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9" r:id="rId4"/>
    <p:sldId id="261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F2698-5049-4155-8C13-B1A9296B0C21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3722-177B-415B-A0B8-62223AEE5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4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61DB-FB93-4D1D-BBDC-01C2622EAB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61DB-FB93-4D1D-BBDC-01C2622EAB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7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18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8"/>
          <p:cNvGrpSpPr/>
          <p:nvPr userDrawn="1"/>
        </p:nvGrpSpPr>
        <p:grpSpPr>
          <a:xfrm>
            <a:off x="1187624" y="1484784"/>
            <a:ext cx="6912552" cy="3600400"/>
            <a:chOff x="1115688" y="1700808"/>
            <a:chExt cx="6912552" cy="216024"/>
          </a:xfrm>
          <a:solidFill>
            <a:schemeClr val="bg1"/>
          </a:solidFill>
        </p:grpSpPr>
        <p:sp>
          <p:nvSpPr>
            <p:cNvPr id="100" name="Rectangle 99"/>
            <p:cNvSpPr/>
            <p:nvPr userDrawn="1"/>
          </p:nvSpPr>
          <p:spPr>
            <a:xfrm>
              <a:off x="1331712" y="1700808"/>
              <a:ext cx="648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1" name="Rectangle 100"/>
            <p:cNvSpPr/>
            <p:nvPr userDrawn="1"/>
          </p:nvSpPr>
          <p:spPr>
            <a:xfrm>
              <a:off x="1115688" y="1700808"/>
              <a:ext cx="216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2" name="Rectangle 101"/>
            <p:cNvSpPr/>
            <p:nvPr userDrawn="1"/>
          </p:nvSpPr>
          <p:spPr>
            <a:xfrm>
              <a:off x="2195808" y="1700808"/>
              <a:ext cx="648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3" name="Rectangle 102"/>
            <p:cNvSpPr/>
            <p:nvPr userDrawn="1"/>
          </p:nvSpPr>
          <p:spPr>
            <a:xfrm>
              <a:off x="1979784" y="1700808"/>
              <a:ext cx="216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4" name="Rectangle 103"/>
            <p:cNvSpPr/>
            <p:nvPr userDrawn="1"/>
          </p:nvSpPr>
          <p:spPr>
            <a:xfrm>
              <a:off x="3059832" y="1700808"/>
              <a:ext cx="648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5" name="Rectangle 104"/>
            <p:cNvSpPr/>
            <p:nvPr userDrawn="1"/>
          </p:nvSpPr>
          <p:spPr>
            <a:xfrm>
              <a:off x="2843808" y="1700808"/>
              <a:ext cx="216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6" name="Rectangle 105"/>
            <p:cNvSpPr/>
            <p:nvPr userDrawn="1"/>
          </p:nvSpPr>
          <p:spPr>
            <a:xfrm>
              <a:off x="3923928" y="1700808"/>
              <a:ext cx="648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7" name="Rectangle 106"/>
            <p:cNvSpPr/>
            <p:nvPr userDrawn="1"/>
          </p:nvSpPr>
          <p:spPr>
            <a:xfrm>
              <a:off x="3707904" y="1700808"/>
              <a:ext cx="216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8" name="Rectangle 107"/>
            <p:cNvSpPr/>
            <p:nvPr userDrawn="1"/>
          </p:nvSpPr>
          <p:spPr>
            <a:xfrm>
              <a:off x="4788024" y="1700808"/>
              <a:ext cx="648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09" name="Rectangle 108"/>
            <p:cNvSpPr/>
            <p:nvPr userDrawn="1"/>
          </p:nvSpPr>
          <p:spPr>
            <a:xfrm>
              <a:off x="4572000" y="1700808"/>
              <a:ext cx="216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10" name="Rectangle 109"/>
            <p:cNvSpPr/>
            <p:nvPr userDrawn="1"/>
          </p:nvSpPr>
          <p:spPr>
            <a:xfrm>
              <a:off x="5652048" y="1700808"/>
              <a:ext cx="648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11" name="Rectangle 110"/>
            <p:cNvSpPr/>
            <p:nvPr userDrawn="1"/>
          </p:nvSpPr>
          <p:spPr>
            <a:xfrm>
              <a:off x="5436024" y="1700808"/>
              <a:ext cx="216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12" name="Rectangle 111"/>
            <p:cNvSpPr/>
            <p:nvPr userDrawn="1"/>
          </p:nvSpPr>
          <p:spPr>
            <a:xfrm>
              <a:off x="6516216" y="1700808"/>
              <a:ext cx="648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13" name="Rectangle 112"/>
            <p:cNvSpPr/>
            <p:nvPr userDrawn="1"/>
          </p:nvSpPr>
          <p:spPr>
            <a:xfrm>
              <a:off x="6300192" y="1700808"/>
              <a:ext cx="216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14" name="Rectangle 113"/>
            <p:cNvSpPr/>
            <p:nvPr userDrawn="1"/>
          </p:nvSpPr>
          <p:spPr>
            <a:xfrm>
              <a:off x="7380240" y="1700808"/>
              <a:ext cx="648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15" name="Rectangle 114"/>
            <p:cNvSpPr/>
            <p:nvPr userDrawn="1"/>
          </p:nvSpPr>
          <p:spPr>
            <a:xfrm>
              <a:off x="7164216" y="1700808"/>
              <a:ext cx="216000" cy="216024"/>
            </a:xfrm>
            <a:prstGeom prst="rect">
              <a:avLst/>
            </a:prstGeom>
            <a:grpFill/>
            <a:ln w="63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1403648" y="1268760"/>
            <a:ext cx="648000" cy="21602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S</a:t>
            </a:r>
            <a:r>
              <a:rPr lang="fr-CH" sz="1050" dirty="0" smtClean="0"/>
              <a:t>12</a:t>
            </a:r>
            <a:endParaRPr lang="en-US" sz="10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268760"/>
            <a:ext cx="2160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P</a:t>
            </a:r>
            <a:r>
              <a:rPr lang="fr-CH" sz="1050" dirty="0" smtClean="0"/>
              <a:t>1</a:t>
            </a:r>
            <a:endParaRPr lang="en-US" sz="105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2267744" y="1268760"/>
            <a:ext cx="648000" cy="21602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S</a:t>
            </a:r>
            <a:r>
              <a:rPr lang="fr-CH" sz="1050" dirty="0" smtClean="0"/>
              <a:t>23</a:t>
            </a:r>
            <a:endParaRPr lang="en-US" sz="105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2051720" y="1268760"/>
            <a:ext cx="2160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P</a:t>
            </a:r>
            <a:r>
              <a:rPr lang="fr-CH" sz="1050" dirty="0" smtClean="0"/>
              <a:t>2</a:t>
            </a:r>
            <a:endParaRPr lang="en-US" sz="1050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131768" y="1268760"/>
            <a:ext cx="648000" cy="21602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S</a:t>
            </a:r>
            <a:r>
              <a:rPr lang="fr-CH" sz="1050" dirty="0" smtClean="0"/>
              <a:t>34</a:t>
            </a:r>
            <a:endParaRPr lang="en-US" sz="105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915744" y="1268760"/>
            <a:ext cx="2160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P</a:t>
            </a:r>
            <a:r>
              <a:rPr lang="fr-CH" sz="1050" dirty="0" smtClean="0"/>
              <a:t>3</a:t>
            </a:r>
            <a:endParaRPr lang="en-US" sz="1050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995864" y="1268760"/>
            <a:ext cx="648000" cy="21602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S</a:t>
            </a:r>
            <a:r>
              <a:rPr lang="fr-CH" sz="1050" dirty="0" smtClean="0"/>
              <a:t>45</a:t>
            </a:r>
            <a:endParaRPr lang="en-US" sz="1050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3779840" y="1268760"/>
            <a:ext cx="2160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P</a:t>
            </a:r>
            <a:r>
              <a:rPr lang="fr-CH" sz="1050" dirty="0" smtClean="0"/>
              <a:t>4</a:t>
            </a:r>
            <a:endParaRPr lang="en-US" sz="1050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4859960" y="1268760"/>
            <a:ext cx="648000" cy="21602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S</a:t>
            </a:r>
            <a:r>
              <a:rPr lang="fr-CH" sz="1050" dirty="0" smtClean="0"/>
              <a:t>56</a:t>
            </a:r>
            <a:endParaRPr lang="en-US" sz="105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4643936" y="1268760"/>
            <a:ext cx="2160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P</a:t>
            </a:r>
            <a:r>
              <a:rPr lang="fr-CH" sz="1050" dirty="0" smtClean="0"/>
              <a:t>5</a:t>
            </a:r>
            <a:endParaRPr lang="en-US" sz="1050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5723984" y="1268760"/>
            <a:ext cx="648000" cy="21602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S</a:t>
            </a:r>
            <a:r>
              <a:rPr lang="fr-CH" sz="1050" dirty="0" smtClean="0"/>
              <a:t>67</a:t>
            </a:r>
            <a:endParaRPr lang="en-US" sz="1050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5507960" y="1268760"/>
            <a:ext cx="2160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P</a:t>
            </a:r>
            <a:r>
              <a:rPr lang="fr-CH" sz="1050" dirty="0" smtClean="0"/>
              <a:t>6</a:t>
            </a:r>
            <a:endParaRPr lang="en-US" sz="105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6588152" y="1268760"/>
            <a:ext cx="648000" cy="21602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S</a:t>
            </a:r>
            <a:r>
              <a:rPr lang="fr-CH" sz="1050" dirty="0" smtClean="0"/>
              <a:t>78</a:t>
            </a:r>
            <a:endParaRPr lang="en-US" sz="1050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6372128" y="1268760"/>
            <a:ext cx="2160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P</a:t>
            </a:r>
            <a:r>
              <a:rPr lang="fr-CH" sz="1050" dirty="0" smtClean="0"/>
              <a:t>7</a:t>
            </a:r>
            <a:endParaRPr lang="en-US" sz="1050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7452176" y="1268760"/>
            <a:ext cx="648000" cy="21602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S</a:t>
            </a:r>
            <a:r>
              <a:rPr lang="fr-CH" sz="1050" dirty="0" smtClean="0"/>
              <a:t>81</a:t>
            </a:r>
            <a:endParaRPr lang="en-US" sz="1050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7236152" y="1268760"/>
            <a:ext cx="2160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800" dirty="0" smtClean="0"/>
              <a:t>P</a:t>
            </a:r>
            <a:r>
              <a:rPr lang="fr-CH" sz="1050" dirty="0" smtClean="0"/>
              <a:t>8</a:t>
            </a:r>
            <a:endParaRPr lang="en-US" sz="1050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755576" y="148478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N</a:t>
            </a:r>
            <a:r>
              <a:rPr lang="en-US" sz="900" noProof="0" dirty="0" smtClean="0"/>
              <a:t>ov.</a:t>
            </a:r>
            <a:endParaRPr lang="en-US" sz="1100" noProof="0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755576" y="166482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D</a:t>
            </a:r>
            <a:r>
              <a:rPr lang="en-US" sz="1000" noProof="0" dirty="0" smtClean="0"/>
              <a:t>ec.</a:t>
            </a:r>
            <a:endParaRPr lang="en-US" sz="1100" noProof="0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755576" y="184482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J</a:t>
            </a:r>
            <a:r>
              <a:rPr lang="en-US" sz="1000" noProof="0" dirty="0" smtClean="0"/>
              <a:t>an.</a:t>
            </a:r>
            <a:endParaRPr lang="en-US" sz="1100" noProof="0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755576" y="202486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F</a:t>
            </a:r>
            <a:r>
              <a:rPr lang="en-US" sz="1000" noProof="0" dirty="0" smtClean="0"/>
              <a:t>eb.</a:t>
            </a:r>
            <a:endParaRPr lang="en-US" sz="1100" noProof="0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755576" y="220490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M</a:t>
            </a:r>
            <a:r>
              <a:rPr lang="en-US" sz="1000" noProof="0" dirty="0" smtClean="0"/>
              <a:t>ar.</a:t>
            </a:r>
            <a:endParaRPr lang="en-US" sz="1100" noProof="0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755576" y="238490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A</a:t>
            </a:r>
            <a:r>
              <a:rPr lang="en-US" sz="1000" noProof="0" dirty="0" smtClean="0"/>
              <a:t>pr.</a:t>
            </a:r>
            <a:endParaRPr lang="en-US" sz="1100" noProof="0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755576" y="256490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M</a:t>
            </a:r>
            <a:r>
              <a:rPr lang="en-US" sz="1000" noProof="0" dirty="0" smtClean="0"/>
              <a:t>ay</a:t>
            </a:r>
            <a:endParaRPr lang="en-US" sz="1100" noProof="0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755576" y="274494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J</a:t>
            </a:r>
            <a:r>
              <a:rPr lang="en-US" sz="1000" noProof="0" dirty="0" smtClean="0"/>
              <a:t>un.</a:t>
            </a:r>
            <a:endParaRPr lang="en-US" sz="1100" noProof="0" dirty="0"/>
          </a:p>
        </p:txBody>
      </p:sp>
      <p:sp>
        <p:nvSpPr>
          <p:cNvPr id="41" name="Rectangle 40"/>
          <p:cNvSpPr/>
          <p:nvPr userDrawn="1"/>
        </p:nvSpPr>
        <p:spPr>
          <a:xfrm>
            <a:off x="755576" y="292498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J</a:t>
            </a:r>
            <a:r>
              <a:rPr lang="en-US" sz="1050" noProof="0" dirty="0" smtClean="0"/>
              <a:t>ul.</a:t>
            </a:r>
            <a:endParaRPr lang="en-US" sz="1100" noProof="0" dirty="0"/>
          </a:p>
        </p:txBody>
      </p:sp>
      <p:sp>
        <p:nvSpPr>
          <p:cNvPr id="42" name="Rectangle 41"/>
          <p:cNvSpPr/>
          <p:nvPr userDrawn="1"/>
        </p:nvSpPr>
        <p:spPr>
          <a:xfrm>
            <a:off x="755576" y="310498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A</a:t>
            </a:r>
            <a:r>
              <a:rPr lang="en-US" sz="1000" noProof="0" dirty="0" smtClean="0"/>
              <a:t>ug.</a:t>
            </a:r>
            <a:endParaRPr lang="en-US" sz="1100" noProof="0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755576" y="328498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S</a:t>
            </a:r>
            <a:r>
              <a:rPr lang="en-US" sz="1000" noProof="0" dirty="0" smtClean="0"/>
              <a:t>ep.</a:t>
            </a:r>
            <a:endParaRPr lang="en-US" sz="1100" noProof="0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755576" y="346502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O</a:t>
            </a:r>
            <a:r>
              <a:rPr lang="en-US" sz="1000" noProof="0" dirty="0" smtClean="0"/>
              <a:t>ct.</a:t>
            </a:r>
            <a:endParaRPr lang="en-US" sz="1100" noProof="0" dirty="0"/>
          </a:p>
        </p:txBody>
      </p:sp>
      <p:sp>
        <p:nvSpPr>
          <p:cNvPr id="59" name="Rectangle 58"/>
          <p:cNvSpPr/>
          <p:nvPr userDrawn="1"/>
        </p:nvSpPr>
        <p:spPr>
          <a:xfrm>
            <a:off x="1187624" y="148478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1187624" y="166482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1187624" y="184482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2" name="Rectangle 61"/>
          <p:cNvSpPr/>
          <p:nvPr userDrawn="1"/>
        </p:nvSpPr>
        <p:spPr>
          <a:xfrm>
            <a:off x="1187624" y="202486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3" name="Rectangle 62"/>
          <p:cNvSpPr/>
          <p:nvPr userDrawn="1"/>
        </p:nvSpPr>
        <p:spPr>
          <a:xfrm>
            <a:off x="1187624" y="220490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4" name="Rectangle 63"/>
          <p:cNvSpPr/>
          <p:nvPr userDrawn="1"/>
        </p:nvSpPr>
        <p:spPr>
          <a:xfrm>
            <a:off x="1187624" y="238490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1187624" y="256490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6" name="Rectangle 65"/>
          <p:cNvSpPr/>
          <p:nvPr userDrawn="1"/>
        </p:nvSpPr>
        <p:spPr>
          <a:xfrm>
            <a:off x="1187624" y="274494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7" name="Rectangle 66"/>
          <p:cNvSpPr/>
          <p:nvPr userDrawn="1"/>
        </p:nvSpPr>
        <p:spPr>
          <a:xfrm>
            <a:off x="1187624" y="292494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8" name="Rectangle 67"/>
          <p:cNvSpPr/>
          <p:nvPr userDrawn="1"/>
        </p:nvSpPr>
        <p:spPr>
          <a:xfrm>
            <a:off x="1187624" y="310498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69" name="Rectangle 68"/>
          <p:cNvSpPr/>
          <p:nvPr userDrawn="1"/>
        </p:nvSpPr>
        <p:spPr>
          <a:xfrm>
            <a:off x="1187624" y="328502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70" name="Rectangle 69"/>
          <p:cNvSpPr/>
          <p:nvPr userDrawn="1"/>
        </p:nvSpPr>
        <p:spPr>
          <a:xfrm>
            <a:off x="1187624" y="346502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1187624" y="364502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72" name="Rectangle 71"/>
          <p:cNvSpPr/>
          <p:nvPr userDrawn="1"/>
        </p:nvSpPr>
        <p:spPr>
          <a:xfrm>
            <a:off x="1187624" y="382506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73" name="Rectangle 72"/>
          <p:cNvSpPr/>
          <p:nvPr userDrawn="1"/>
        </p:nvSpPr>
        <p:spPr>
          <a:xfrm>
            <a:off x="1187624" y="400506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74" name="Rectangle 73"/>
          <p:cNvSpPr/>
          <p:nvPr userDrawn="1"/>
        </p:nvSpPr>
        <p:spPr>
          <a:xfrm>
            <a:off x="1187624" y="418510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75" name="Rectangle 74"/>
          <p:cNvSpPr/>
          <p:nvPr userDrawn="1"/>
        </p:nvSpPr>
        <p:spPr>
          <a:xfrm>
            <a:off x="1187624" y="436514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76" name="Rectangle 75"/>
          <p:cNvSpPr/>
          <p:nvPr userDrawn="1"/>
        </p:nvSpPr>
        <p:spPr>
          <a:xfrm>
            <a:off x="1187624" y="454514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77" name="Rectangle 76"/>
          <p:cNvSpPr/>
          <p:nvPr userDrawn="1"/>
        </p:nvSpPr>
        <p:spPr>
          <a:xfrm>
            <a:off x="1187624" y="472514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78" name="Rectangle 77"/>
          <p:cNvSpPr/>
          <p:nvPr userDrawn="1"/>
        </p:nvSpPr>
        <p:spPr>
          <a:xfrm>
            <a:off x="1187624" y="4905184"/>
            <a:ext cx="6912768" cy="180000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noProof="0" dirty="0"/>
          </a:p>
        </p:txBody>
      </p:sp>
      <p:sp>
        <p:nvSpPr>
          <p:cNvPr id="85" name="Rectangle 84"/>
          <p:cNvSpPr/>
          <p:nvPr userDrawn="1"/>
        </p:nvSpPr>
        <p:spPr>
          <a:xfrm>
            <a:off x="755576" y="364502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N</a:t>
            </a:r>
            <a:r>
              <a:rPr lang="en-US" sz="900" noProof="0" dirty="0" smtClean="0"/>
              <a:t>ov.</a:t>
            </a:r>
            <a:endParaRPr lang="en-US" sz="1100" noProof="0" dirty="0"/>
          </a:p>
        </p:txBody>
      </p:sp>
      <p:sp>
        <p:nvSpPr>
          <p:cNvPr id="86" name="Rectangle 85"/>
          <p:cNvSpPr/>
          <p:nvPr userDrawn="1"/>
        </p:nvSpPr>
        <p:spPr>
          <a:xfrm>
            <a:off x="755576" y="382506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D</a:t>
            </a:r>
            <a:r>
              <a:rPr lang="en-US" sz="1000" noProof="0" dirty="0" smtClean="0"/>
              <a:t>ec.</a:t>
            </a:r>
            <a:endParaRPr lang="en-US" sz="1100" noProof="0" dirty="0"/>
          </a:p>
        </p:txBody>
      </p:sp>
      <p:sp>
        <p:nvSpPr>
          <p:cNvPr id="87" name="Rectangle 86"/>
          <p:cNvSpPr/>
          <p:nvPr userDrawn="1"/>
        </p:nvSpPr>
        <p:spPr>
          <a:xfrm>
            <a:off x="755576" y="400506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J</a:t>
            </a:r>
            <a:r>
              <a:rPr lang="en-US" sz="1000" noProof="0" dirty="0" smtClean="0"/>
              <a:t>an.</a:t>
            </a:r>
            <a:endParaRPr lang="en-US" sz="1100" noProof="0" dirty="0"/>
          </a:p>
        </p:txBody>
      </p:sp>
      <p:sp>
        <p:nvSpPr>
          <p:cNvPr id="88" name="Rectangle 87"/>
          <p:cNvSpPr/>
          <p:nvPr userDrawn="1"/>
        </p:nvSpPr>
        <p:spPr>
          <a:xfrm>
            <a:off x="755576" y="418510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F</a:t>
            </a:r>
            <a:r>
              <a:rPr lang="en-US" sz="1000" noProof="0" dirty="0" smtClean="0"/>
              <a:t>eb.</a:t>
            </a:r>
            <a:endParaRPr lang="en-US" sz="1100" noProof="0" dirty="0"/>
          </a:p>
        </p:txBody>
      </p:sp>
      <p:sp>
        <p:nvSpPr>
          <p:cNvPr id="89" name="Rectangle 88"/>
          <p:cNvSpPr/>
          <p:nvPr userDrawn="1"/>
        </p:nvSpPr>
        <p:spPr>
          <a:xfrm>
            <a:off x="755576" y="436514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M</a:t>
            </a:r>
            <a:r>
              <a:rPr lang="en-US" sz="1000" noProof="0" dirty="0" smtClean="0"/>
              <a:t>ar.</a:t>
            </a:r>
            <a:endParaRPr lang="en-US" sz="1100" noProof="0" dirty="0"/>
          </a:p>
        </p:txBody>
      </p:sp>
      <p:sp>
        <p:nvSpPr>
          <p:cNvPr id="90" name="Rectangle 89"/>
          <p:cNvSpPr/>
          <p:nvPr userDrawn="1"/>
        </p:nvSpPr>
        <p:spPr>
          <a:xfrm>
            <a:off x="755576" y="454514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A</a:t>
            </a:r>
            <a:r>
              <a:rPr lang="en-US" sz="1000" noProof="0" dirty="0" smtClean="0"/>
              <a:t>pr.</a:t>
            </a:r>
            <a:endParaRPr lang="en-US" sz="1100" noProof="0" dirty="0"/>
          </a:p>
        </p:txBody>
      </p:sp>
      <p:sp>
        <p:nvSpPr>
          <p:cNvPr id="91" name="Rectangle 90"/>
          <p:cNvSpPr/>
          <p:nvPr userDrawn="1"/>
        </p:nvSpPr>
        <p:spPr>
          <a:xfrm>
            <a:off x="755576" y="472514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M</a:t>
            </a:r>
            <a:r>
              <a:rPr lang="en-US" sz="1000" noProof="0" dirty="0" smtClean="0"/>
              <a:t>ay</a:t>
            </a:r>
            <a:endParaRPr lang="en-US" sz="1100" noProof="0" dirty="0"/>
          </a:p>
        </p:txBody>
      </p:sp>
      <p:sp>
        <p:nvSpPr>
          <p:cNvPr id="92" name="Rectangle 91"/>
          <p:cNvSpPr/>
          <p:nvPr userDrawn="1"/>
        </p:nvSpPr>
        <p:spPr>
          <a:xfrm>
            <a:off x="755576" y="4905184"/>
            <a:ext cx="432048" cy="180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noProof="0" dirty="0" smtClean="0"/>
              <a:t>J</a:t>
            </a:r>
            <a:r>
              <a:rPr lang="en-US" sz="1000" noProof="0" dirty="0" smtClean="0"/>
              <a:t>un.</a:t>
            </a:r>
            <a:endParaRPr lang="en-US" sz="1100" noProof="0" dirty="0"/>
          </a:p>
        </p:txBody>
      </p:sp>
      <p:cxnSp>
        <p:nvCxnSpPr>
          <p:cNvPr id="117" name="Straight Connector 116"/>
          <p:cNvCxnSpPr/>
          <p:nvPr userDrawn="1"/>
        </p:nvCxnSpPr>
        <p:spPr>
          <a:xfrm>
            <a:off x="1187624" y="4005064"/>
            <a:ext cx="69127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 userDrawn="1"/>
        </p:nvCxnSpPr>
        <p:spPr>
          <a:xfrm>
            <a:off x="1187624" y="1844824"/>
            <a:ext cx="69127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 userDrawn="1"/>
        </p:nvSpPr>
        <p:spPr>
          <a:xfrm>
            <a:off x="547936" y="1844824"/>
            <a:ext cx="207640" cy="2160240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100" noProof="0" dirty="0" smtClean="0"/>
              <a:t>2013</a:t>
            </a:r>
            <a:endParaRPr lang="en-US" sz="1100" noProof="0" dirty="0"/>
          </a:p>
        </p:txBody>
      </p:sp>
      <p:sp>
        <p:nvSpPr>
          <p:cNvPr id="121" name="Rectangle 120"/>
          <p:cNvSpPr/>
          <p:nvPr userDrawn="1"/>
        </p:nvSpPr>
        <p:spPr>
          <a:xfrm>
            <a:off x="547936" y="4005064"/>
            <a:ext cx="207640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100" noProof="0" dirty="0" smtClean="0"/>
              <a:t>2014</a:t>
            </a:r>
            <a:endParaRPr lang="en-US" sz="1100" noProof="0" dirty="0"/>
          </a:p>
        </p:txBody>
      </p:sp>
      <p:sp>
        <p:nvSpPr>
          <p:cNvPr id="93" name="Title 1"/>
          <p:cNvSpPr>
            <a:spLocks noGrp="1"/>
          </p:cNvSpPr>
          <p:nvPr>
            <p:ph type="title"/>
          </p:nvPr>
        </p:nvSpPr>
        <p:spPr>
          <a:xfrm>
            <a:off x="971600" y="53752"/>
            <a:ext cx="7272808" cy="710952"/>
          </a:xfrm>
        </p:spPr>
        <p:txBody>
          <a:bodyPr>
            <a:normAutofit/>
          </a:bodyPr>
          <a:lstStyle>
            <a:lvl1pPr algn="l">
              <a:defRPr sz="3200" b="1" u="none">
                <a:solidFill>
                  <a:srgbClr val="3B3B5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4" name="Oval 93"/>
          <p:cNvSpPr/>
          <p:nvPr userDrawn="1"/>
        </p:nvSpPr>
        <p:spPr>
          <a:xfrm>
            <a:off x="143508" y="35526"/>
            <a:ext cx="576000" cy="576064"/>
          </a:xfrm>
          <a:prstGeom prst="ellipse">
            <a:avLst/>
          </a:prstGeom>
          <a:solidFill>
            <a:srgbClr val="5E5E8C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/>
              <a:t>EN</a:t>
            </a:r>
            <a:endParaRPr lang="en-US" sz="2000" b="1" dirty="0"/>
          </a:p>
        </p:txBody>
      </p:sp>
      <p:pic>
        <p:nvPicPr>
          <p:cNvPr id="95" name="Picture 94" descr="LHCDipole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424428" y="56858"/>
            <a:ext cx="533400" cy="5334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cxnSp>
        <p:nvCxnSpPr>
          <p:cNvPr id="96" name="Straight Connector 95"/>
          <p:cNvCxnSpPr/>
          <p:nvPr userDrawn="1"/>
        </p:nvCxnSpPr>
        <p:spPr>
          <a:xfrm>
            <a:off x="1007604" y="692696"/>
            <a:ext cx="7236804" cy="0"/>
          </a:xfrm>
          <a:prstGeom prst="line">
            <a:avLst/>
          </a:prstGeom>
          <a:ln w="28575">
            <a:solidFill>
              <a:srgbClr val="5E5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 i="1">
                <a:solidFill>
                  <a:srgbClr val="8585AD"/>
                </a:solidFill>
              </a:defRPr>
            </a:lvl1pPr>
          </a:lstStyle>
          <a:p>
            <a:r>
              <a:rPr lang="en-US" smtClean="0"/>
              <a:t>Feb. 8th 2012</a:t>
            </a:r>
            <a:endParaRPr lang="en-US"/>
          </a:p>
        </p:txBody>
      </p:sp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 i="1">
                <a:solidFill>
                  <a:srgbClr val="8585AD"/>
                </a:solidFill>
              </a:defRPr>
            </a:lvl1pPr>
          </a:lstStyle>
          <a:p>
            <a:r>
              <a:rPr lang="en-US" smtClean="0"/>
              <a:t>K. Foraz - LHC Performance Workshop 2012</a:t>
            </a:r>
            <a:endParaRPr lang="en-US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 i="1">
                <a:solidFill>
                  <a:srgbClr val="8585AD"/>
                </a:solidFill>
              </a:defRPr>
            </a:lvl1pPr>
          </a:lstStyle>
          <a:p>
            <a:fld id="{24CC99FA-43BA-4BD0-8CA0-5A75B1FF5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2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9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84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8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49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42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41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74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A0E9-96AC-45FF-8755-B982D9F065A8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1B5E-EE16-40FF-A49A-747D5EB46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9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562101"/>
              </p:ext>
            </p:extLst>
          </p:nvPr>
        </p:nvGraphicFramePr>
        <p:xfrm>
          <a:off x="107504" y="44635"/>
          <a:ext cx="9137308" cy="6813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208"/>
                <a:gridCol w="771138"/>
                <a:gridCol w="1125591"/>
                <a:gridCol w="1417813"/>
                <a:gridCol w="984892"/>
                <a:gridCol w="1580155"/>
                <a:gridCol w="1558511"/>
              </a:tblGrid>
              <a:tr h="287047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 dirty="0">
                          <a:effectLst/>
                        </a:rPr>
                        <a:t>SUMMARY's SCHEDULE</a:t>
                      </a:r>
                      <a:endParaRPr lang="en-GB" sz="600" b="1" i="0" u="none" strike="noStrike" dirty="0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u="none" strike="noStrike">
                          <a:effectLst/>
                        </a:rPr>
                        <a:t> </a:t>
                      </a:r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u="none" strike="noStrike">
                          <a:effectLst/>
                        </a:rPr>
                        <a:t> </a:t>
                      </a:r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u="none" strike="noStrike">
                          <a:effectLst/>
                        </a:rPr>
                        <a:t> </a:t>
                      </a:r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u="none" strike="noStrike">
                          <a:effectLst/>
                        </a:rPr>
                        <a:t> </a:t>
                      </a:r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u="none" strike="noStrike">
                          <a:effectLst/>
                        </a:rPr>
                        <a:t> </a:t>
                      </a:r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u="none" strike="noStrike">
                          <a:effectLst/>
                        </a:rPr>
                        <a:t> </a:t>
                      </a:r>
                      <a:endParaRPr lang="en-GB" sz="6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BLM's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Dismounting (days)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Re-Installation (days)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RSM(nights)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Total days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Weeks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R1: Q1-Q11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84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ARC12: Q12-Q12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272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 dirty="0">
                          <a:effectLst/>
                        </a:rPr>
                        <a:t>10.5</a:t>
                      </a:r>
                      <a:endParaRPr lang="en-GB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2,3 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L2:Q1-Q11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98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R2:Q1-Q11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96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ARC23: Q12-Q12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280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6,7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L3:Q6-Q11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74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8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R3:Q6-Q11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74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9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ARC34: Q12-Q12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278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10,11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L4: Q5-Q11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47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R4: Q5-Q11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47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12, 13(1/2)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ARC45: Q12-Q12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272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13,14, 15(1/2)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L5:Q1-Q11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81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15, 16(1/2)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R5:Q1-Q11 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82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16, 17(1/2)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ARC56: Q12-Q12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272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17,18, 19(1/2)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L6:Q4-Q5,Q8-Q11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19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R6:Q4-Q5,Q8-Q11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20(1/2)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ARC67: Q12-Q12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276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20,21, 22(1/2)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L7:Q6-Q11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22, 23(1/2)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R7:Q4-Q5,Q8-Q11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64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23, 24(1/2)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ARC78: Q12-Q12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270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24,25, 26(1/2)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L8:Q1-Q11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90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26, 27(1/2)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R8:Q1-Q11 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90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27, 28(1/2)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ARC81: Q12-Q12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270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28,29, 30(1/2)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L1:Q1-Q11 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83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2.5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30,31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236758"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Total days</a:t>
                      </a:r>
                      <a:endParaRPr lang="en-GB" sz="5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45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82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27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154</a:t>
                      </a:r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  <a:tr h="370611"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consequent works  for 4 person's team +1 superviser(especially for RSM)- &gt;</a:t>
                      </a:r>
                      <a:endParaRPr lang="en-US" sz="600" b="1" i="0" u="none" strike="noStrike"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effectLst/>
                        </a:rPr>
                        <a:t>31 weeks</a:t>
                      </a:r>
                      <a:endParaRPr lang="en-GB" sz="8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669" marR="4669" marT="4669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0312" y="41906"/>
            <a:ext cx="151515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2010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05650"/>
              </p:ext>
            </p:extLst>
          </p:nvPr>
        </p:nvGraphicFramePr>
        <p:xfrm>
          <a:off x="-10152" y="369332"/>
          <a:ext cx="8229601" cy="2124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5123"/>
                <a:gridCol w="837357"/>
                <a:gridCol w="1222247"/>
                <a:gridCol w="1539561"/>
                <a:gridCol w="1069466"/>
                <a:gridCol w="1715847"/>
              </a:tblGrid>
              <a:tr h="185166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16 Quads/day</a:t>
                      </a:r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85166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all 6 monitors</a:t>
                      </a:r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85166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85166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Quads (12L-12R)</a:t>
                      </a:r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BLM </a:t>
                      </a:r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Additional BLM</a:t>
                      </a:r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Dismounting (days)</a:t>
                      </a:r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498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ARC12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498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ARC23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498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ARC34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8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498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ARC45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498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ARC56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498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ARC67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498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ARC78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498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8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ARC81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45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  <a:tr h="185166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Total(days)</a:t>
                      </a:r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1" i="0" u="none" strike="noStrike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23</a:t>
                      </a:r>
                      <a:endParaRPr lang="en-GB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8817" marR="8817" marT="8817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853427"/>
              </p:ext>
            </p:extLst>
          </p:nvPr>
        </p:nvGraphicFramePr>
        <p:xfrm>
          <a:off x="179512" y="2882043"/>
          <a:ext cx="8229598" cy="207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583"/>
                <a:gridCol w="595583"/>
                <a:gridCol w="595583"/>
                <a:gridCol w="1749527"/>
                <a:gridCol w="1032965"/>
                <a:gridCol w="1439327"/>
                <a:gridCol w="2221030"/>
              </a:tblGrid>
              <a:tr h="19550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 Quads/day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9550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all 8 monitors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9550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48 BLM/day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95500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Quads (12L-12R)</a:t>
                      </a:r>
                      <a:endParaRPr lang="en-GB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BLM 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Additional BLM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Installation (days) 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5826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ARC12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270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5826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ARC23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270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100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5826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ARC34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270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5826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ARC45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270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5826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ARC56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270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5826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ARC67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270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5826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ARC78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45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270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  <a:tr h="15826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ARC81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45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270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90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8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0" marR="9310" marT="931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7744" y="0"/>
            <a:ext cx="426565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ARC: Dismounting of current installed BLMs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2492896"/>
            <a:ext cx="447334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ARC: Installation of existing and 2 more BLMs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4941168"/>
            <a:ext cx="449007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ARC: RSM                                                                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451465"/>
              </p:ext>
            </p:extLst>
          </p:nvPr>
        </p:nvGraphicFramePr>
        <p:xfrm>
          <a:off x="5292080" y="5805264"/>
          <a:ext cx="3581400" cy="600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40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 </a:t>
                      </a:r>
                      <a:r>
                        <a:rPr lang="en-US" sz="1050" u="none" strike="noStrike" dirty="0" err="1">
                          <a:effectLst/>
                        </a:rPr>
                        <a:t>sourse</a:t>
                      </a:r>
                      <a:r>
                        <a:rPr lang="en-US" sz="1050" u="none" strike="noStrike" dirty="0">
                          <a:effectLst/>
                        </a:rPr>
                        <a:t>, 2-&gt;-&gt; teams,18:00-6:00;12 (6+6) hours</a:t>
                      </a:r>
                      <a:endParaRPr lang="en-US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or 2 </a:t>
                      </a:r>
                      <a:r>
                        <a:rPr lang="en-US" sz="1050" u="none" strike="noStrike" dirty="0" err="1">
                          <a:effectLst/>
                        </a:rPr>
                        <a:t>sourse</a:t>
                      </a:r>
                      <a:r>
                        <a:rPr lang="en-US" sz="1050" u="none" strike="noStrike" dirty="0">
                          <a:effectLst/>
                        </a:rPr>
                        <a:t>, || 2 teams, 6 hours</a:t>
                      </a:r>
                      <a:endParaRPr lang="en-US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dirty="0">
                          <a:effectLst/>
                        </a:rPr>
                        <a:t>30 quads/night</a:t>
                      </a:r>
                      <a:endParaRPr lang="en-GB" sz="105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1186"/>
              </p:ext>
            </p:extLst>
          </p:nvPr>
        </p:nvGraphicFramePr>
        <p:xfrm>
          <a:off x="539552" y="5229200"/>
          <a:ext cx="4927599" cy="1495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207"/>
                <a:gridCol w="1789547"/>
                <a:gridCol w="1056594"/>
                <a:gridCol w="1472251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Quads (12L-12R)</a:t>
                      </a:r>
                      <a:endParaRPr lang="en-GB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BLM </a:t>
                      </a:r>
                      <a:endParaRPr lang="en-GB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Nights(18:00-6:00)</a:t>
                      </a:r>
                      <a:endParaRPr lang="en-GB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ARC12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362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ARC23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370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ARC34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368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ARC45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362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ARC56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362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ARC67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366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ARC78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360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ARC81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360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3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1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Splices</a:t>
            </a:r>
            <a:endParaRPr lang="en-US" dirty="0"/>
          </a:p>
        </p:txBody>
      </p:sp>
      <p:sp>
        <p:nvSpPr>
          <p:cNvPr id="124" name="Date Placeholder 1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8th 2012</a:t>
            </a:r>
            <a:endParaRPr lang="en-US"/>
          </a:p>
        </p:txBody>
      </p:sp>
      <p:sp>
        <p:nvSpPr>
          <p:cNvPr id="127" name="Footer Placeholder 1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 - LHC Performance Workshop 2012</a:t>
            </a:r>
            <a:endParaRPr lang="en-US"/>
          </a:p>
        </p:txBody>
      </p:sp>
      <p:sp>
        <p:nvSpPr>
          <p:cNvPr id="126" name="Slide Number Placeholder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99FA-43BA-4BD0-8CA0-5A75B1FF56E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1403648" y="1556792"/>
            <a:ext cx="6696744" cy="224408"/>
            <a:chOff x="1403648" y="1556792"/>
            <a:chExt cx="6696744" cy="224408"/>
          </a:xfrm>
        </p:grpSpPr>
        <p:sp>
          <p:nvSpPr>
            <p:cNvPr id="4" name="Rectangle 3"/>
            <p:cNvSpPr/>
            <p:nvPr/>
          </p:nvSpPr>
          <p:spPr>
            <a:xfrm>
              <a:off x="1403648" y="1620416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67744" y="1620416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1840" y="1692424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95936" y="1700808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60032" y="1556792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724128" y="1556792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588270" y="1628800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452320" y="1628800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403648" y="3212976"/>
            <a:ext cx="6696744" cy="1332148"/>
            <a:chOff x="1403648" y="3212976"/>
            <a:chExt cx="6696744" cy="1332148"/>
          </a:xfrm>
        </p:grpSpPr>
        <p:sp>
          <p:nvSpPr>
            <p:cNvPr id="6" name="Rectangle 5"/>
            <p:cNvSpPr/>
            <p:nvPr/>
          </p:nvSpPr>
          <p:spPr>
            <a:xfrm>
              <a:off x="1403648" y="3861048"/>
              <a:ext cx="648072" cy="216024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67698" y="4113076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31840" y="4265476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95936" y="4401108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60032" y="3212976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24128" y="3356992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588224" y="3537012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52320" y="3645024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403648" y="3717032"/>
            <a:ext cx="6696744" cy="1404156"/>
            <a:chOff x="1403648" y="3717032"/>
            <a:chExt cx="6696744" cy="1404156"/>
          </a:xfrm>
        </p:grpSpPr>
        <p:sp>
          <p:nvSpPr>
            <p:cNvPr id="8" name="Rectangle 7"/>
            <p:cNvSpPr/>
            <p:nvPr/>
          </p:nvSpPr>
          <p:spPr>
            <a:xfrm>
              <a:off x="1403648" y="4293096"/>
              <a:ext cx="648072" cy="324036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67698" y="4473116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smtClean="0"/>
                <a:t>Powering Tests</a:t>
              </a:r>
              <a:endParaRPr lang="en-US" sz="90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131840" y="4625516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smtClean="0"/>
                <a:t>Powering Tests</a:t>
              </a:r>
              <a:endParaRPr lang="en-US" sz="9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995936" y="4761148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60032" y="418508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724128" y="3717032"/>
              <a:ext cx="648072" cy="52205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588270" y="4113076"/>
              <a:ext cx="648072" cy="324036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452320" y="418508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smtClean="0"/>
                <a:t>Powering Tests</a:t>
              </a:r>
              <a:endParaRPr lang="en-US" sz="90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280994" y="5353471"/>
            <a:ext cx="1404156" cy="307777"/>
            <a:chOff x="971600" y="3275112"/>
            <a:chExt cx="1404156" cy="307777"/>
          </a:xfrm>
        </p:grpSpPr>
        <p:sp>
          <p:nvSpPr>
            <p:cNvPr id="125" name="Rectangle 124"/>
            <p:cNvSpPr/>
            <p:nvPr/>
          </p:nvSpPr>
          <p:spPr>
            <a:xfrm>
              <a:off x="971600" y="3339000"/>
              <a:ext cx="180000" cy="18000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105665" y="3275112"/>
              <a:ext cx="12700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Powering Tests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3189206" y="5353471"/>
            <a:ext cx="814059" cy="307777"/>
            <a:chOff x="971600" y="3275112"/>
            <a:chExt cx="814059" cy="307777"/>
          </a:xfrm>
        </p:grpSpPr>
        <p:sp>
          <p:nvSpPr>
            <p:cNvPr id="135" name="Rectangle 134"/>
            <p:cNvSpPr/>
            <p:nvPr/>
          </p:nvSpPr>
          <p:spPr>
            <a:xfrm>
              <a:off x="971600" y="3339000"/>
              <a:ext cx="180000" cy="180000"/>
            </a:xfrm>
            <a:prstGeom prst="rect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105665" y="3275112"/>
              <a:ext cx="6799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Splices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280994" y="5641503"/>
            <a:ext cx="1008112" cy="307777"/>
            <a:chOff x="1295636" y="3275112"/>
            <a:chExt cx="1008112" cy="307777"/>
          </a:xfrm>
        </p:grpSpPr>
        <p:sp>
          <p:nvSpPr>
            <p:cNvPr id="128" name="Rectangle 127"/>
            <p:cNvSpPr/>
            <p:nvPr/>
          </p:nvSpPr>
          <p:spPr>
            <a:xfrm>
              <a:off x="1295636" y="3339000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00B0F0"/>
                </a:gs>
                <a:gs pos="63000">
                  <a:schemeClr val="bg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429598" y="3275112"/>
              <a:ext cx="8741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Warm-up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189206" y="5641503"/>
            <a:ext cx="2236692" cy="307777"/>
            <a:chOff x="971600" y="3275112"/>
            <a:chExt cx="2236692" cy="307777"/>
          </a:xfrm>
        </p:grpSpPr>
        <p:sp>
          <p:nvSpPr>
            <p:cNvPr id="143" name="Rectangle 142"/>
            <p:cNvSpPr/>
            <p:nvPr/>
          </p:nvSpPr>
          <p:spPr>
            <a:xfrm>
              <a:off x="971600" y="3339000"/>
              <a:ext cx="180000" cy="180000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105665" y="3275112"/>
              <a:ext cx="2102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Preparation for cool-down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5889506" y="5353471"/>
            <a:ext cx="1116124" cy="307777"/>
            <a:chOff x="2555776" y="3275112"/>
            <a:chExt cx="1116124" cy="307777"/>
          </a:xfrm>
        </p:grpSpPr>
        <p:sp>
          <p:nvSpPr>
            <p:cNvPr id="129" name="Rectangle 128"/>
            <p:cNvSpPr/>
            <p:nvPr/>
          </p:nvSpPr>
          <p:spPr>
            <a:xfrm>
              <a:off x="2555776" y="3339000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92000">
                  <a:srgbClr val="00B0F0"/>
                </a:gs>
                <a:gs pos="10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694453" y="3275112"/>
              <a:ext cx="977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Cool-down</a:t>
              </a:r>
            </a:p>
          </p:txBody>
        </p:sp>
      </p:grpSp>
      <p:sp>
        <p:nvSpPr>
          <p:cNvPr id="154" name="Rectangle 153"/>
          <p:cNvSpPr/>
          <p:nvPr/>
        </p:nvSpPr>
        <p:spPr>
          <a:xfrm>
            <a:off x="1151620" y="5229200"/>
            <a:ext cx="6948772" cy="86409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7" name="Group 156"/>
          <p:cNvGrpSpPr/>
          <p:nvPr/>
        </p:nvGrpSpPr>
        <p:grpSpPr>
          <a:xfrm>
            <a:off x="1403648" y="1916832"/>
            <a:ext cx="6696744" cy="2448272"/>
            <a:chOff x="1403648" y="1916832"/>
            <a:chExt cx="6696744" cy="2448272"/>
          </a:xfrm>
        </p:grpSpPr>
        <p:grpSp>
          <p:nvGrpSpPr>
            <p:cNvPr id="121" name="Group 120"/>
            <p:cNvGrpSpPr/>
            <p:nvPr/>
          </p:nvGrpSpPr>
          <p:grpSpPr>
            <a:xfrm>
              <a:off x="1403648" y="1916832"/>
              <a:ext cx="6696744" cy="2448272"/>
              <a:chOff x="1403648" y="1916832"/>
              <a:chExt cx="6696744" cy="2448272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1403648" y="2420888"/>
                <a:ext cx="648072" cy="1440160"/>
                <a:chOff x="1403648" y="2420888"/>
                <a:chExt cx="648072" cy="144016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403648" y="2420888"/>
                  <a:ext cx="648072" cy="1440160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2289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403648" y="2600908"/>
                  <a:ext cx="648072" cy="720080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439652" y="2456892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439652" y="3653420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Group 112"/>
              <p:cNvGrpSpPr/>
              <p:nvPr/>
            </p:nvGrpSpPr>
            <p:grpSpPr>
              <a:xfrm>
                <a:off x="2267698" y="2492870"/>
                <a:ext cx="648118" cy="1620206"/>
                <a:chOff x="2267698" y="2492870"/>
                <a:chExt cx="648118" cy="1620206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2267698" y="2492870"/>
                  <a:ext cx="648072" cy="1620206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303748" y="2528900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2303748" y="3825056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267744" y="2780928"/>
                  <a:ext cx="648072" cy="720080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4" name="Group 113"/>
              <p:cNvGrpSpPr/>
              <p:nvPr/>
            </p:nvGrpSpPr>
            <p:grpSpPr>
              <a:xfrm>
                <a:off x="3131794" y="2636912"/>
                <a:ext cx="648118" cy="1548172"/>
                <a:chOff x="3131794" y="2636912"/>
                <a:chExt cx="648118" cy="1548172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3131794" y="2636912"/>
                  <a:ext cx="648072" cy="1548172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3167844" y="2672924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3167844" y="3969060"/>
                  <a:ext cx="576064" cy="144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6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3131840" y="2924944"/>
                  <a:ext cx="648072" cy="720080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5" name="Group 114"/>
              <p:cNvGrpSpPr/>
              <p:nvPr/>
            </p:nvGrpSpPr>
            <p:grpSpPr>
              <a:xfrm>
                <a:off x="3995890" y="2780902"/>
                <a:ext cx="648118" cy="1584202"/>
                <a:chOff x="3995890" y="2780902"/>
                <a:chExt cx="648118" cy="1584202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3995890" y="2780902"/>
                  <a:ext cx="648072" cy="1584202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4031940" y="2816932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4031940" y="4185084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3995936" y="3077344"/>
                  <a:ext cx="648072" cy="720080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4860032" y="1916832"/>
                <a:ext cx="648072" cy="1296144"/>
                <a:chOff x="4860032" y="1916832"/>
                <a:chExt cx="648072" cy="1296144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4860032" y="1916832"/>
                  <a:ext cx="648072" cy="1296144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00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860032" y="1916832"/>
                  <a:ext cx="648072" cy="684076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4896036" y="2960948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" name="Group 116"/>
              <p:cNvGrpSpPr/>
              <p:nvPr/>
            </p:nvGrpSpPr>
            <p:grpSpPr>
              <a:xfrm>
                <a:off x="5724082" y="2024818"/>
                <a:ext cx="648118" cy="1332174"/>
                <a:chOff x="5724082" y="2024818"/>
                <a:chExt cx="648118" cy="1332174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5724082" y="2024818"/>
                  <a:ext cx="648072" cy="1332174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dirty="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 dirty="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5760132" y="3140980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5724128" y="2060848"/>
                  <a:ext cx="648072" cy="684076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8" name="Group 117"/>
              <p:cNvGrpSpPr/>
              <p:nvPr/>
            </p:nvGrpSpPr>
            <p:grpSpPr>
              <a:xfrm>
                <a:off x="6588224" y="2168860"/>
                <a:ext cx="648072" cy="1368152"/>
                <a:chOff x="6588224" y="2168860"/>
                <a:chExt cx="648072" cy="1368152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6588224" y="2168860"/>
                  <a:ext cx="648072" cy="1368152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6624228" y="2204864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6624228" y="3321000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6588224" y="2240868"/>
                  <a:ext cx="648072" cy="684076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7452274" y="2312876"/>
                <a:ext cx="648118" cy="1340544"/>
                <a:chOff x="7452274" y="2312876"/>
                <a:chExt cx="648118" cy="1340544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7452274" y="2312876"/>
                  <a:ext cx="648072" cy="1340544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488324" y="2348880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7488324" y="3501020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7452320" y="2420888"/>
                  <a:ext cx="648072" cy="648072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cxnSp>
          <p:nvCxnSpPr>
            <p:cNvPr id="78" name="Straight Connector 77"/>
            <p:cNvCxnSpPr/>
            <p:nvPr/>
          </p:nvCxnSpPr>
          <p:spPr>
            <a:xfrm>
              <a:off x="4896036" y="1952836"/>
              <a:ext cx="576064" cy="72000"/>
            </a:xfrm>
            <a:prstGeom prst="line">
              <a:avLst/>
            </a:prstGeom>
            <a:ln w="57150" cap="rnd">
              <a:solidFill>
                <a:srgbClr val="29C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760132" y="2060848"/>
              <a:ext cx="576064" cy="72000"/>
            </a:xfrm>
            <a:prstGeom prst="line">
              <a:avLst/>
            </a:prstGeom>
            <a:ln w="57150" cap="rnd">
              <a:solidFill>
                <a:srgbClr val="29C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Cloud 130"/>
          <p:cNvSpPr/>
          <p:nvPr/>
        </p:nvSpPr>
        <p:spPr>
          <a:xfrm>
            <a:off x="5876516" y="5507360"/>
            <a:ext cx="3067949" cy="1045591"/>
          </a:xfrm>
          <a:prstGeom prst="cloud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i="1" dirty="0"/>
              <a:t>Jean-Philippe : “</a:t>
            </a:r>
            <a:r>
              <a:rPr lang="en-GB" sz="1400" dirty="0"/>
              <a:t>LHC consolidation of the superconducting circuits </a:t>
            </a:r>
            <a:r>
              <a:rPr lang="en-GB" sz="1400" i="1" dirty="0"/>
              <a:t>”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131840" y="1772816"/>
            <a:ext cx="648072" cy="252020"/>
            <a:chOff x="3131840" y="1772816"/>
            <a:chExt cx="648072" cy="252020"/>
          </a:xfrm>
        </p:grpSpPr>
        <p:sp>
          <p:nvSpPr>
            <p:cNvPr id="24" name="Rectangle 23"/>
            <p:cNvSpPr/>
            <p:nvPr/>
          </p:nvSpPr>
          <p:spPr>
            <a:xfrm>
              <a:off x="3131840" y="1772816"/>
              <a:ext cx="648072" cy="108012"/>
            </a:xfrm>
            <a:prstGeom prst="rect">
              <a:avLst/>
            </a:prstGeom>
            <a:gradFill flip="none" rotWithShape="1">
              <a:gsLst>
                <a:gs pos="0">
                  <a:srgbClr val="00B0F0"/>
                </a:gs>
                <a:gs pos="63000">
                  <a:schemeClr val="bg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800" dirty="0" smtClean="0">
                  <a:solidFill>
                    <a:srgbClr val="002060"/>
                  </a:solidFill>
                </a:rPr>
                <a:t>-&gt; 10K</a:t>
              </a:r>
              <a:endParaRPr lang="en-US" sz="800" dirty="0">
                <a:solidFill>
                  <a:srgbClr val="00206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1840" y="1952836"/>
              <a:ext cx="648072" cy="7200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CSCM</a:t>
              </a:r>
              <a:endParaRPr lang="en-US" sz="6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131840" y="1880994"/>
              <a:ext cx="648072" cy="72000"/>
            </a:xfrm>
            <a:prstGeom prst="rect">
              <a:avLst/>
            </a:prstGeom>
            <a:solidFill>
              <a:srgbClr val="F8C8D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>
                  <a:solidFill>
                    <a:srgbClr val="FF0000"/>
                  </a:solidFill>
                </a:rPr>
                <a:t>CSCM </a:t>
              </a:r>
              <a:r>
                <a:rPr lang="fr-CH" sz="600" dirty="0" err="1" smtClean="0">
                  <a:solidFill>
                    <a:srgbClr val="FF0000"/>
                  </a:solidFill>
                </a:rPr>
                <a:t>preparation</a:t>
              </a:r>
              <a:endParaRPr lang="en-US" sz="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03648" y="1637184"/>
            <a:ext cx="6696744" cy="639680"/>
            <a:chOff x="1403648" y="1637184"/>
            <a:chExt cx="6696744" cy="639680"/>
          </a:xfrm>
        </p:grpSpPr>
        <p:sp>
          <p:nvSpPr>
            <p:cNvPr id="61" name="Rectangle 60"/>
            <p:cNvSpPr/>
            <p:nvPr/>
          </p:nvSpPr>
          <p:spPr>
            <a:xfrm>
              <a:off x="7452320" y="1709192"/>
              <a:ext cx="648072" cy="279648"/>
            </a:xfrm>
            <a:prstGeom prst="rect">
              <a:avLst/>
            </a:prstGeom>
            <a:gradFill flip="none" rotWithShape="1">
              <a:gsLst>
                <a:gs pos="0">
                  <a:srgbClr val="00B0F0"/>
                </a:gs>
                <a:gs pos="63000">
                  <a:schemeClr val="bg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1050" dirty="0" smtClean="0">
                  <a:solidFill>
                    <a:srgbClr val="002060"/>
                  </a:solidFill>
                </a:rPr>
                <a:t>Warm-up</a:t>
              </a:r>
              <a:endParaRPr lang="en-US" sz="1050" dirty="0">
                <a:solidFill>
                  <a:srgbClr val="002060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403648" y="1637184"/>
              <a:ext cx="5832694" cy="639680"/>
              <a:chOff x="1403648" y="1637184"/>
              <a:chExt cx="5832694" cy="63968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403648" y="1700808"/>
                <a:ext cx="648072" cy="360040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67744" y="1700808"/>
                <a:ext cx="648072" cy="360040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995936" y="1781200"/>
                <a:ext cx="648072" cy="360040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860032" y="1637184"/>
                <a:ext cx="648072" cy="279648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724128" y="1637184"/>
                <a:ext cx="648072" cy="279648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588270" y="1709192"/>
                <a:ext cx="648072" cy="279648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131794" y="2024844"/>
                <a:ext cx="648072" cy="252020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1403648" y="3501008"/>
            <a:ext cx="6696744" cy="1260140"/>
            <a:chOff x="1403648" y="3501008"/>
            <a:chExt cx="6696744" cy="1260140"/>
          </a:xfrm>
        </p:grpSpPr>
        <p:grpSp>
          <p:nvGrpSpPr>
            <p:cNvPr id="155" name="Group 154"/>
            <p:cNvGrpSpPr/>
            <p:nvPr/>
          </p:nvGrpSpPr>
          <p:grpSpPr>
            <a:xfrm>
              <a:off x="1403648" y="3501008"/>
              <a:ext cx="6696744" cy="1260140"/>
              <a:chOff x="1403648" y="3501008"/>
              <a:chExt cx="6696744" cy="12601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03648" y="4077072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267698" y="4257092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131840" y="4409492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995936" y="4545124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860032" y="3681028"/>
                <a:ext cx="648072" cy="39604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724128" y="3501008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588270" y="3681028"/>
                <a:ext cx="648072" cy="432048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452320" y="3861074"/>
                <a:ext cx="648072" cy="32401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0" name="Rectangle 139"/>
            <p:cNvSpPr/>
            <p:nvPr/>
          </p:nvSpPr>
          <p:spPr>
            <a:xfrm>
              <a:off x="5724708" y="3933056"/>
              <a:ext cx="648072" cy="45719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0000">
                  <a:srgbClr val="00B0F0"/>
                </a:gs>
                <a:gs pos="10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724128" y="4041068"/>
              <a:ext cx="648072" cy="45719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0000">
                  <a:srgbClr val="00B0F0"/>
                </a:gs>
                <a:gs pos="10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3" name="Straight Connector 152"/>
          <p:cNvCxnSpPr/>
          <p:nvPr/>
        </p:nvCxnSpPr>
        <p:spPr>
          <a:xfrm>
            <a:off x="1187624" y="4005064"/>
            <a:ext cx="69127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02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Splices</a:t>
            </a:r>
            <a:endParaRPr lang="en-US" dirty="0"/>
          </a:p>
        </p:txBody>
      </p:sp>
      <p:sp>
        <p:nvSpPr>
          <p:cNvPr id="124" name="Date Placeholder 1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Feb. 8th 2012</a:t>
            </a:r>
            <a:endParaRPr lang="en-US"/>
          </a:p>
        </p:txBody>
      </p:sp>
      <p:sp>
        <p:nvSpPr>
          <p:cNvPr id="127" name="Footer Placeholder 1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Foraz - LHC Performance Workshop 2012</a:t>
            </a:r>
            <a:endParaRPr lang="en-US"/>
          </a:p>
        </p:txBody>
      </p:sp>
      <p:sp>
        <p:nvSpPr>
          <p:cNvPr id="126" name="Slide Number Placeholder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99FA-43BA-4BD0-8CA0-5A75B1FF56E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1403648" y="1556792"/>
            <a:ext cx="6696744" cy="224408"/>
            <a:chOff x="1403648" y="1556792"/>
            <a:chExt cx="6696744" cy="224408"/>
          </a:xfrm>
        </p:grpSpPr>
        <p:sp>
          <p:nvSpPr>
            <p:cNvPr id="4" name="Rectangle 3"/>
            <p:cNvSpPr/>
            <p:nvPr/>
          </p:nvSpPr>
          <p:spPr>
            <a:xfrm>
              <a:off x="1403648" y="1620416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67744" y="1620416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1840" y="1692424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95936" y="1700808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60032" y="1556792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724128" y="1556792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588270" y="1628800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452320" y="1628800"/>
              <a:ext cx="648072" cy="8039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PT</a:t>
              </a:r>
              <a:endParaRPr lang="en-US" sz="600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403648" y="3212976"/>
            <a:ext cx="6696744" cy="1332148"/>
            <a:chOff x="1403648" y="3212976"/>
            <a:chExt cx="6696744" cy="1332148"/>
          </a:xfrm>
        </p:grpSpPr>
        <p:sp>
          <p:nvSpPr>
            <p:cNvPr id="6" name="Rectangle 5"/>
            <p:cNvSpPr/>
            <p:nvPr/>
          </p:nvSpPr>
          <p:spPr>
            <a:xfrm>
              <a:off x="1403648" y="3861048"/>
              <a:ext cx="648072" cy="216024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67698" y="4113076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31840" y="4265476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95936" y="4401108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60032" y="3212976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24128" y="3356992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588224" y="3537012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52320" y="3645024"/>
              <a:ext cx="648072" cy="144016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403648" y="3717032"/>
            <a:ext cx="6696744" cy="1404156"/>
            <a:chOff x="1403648" y="3717032"/>
            <a:chExt cx="6696744" cy="1404156"/>
          </a:xfrm>
        </p:grpSpPr>
        <p:sp>
          <p:nvSpPr>
            <p:cNvPr id="8" name="Rectangle 7"/>
            <p:cNvSpPr/>
            <p:nvPr/>
          </p:nvSpPr>
          <p:spPr>
            <a:xfrm>
              <a:off x="1403648" y="4293096"/>
              <a:ext cx="648072" cy="324036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67698" y="4473116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smtClean="0"/>
                <a:t>Powering Tests</a:t>
              </a:r>
              <a:endParaRPr lang="en-US" sz="90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131840" y="4625516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smtClean="0"/>
                <a:t>Powering Tests</a:t>
              </a:r>
              <a:endParaRPr lang="en-US" sz="9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995936" y="4761148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60032" y="418508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724128" y="3717032"/>
              <a:ext cx="648072" cy="522052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588270" y="4113076"/>
              <a:ext cx="648072" cy="324036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Powering Tests</a:t>
              </a:r>
              <a:endParaRPr lang="en-US" sz="9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452320" y="4185084"/>
              <a:ext cx="648072" cy="36004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smtClean="0"/>
                <a:t>Powering Tests</a:t>
              </a:r>
              <a:endParaRPr lang="en-US" sz="90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280994" y="5353471"/>
            <a:ext cx="1404156" cy="307777"/>
            <a:chOff x="971600" y="3275112"/>
            <a:chExt cx="1404156" cy="307777"/>
          </a:xfrm>
        </p:grpSpPr>
        <p:sp>
          <p:nvSpPr>
            <p:cNvPr id="125" name="Rectangle 124"/>
            <p:cNvSpPr/>
            <p:nvPr/>
          </p:nvSpPr>
          <p:spPr>
            <a:xfrm>
              <a:off x="971600" y="3339000"/>
              <a:ext cx="180000" cy="18000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105665" y="3275112"/>
              <a:ext cx="12700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Powering Tests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3189206" y="5353471"/>
            <a:ext cx="814059" cy="307777"/>
            <a:chOff x="971600" y="3275112"/>
            <a:chExt cx="814059" cy="307777"/>
          </a:xfrm>
        </p:grpSpPr>
        <p:sp>
          <p:nvSpPr>
            <p:cNvPr id="135" name="Rectangle 134"/>
            <p:cNvSpPr/>
            <p:nvPr/>
          </p:nvSpPr>
          <p:spPr>
            <a:xfrm>
              <a:off x="971600" y="3339000"/>
              <a:ext cx="180000" cy="180000"/>
            </a:xfrm>
            <a:prstGeom prst="rect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105665" y="3275112"/>
              <a:ext cx="6799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Splices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280994" y="5641503"/>
            <a:ext cx="1008112" cy="307777"/>
            <a:chOff x="1295636" y="3275112"/>
            <a:chExt cx="1008112" cy="307777"/>
          </a:xfrm>
        </p:grpSpPr>
        <p:sp>
          <p:nvSpPr>
            <p:cNvPr id="128" name="Rectangle 127"/>
            <p:cNvSpPr/>
            <p:nvPr/>
          </p:nvSpPr>
          <p:spPr>
            <a:xfrm>
              <a:off x="1295636" y="3339000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rgbClr val="00B0F0"/>
                </a:gs>
                <a:gs pos="63000">
                  <a:schemeClr val="bg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429598" y="3275112"/>
              <a:ext cx="8741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Warm-up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189206" y="5641503"/>
            <a:ext cx="2236692" cy="307777"/>
            <a:chOff x="971600" y="3275112"/>
            <a:chExt cx="2236692" cy="307777"/>
          </a:xfrm>
        </p:grpSpPr>
        <p:sp>
          <p:nvSpPr>
            <p:cNvPr id="143" name="Rectangle 142"/>
            <p:cNvSpPr/>
            <p:nvPr/>
          </p:nvSpPr>
          <p:spPr>
            <a:xfrm>
              <a:off x="971600" y="3339000"/>
              <a:ext cx="180000" cy="180000"/>
            </a:xfrm>
            <a:prstGeom prst="rect">
              <a:avLst/>
            </a:prstGeom>
            <a:solidFill>
              <a:srgbClr val="D0C8B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105665" y="3275112"/>
              <a:ext cx="2102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Preparation for cool-down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5889506" y="5353471"/>
            <a:ext cx="1116124" cy="307777"/>
            <a:chOff x="2555776" y="3275112"/>
            <a:chExt cx="1116124" cy="307777"/>
          </a:xfrm>
        </p:grpSpPr>
        <p:sp>
          <p:nvSpPr>
            <p:cNvPr id="129" name="Rectangle 128"/>
            <p:cNvSpPr/>
            <p:nvPr/>
          </p:nvSpPr>
          <p:spPr>
            <a:xfrm>
              <a:off x="2555776" y="3339000"/>
              <a:ext cx="180000" cy="1800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92000">
                  <a:srgbClr val="00B0F0"/>
                </a:gs>
                <a:gs pos="10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694453" y="3275112"/>
              <a:ext cx="977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Cool-down</a:t>
              </a:r>
            </a:p>
          </p:txBody>
        </p:sp>
      </p:grpSp>
      <p:sp>
        <p:nvSpPr>
          <p:cNvPr id="154" name="Rectangle 153"/>
          <p:cNvSpPr/>
          <p:nvPr/>
        </p:nvSpPr>
        <p:spPr>
          <a:xfrm>
            <a:off x="1151620" y="5229200"/>
            <a:ext cx="6948772" cy="86409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7" name="Group 156"/>
          <p:cNvGrpSpPr/>
          <p:nvPr/>
        </p:nvGrpSpPr>
        <p:grpSpPr>
          <a:xfrm>
            <a:off x="1403648" y="1916832"/>
            <a:ext cx="6696744" cy="2448272"/>
            <a:chOff x="1403648" y="1916832"/>
            <a:chExt cx="6696744" cy="2448272"/>
          </a:xfrm>
        </p:grpSpPr>
        <p:grpSp>
          <p:nvGrpSpPr>
            <p:cNvPr id="121" name="Group 120"/>
            <p:cNvGrpSpPr/>
            <p:nvPr/>
          </p:nvGrpSpPr>
          <p:grpSpPr>
            <a:xfrm>
              <a:off x="1403648" y="1916832"/>
              <a:ext cx="6696744" cy="2448272"/>
              <a:chOff x="1403648" y="1916832"/>
              <a:chExt cx="6696744" cy="2448272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1403648" y="2420888"/>
                <a:ext cx="648072" cy="1440160"/>
                <a:chOff x="1403648" y="2420888"/>
                <a:chExt cx="648072" cy="144016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403648" y="2420888"/>
                  <a:ext cx="648072" cy="1440160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2289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403648" y="2600908"/>
                  <a:ext cx="648072" cy="720080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439652" y="2456892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439652" y="3653420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" name="Group 112"/>
              <p:cNvGrpSpPr/>
              <p:nvPr/>
            </p:nvGrpSpPr>
            <p:grpSpPr>
              <a:xfrm>
                <a:off x="2267698" y="2492870"/>
                <a:ext cx="648118" cy="1620206"/>
                <a:chOff x="2267698" y="2492870"/>
                <a:chExt cx="648118" cy="1620206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2267698" y="2492870"/>
                  <a:ext cx="648072" cy="1620206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303748" y="2528900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2303748" y="3825056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267744" y="2780928"/>
                  <a:ext cx="648072" cy="720080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4" name="Group 113"/>
              <p:cNvGrpSpPr/>
              <p:nvPr/>
            </p:nvGrpSpPr>
            <p:grpSpPr>
              <a:xfrm>
                <a:off x="3131794" y="2636912"/>
                <a:ext cx="648118" cy="1548172"/>
                <a:chOff x="3131794" y="2636912"/>
                <a:chExt cx="648118" cy="1548172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3131794" y="2636912"/>
                  <a:ext cx="648072" cy="1548172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3167844" y="2672924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3167844" y="3969060"/>
                  <a:ext cx="576064" cy="144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6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3131840" y="2924944"/>
                  <a:ext cx="648072" cy="720080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5" name="Group 114"/>
              <p:cNvGrpSpPr/>
              <p:nvPr/>
            </p:nvGrpSpPr>
            <p:grpSpPr>
              <a:xfrm>
                <a:off x="3995890" y="2780902"/>
                <a:ext cx="648118" cy="1584202"/>
                <a:chOff x="3995890" y="2780902"/>
                <a:chExt cx="648118" cy="1584202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3995890" y="2780902"/>
                  <a:ext cx="648072" cy="1584202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4031940" y="2816932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4031940" y="4185084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3995936" y="3077344"/>
                  <a:ext cx="648072" cy="720080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4860032" y="1916832"/>
                <a:ext cx="648072" cy="1296144"/>
                <a:chOff x="4860032" y="1916832"/>
                <a:chExt cx="648072" cy="1296144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4860032" y="1916832"/>
                  <a:ext cx="648072" cy="1296144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00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860032" y="1916832"/>
                  <a:ext cx="648072" cy="684076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4896036" y="2960948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" name="Group 116"/>
              <p:cNvGrpSpPr/>
              <p:nvPr/>
            </p:nvGrpSpPr>
            <p:grpSpPr>
              <a:xfrm>
                <a:off x="5724082" y="2024818"/>
                <a:ext cx="648118" cy="1332174"/>
                <a:chOff x="5724082" y="2024818"/>
                <a:chExt cx="648118" cy="1332174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5724082" y="2024818"/>
                  <a:ext cx="648072" cy="1332174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dirty="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 dirty="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5760132" y="3140980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5724128" y="2060848"/>
                  <a:ext cx="648072" cy="684076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8" name="Group 117"/>
              <p:cNvGrpSpPr/>
              <p:nvPr/>
            </p:nvGrpSpPr>
            <p:grpSpPr>
              <a:xfrm>
                <a:off x="6588224" y="2168860"/>
                <a:ext cx="648072" cy="1368152"/>
                <a:chOff x="6588224" y="2168860"/>
                <a:chExt cx="648072" cy="1368152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6588224" y="2168860"/>
                  <a:ext cx="648072" cy="1368152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6624228" y="2204864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6624228" y="3321000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6588224" y="2240868"/>
                  <a:ext cx="648072" cy="684076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7452274" y="2312876"/>
                <a:ext cx="648118" cy="1340544"/>
                <a:chOff x="7452274" y="2312876"/>
                <a:chExt cx="648118" cy="1340544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7452274" y="2312876"/>
                  <a:ext cx="648072" cy="1340544"/>
                </a:xfrm>
                <a:prstGeom prst="rect">
                  <a:avLst/>
                </a:prstGeom>
                <a:solidFill>
                  <a:srgbClr val="00B0F0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612000" rIns="0" bIns="0" rtlCol="0" anchor="ctr"/>
                <a:lstStyle/>
                <a:p>
                  <a:pPr algn="ctr"/>
                  <a:r>
                    <a:rPr lang="en-US" sz="1050" smtClean="0">
                      <a:solidFill>
                        <a:srgbClr val="002060"/>
                      </a:solidFill>
                    </a:rPr>
                    <a:t>Splices</a:t>
                  </a:r>
                  <a:endParaRPr lang="en-US" sz="1050"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488324" y="2348880"/>
                  <a:ext cx="576064" cy="72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7488324" y="3501020"/>
                  <a:ext cx="576064" cy="108000"/>
                </a:xfrm>
                <a:prstGeom prst="line">
                  <a:avLst/>
                </a:prstGeom>
                <a:ln w="57150" cap="rnd">
                  <a:solidFill>
                    <a:srgbClr val="29C7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Rectangle 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7452320" y="2420888"/>
                  <a:ext cx="648072" cy="648072"/>
                </a:xfrm>
                <a:prstGeom prst="rect">
                  <a:avLst/>
                </a:prstGeom>
                <a:pattFill prst="wdUpDiag">
                  <a:fgClr>
                    <a:srgbClr val="00B0F0">
                      <a:alpha val="28999"/>
                    </a:srgbClr>
                  </a:fgClr>
                  <a:bgClr>
                    <a:srgbClr val="FFFFFF">
                      <a:alpha val="28999"/>
                    </a:srgbClr>
                  </a:bgClr>
                </a:patt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cxnSp>
          <p:nvCxnSpPr>
            <p:cNvPr id="78" name="Straight Connector 77"/>
            <p:cNvCxnSpPr/>
            <p:nvPr/>
          </p:nvCxnSpPr>
          <p:spPr>
            <a:xfrm>
              <a:off x="4896036" y="1952836"/>
              <a:ext cx="576064" cy="72000"/>
            </a:xfrm>
            <a:prstGeom prst="line">
              <a:avLst/>
            </a:prstGeom>
            <a:ln w="57150" cap="rnd">
              <a:solidFill>
                <a:srgbClr val="29C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760132" y="2060848"/>
              <a:ext cx="576064" cy="72000"/>
            </a:xfrm>
            <a:prstGeom prst="line">
              <a:avLst/>
            </a:prstGeom>
            <a:ln w="57150" cap="rnd">
              <a:solidFill>
                <a:srgbClr val="29C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Cloud 130"/>
          <p:cNvSpPr/>
          <p:nvPr/>
        </p:nvSpPr>
        <p:spPr>
          <a:xfrm>
            <a:off x="5876516" y="5507360"/>
            <a:ext cx="3067949" cy="1045591"/>
          </a:xfrm>
          <a:prstGeom prst="cloud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i="1" dirty="0"/>
              <a:t>Jean-Philippe : “</a:t>
            </a:r>
            <a:r>
              <a:rPr lang="en-GB" sz="1400" dirty="0"/>
              <a:t>LHC consolidation of the superconducting circuits </a:t>
            </a:r>
            <a:r>
              <a:rPr lang="en-GB" sz="1400" i="1" dirty="0"/>
              <a:t>”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131840" y="1772816"/>
            <a:ext cx="648072" cy="252020"/>
            <a:chOff x="3131840" y="1772816"/>
            <a:chExt cx="648072" cy="252020"/>
          </a:xfrm>
        </p:grpSpPr>
        <p:sp>
          <p:nvSpPr>
            <p:cNvPr id="24" name="Rectangle 23"/>
            <p:cNvSpPr/>
            <p:nvPr/>
          </p:nvSpPr>
          <p:spPr>
            <a:xfrm>
              <a:off x="3131840" y="1772816"/>
              <a:ext cx="648072" cy="108012"/>
            </a:xfrm>
            <a:prstGeom prst="rect">
              <a:avLst/>
            </a:prstGeom>
            <a:gradFill flip="none" rotWithShape="1">
              <a:gsLst>
                <a:gs pos="0">
                  <a:srgbClr val="00B0F0"/>
                </a:gs>
                <a:gs pos="63000">
                  <a:schemeClr val="bg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800" dirty="0" smtClean="0">
                  <a:solidFill>
                    <a:srgbClr val="002060"/>
                  </a:solidFill>
                </a:rPr>
                <a:t>-&gt; 10K</a:t>
              </a:r>
              <a:endParaRPr lang="en-US" sz="800" dirty="0">
                <a:solidFill>
                  <a:srgbClr val="00206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1840" y="1952836"/>
              <a:ext cx="648072" cy="72000"/>
            </a:xfrm>
            <a:prstGeom prst="rect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/>
                <a:t>CSCM</a:t>
              </a:r>
              <a:endParaRPr lang="en-US" sz="6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131840" y="1880994"/>
              <a:ext cx="648072" cy="72000"/>
            </a:xfrm>
            <a:prstGeom prst="rect">
              <a:avLst/>
            </a:prstGeom>
            <a:solidFill>
              <a:srgbClr val="F8C8D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 smtClean="0">
                  <a:solidFill>
                    <a:srgbClr val="FF0000"/>
                  </a:solidFill>
                </a:rPr>
                <a:t>CSCM </a:t>
              </a:r>
              <a:r>
                <a:rPr lang="fr-CH" sz="600" dirty="0" err="1" smtClean="0">
                  <a:solidFill>
                    <a:srgbClr val="FF0000"/>
                  </a:solidFill>
                </a:rPr>
                <a:t>preparation</a:t>
              </a:r>
              <a:endParaRPr lang="en-US" sz="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03648" y="1637184"/>
            <a:ext cx="6696744" cy="639680"/>
            <a:chOff x="1403648" y="1637184"/>
            <a:chExt cx="6696744" cy="639680"/>
          </a:xfrm>
        </p:grpSpPr>
        <p:sp>
          <p:nvSpPr>
            <p:cNvPr id="61" name="Rectangle 60"/>
            <p:cNvSpPr/>
            <p:nvPr/>
          </p:nvSpPr>
          <p:spPr>
            <a:xfrm>
              <a:off x="7452320" y="1709192"/>
              <a:ext cx="648072" cy="279648"/>
            </a:xfrm>
            <a:prstGeom prst="rect">
              <a:avLst/>
            </a:prstGeom>
            <a:gradFill flip="none" rotWithShape="1">
              <a:gsLst>
                <a:gs pos="0">
                  <a:srgbClr val="00B0F0"/>
                </a:gs>
                <a:gs pos="63000">
                  <a:schemeClr val="bg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1050" dirty="0" smtClean="0">
                  <a:solidFill>
                    <a:srgbClr val="002060"/>
                  </a:solidFill>
                </a:rPr>
                <a:t>Warm-up</a:t>
              </a:r>
              <a:endParaRPr lang="en-US" sz="1050" dirty="0">
                <a:solidFill>
                  <a:srgbClr val="002060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403648" y="1637184"/>
              <a:ext cx="5832694" cy="639680"/>
              <a:chOff x="1403648" y="1637184"/>
              <a:chExt cx="5832694" cy="63968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403648" y="1700808"/>
                <a:ext cx="648072" cy="360040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67744" y="1700808"/>
                <a:ext cx="648072" cy="360040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995936" y="1781200"/>
                <a:ext cx="648072" cy="360040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860032" y="1637184"/>
                <a:ext cx="648072" cy="279648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724128" y="1637184"/>
                <a:ext cx="648072" cy="279648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588270" y="1709192"/>
                <a:ext cx="648072" cy="279648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131794" y="2024844"/>
                <a:ext cx="648072" cy="252020"/>
              </a:xfrm>
              <a:prstGeom prst="rect">
                <a:avLst/>
              </a:prstGeom>
              <a:gradFill flip="none" rotWithShape="1">
                <a:gsLst>
                  <a:gs pos="0">
                    <a:srgbClr val="00B0F0"/>
                  </a:gs>
                  <a:gs pos="63000">
                    <a:schemeClr val="bg1"/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rgbClr val="002060"/>
                    </a:solidFill>
                  </a:rPr>
                  <a:t>Warm-up</a:t>
                </a:r>
                <a:endParaRPr lang="en-US" sz="1050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1403648" y="3501008"/>
            <a:ext cx="6696744" cy="1260140"/>
            <a:chOff x="1403648" y="3501008"/>
            <a:chExt cx="6696744" cy="1260140"/>
          </a:xfrm>
        </p:grpSpPr>
        <p:grpSp>
          <p:nvGrpSpPr>
            <p:cNvPr id="155" name="Group 154"/>
            <p:cNvGrpSpPr/>
            <p:nvPr/>
          </p:nvGrpSpPr>
          <p:grpSpPr>
            <a:xfrm>
              <a:off x="1403648" y="3501008"/>
              <a:ext cx="6696744" cy="1260140"/>
              <a:chOff x="1403648" y="3501008"/>
              <a:chExt cx="6696744" cy="12601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03648" y="4077072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267698" y="4257092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131840" y="4409492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995936" y="4545124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860032" y="3681028"/>
                <a:ext cx="648072" cy="39604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724128" y="3501008"/>
                <a:ext cx="648072" cy="2160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588270" y="3681028"/>
                <a:ext cx="648072" cy="432048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452320" y="3861074"/>
                <a:ext cx="648072" cy="32401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70000">
                    <a:srgbClr val="00B0F0"/>
                  </a:gs>
                  <a:gs pos="10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CH" sz="1050" dirty="0" smtClean="0">
                    <a:solidFill>
                      <a:schemeClr val="tx1"/>
                    </a:solidFill>
                  </a:rPr>
                  <a:t>Cool-down</a:t>
                </a:r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0" name="Rectangle 139"/>
            <p:cNvSpPr/>
            <p:nvPr/>
          </p:nvSpPr>
          <p:spPr>
            <a:xfrm>
              <a:off x="5724708" y="3933056"/>
              <a:ext cx="648072" cy="45719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0000">
                  <a:srgbClr val="00B0F0"/>
                </a:gs>
                <a:gs pos="10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724128" y="4041068"/>
              <a:ext cx="648072" cy="45719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0000">
                  <a:srgbClr val="00B0F0"/>
                </a:gs>
                <a:gs pos="10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3" name="Straight Connector 152"/>
          <p:cNvCxnSpPr/>
          <p:nvPr/>
        </p:nvCxnSpPr>
        <p:spPr>
          <a:xfrm>
            <a:off x="1187624" y="4005064"/>
            <a:ext cx="69127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695061"/>
              </p:ext>
            </p:extLst>
          </p:nvPr>
        </p:nvGraphicFramePr>
        <p:xfrm>
          <a:off x="4936297" y="2024818"/>
          <a:ext cx="2300045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831"/>
                <a:gridCol w="864096"/>
                <a:gridCol w="648118"/>
              </a:tblGrid>
              <a:tr h="9901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3/12 - 21/12</a:t>
                      </a:r>
                      <a:endParaRPr lang="en-GB" sz="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901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 week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9901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1 week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9901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1 week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44689"/>
              </p:ext>
            </p:extLst>
          </p:nvPr>
        </p:nvGraphicFramePr>
        <p:xfrm>
          <a:off x="7179147" y="2058946"/>
          <a:ext cx="1039808" cy="139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808"/>
              </a:tblGrid>
              <a:tr h="139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7/01-13/01</a:t>
                      </a:r>
                      <a:endParaRPr lang="en-GB" sz="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849196"/>
              </p:ext>
            </p:extLst>
          </p:nvPr>
        </p:nvGraphicFramePr>
        <p:xfrm>
          <a:off x="1443863" y="2132848"/>
          <a:ext cx="2300045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831"/>
                <a:gridCol w="864096"/>
                <a:gridCol w="648118"/>
              </a:tblGrid>
              <a:tr h="9901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14/01 – 03/02</a:t>
                      </a:r>
                      <a:endParaRPr lang="en-GB" sz="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901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1 week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9901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1 week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 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9901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 </a:t>
                      </a:r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1 week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179512" y="2564900"/>
            <a:ext cx="5292588" cy="36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786565"/>
              </p:ext>
            </p:extLst>
          </p:nvPr>
        </p:nvGraphicFramePr>
        <p:xfrm>
          <a:off x="3849714" y="2537880"/>
          <a:ext cx="1039808" cy="139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808"/>
              </a:tblGrid>
              <a:tr h="139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4/02-11/02</a:t>
                      </a:r>
                      <a:endParaRPr lang="en-GB" sz="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395536" y="2075438"/>
            <a:ext cx="3454178" cy="654895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0" y="908720"/>
            <a:ext cx="1989647" cy="2616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Dismounting BLM: </a:t>
            </a:r>
            <a:r>
              <a:rPr lang="en-US" sz="1100" b="1" dirty="0" err="1" smtClean="0">
                <a:solidFill>
                  <a:srgbClr val="00B050"/>
                </a:solidFill>
              </a:rPr>
              <a:t>Dec,Jan,Feb</a:t>
            </a:r>
            <a:endParaRPr lang="en-GB" sz="1100" b="1" dirty="0">
              <a:solidFill>
                <a:srgbClr val="00B05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323528" y="1170330"/>
            <a:ext cx="72008" cy="8905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773478" y="2222871"/>
            <a:ext cx="396208" cy="3600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33995"/>
              </p:ext>
            </p:extLst>
          </p:nvPr>
        </p:nvGraphicFramePr>
        <p:xfrm>
          <a:off x="7471510" y="2240864"/>
          <a:ext cx="609600" cy="161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1 week</a:t>
                      </a:r>
                      <a:endParaRPr lang="en-GB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29267"/>
              </p:ext>
            </p:extLst>
          </p:nvPr>
        </p:nvGraphicFramePr>
        <p:xfrm>
          <a:off x="4904026" y="3284984"/>
          <a:ext cx="1219200" cy="336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</a:tblGrid>
              <a:tr h="19030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smtClean="0">
                          <a:effectLst/>
                        </a:rPr>
                        <a:t>12/08-08/09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smtClean="0">
                          <a:effectLst/>
                        </a:rPr>
                        <a:t>4 weeks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48" name="Table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46554"/>
              </p:ext>
            </p:extLst>
          </p:nvPr>
        </p:nvGraphicFramePr>
        <p:xfrm>
          <a:off x="6732240" y="3595871"/>
          <a:ext cx="1219200" cy="337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smtClean="0">
                          <a:effectLst/>
                        </a:rPr>
                        <a:t>09/09-06/10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smtClean="0">
                          <a:effectLst/>
                        </a:rPr>
                        <a:t>4 weeks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49" name="Table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63391"/>
              </p:ext>
            </p:extLst>
          </p:nvPr>
        </p:nvGraphicFramePr>
        <p:xfrm>
          <a:off x="1474722" y="3824166"/>
          <a:ext cx="1219200" cy="337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smtClean="0">
                          <a:effectLst/>
                        </a:rPr>
                        <a:t>7/10-3/11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smtClean="0">
                          <a:effectLst/>
                        </a:rPr>
                        <a:t>4 weeks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50" name="Table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228247"/>
              </p:ext>
            </p:extLst>
          </p:nvPr>
        </p:nvGraphicFramePr>
        <p:xfrm>
          <a:off x="3240114" y="4016491"/>
          <a:ext cx="1219200" cy="337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smtClean="0">
                          <a:effectLst/>
                        </a:rPr>
                        <a:t>4/11-1/12</a:t>
                      </a:r>
                      <a:endParaRPr lang="en-GB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smtClean="0">
                          <a:effectLst/>
                        </a:rPr>
                        <a:t>4 weeks</a:t>
                      </a:r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152" name="Straight Connector 151"/>
          <p:cNvCxnSpPr/>
          <p:nvPr/>
        </p:nvCxnSpPr>
        <p:spPr>
          <a:xfrm>
            <a:off x="269522" y="3194637"/>
            <a:ext cx="5292588" cy="36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460432" y="2924944"/>
            <a:ext cx="6126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RMS</a:t>
            </a:r>
            <a:endParaRPr lang="en-GB" dirty="0"/>
          </a:p>
        </p:txBody>
      </p:sp>
      <p:cxnSp>
        <p:nvCxnSpPr>
          <p:cNvPr id="82" name="Straight Arrow Connector 81"/>
          <p:cNvCxnSpPr>
            <a:stCxn id="71" idx="1"/>
          </p:cNvCxnSpPr>
          <p:nvPr/>
        </p:nvCxnSpPr>
        <p:spPr>
          <a:xfrm flipH="1">
            <a:off x="6372780" y="3109610"/>
            <a:ext cx="2087652" cy="46339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6167028" y="3462421"/>
            <a:ext cx="457200" cy="2231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746186" y="2591358"/>
            <a:ext cx="457200" cy="55806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TextBox 155"/>
          <p:cNvSpPr txBox="1"/>
          <p:nvPr/>
        </p:nvSpPr>
        <p:spPr>
          <a:xfrm>
            <a:off x="-19308" y="3497335"/>
            <a:ext cx="2202847" cy="2616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Installation BLM: </a:t>
            </a:r>
            <a:r>
              <a:rPr lang="en-US" sz="1100" b="1" dirty="0" err="1" smtClean="0"/>
              <a:t>Aug,Sep,Oct,Nov</a:t>
            </a:r>
            <a:endParaRPr lang="en-GB" sz="11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171675" y="6124654"/>
            <a:ext cx="4658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weeks during the night for RSM : Dec,Jan2014</a:t>
            </a:r>
            <a:endParaRPr lang="en-GB" dirty="0"/>
          </a:p>
        </p:txBody>
      </p:sp>
      <p:cxnSp>
        <p:nvCxnSpPr>
          <p:cNvPr id="108" name="Straight Arrow Connector 107"/>
          <p:cNvCxnSpPr/>
          <p:nvPr/>
        </p:nvCxnSpPr>
        <p:spPr>
          <a:xfrm flipH="1">
            <a:off x="179512" y="418508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171675" y="4239084"/>
            <a:ext cx="97847" cy="1885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4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704</Words>
  <Application>Microsoft Office PowerPoint</Application>
  <PresentationFormat>On-screen Show (4:3)</PresentationFormat>
  <Paragraphs>485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Splices</vt:lpstr>
      <vt:lpstr>Splices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7</cp:revision>
  <cp:lastPrinted>2012-03-01T11:01:26Z</cp:lastPrinted>
  <dcterms:created xsi:type="dcterms:W3CDTF">2012-03-01T10:06:05Z</dcterms:created>
  <dcterms:modified xsi:type="dcterms:W3CDTF">2012-03-01T13:54:17Z</dcterms:modified>
</cp:coreProperties>
</file>