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avi" ContentType="video/avi"/>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75" r:id="rId4"/>
    <p:sldId id="276" r:id="rId5"/>
    <p:sldId id="257" r:id="rId6"/>
    <p:sldId id="277" r:id="rId7"/>
    <p:sldId id="260" r:id="rId8"/>
    <p:sldId id="278" r:id="rId9"/>
    <p:sldId id="279" r:id="rId10"/>
    <p:sldId id="281" r:id="rId11"/>
    <p:sldId id="273" r:id="rId12"/>
    <p:sldId id="261" r:id="rId13"/>
    <p:sldId id="263" r:id="rId14"/>
    <p:sldId id="274" r:id="rId15"/>
    <p:sldId id="264" r:id="rId16"/>
    <p:sldId id="265" r:id="rId17"/>
    <p:sldId id="280" r:id="rId18"/>
    <p:sldId id="266" r:id="rId19"/>
    <p:sldId id="268" r:id="rId20"/>
    <p:sldId id="267" r:id="rId21"/>
    <p:sldId id="269" r:id="rId22"/>
    <p:sldId id="270" r:id="rId23"/>
    <p:sldId id="272" r:id="rId24"/>
    <p:sldId id="271" r:id="rId25"/>
    <p:sldId id="26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705" autoAdjust="0"/>
  </p:normalViewPr>
  <p:slideViewPr>
    <p:cSldViewPr>
      <p:cViewPr>
        <p:scale>
          <a:sx n="75" d="100"/>
          <a:sy n="75" d="100"/>
        </p:scale>
        <p:origin x="-1008" y="-6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5671DD9-16A2-49B2-89E6-122D5AD05345}" type="datetimeFigureOut">
              <a:rPr lang="ru-RU" smtClean="0"/>
              <a:pPr/>
              <a:t>27.02.2012</a:t>
            </a:fld>
            <a:endParaRPr lang="ru-RU"/>
          </a:p>
        </p:txBody>
      </p:sp>
      <p:sp>
        <p:nvSpPr>
          <p:cNvPr id="23" name="Slide Number Placeholder 22"/>
          <p:cNvSpPr>
            <a:spLocks noGrp="1"/>
          </p:cNvSpPr>
          <p:nvPr>
            <p:ph type="sldNum" sz="quarter" idx="11"/>
          </p:nvPr>
        </p:nvSpPr>
        <p:spPr/>
        <p:txBody>
          <a:bodyPr/>
          <a:lstStyle/>
          <a:p>
            <a:fld id="{70CC4DB8-6BDE-4E31-BFF8-8B2B0E076E40}" type="slidenum">
              <a:rPr lang="ru-RU" smtClean="0"/>
              <a:pPr/>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5671DD9-16A2-49B2-89E6-122D5AD05345}" type="datetimeFigureOut">
              <a:rPr lang="ru-RU" smtClean="0"/>
              <a:pPr/>
              <a:t>27.02.2012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CC4DB8-6BDE-4E31-BFF8-8B2B0E076E4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5671DD9-16A2-49B2-89E6-122D5AD05345}" type="datetimeFigureOut">
              <a:rPr lang="ru-RU" smtClean="0"/>
              <a:pPr/>
              <a:t>27.02.2012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CC4DB8-6BDE-4E31-BFF8-8B2B0E076E4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76400"/>
            <a:ext cx="4194175"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63988"/>
            <a:ext cx="4194175"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52033F4-93EF-4CB3-BA8F-6EE2EB27FA51}" type="slidenum">
              <a:rPr lang="ru-RU"/>
              <a:pPr>
                <a:defRPr/>
              </a:pPr>
              <a:t>‹#›</a:t>
            </a:fld>
            <a:endParaRPr lang="ru-RU"/>
          </a:p>
        </p:txBody>
      </p:sp>
    </p:spTree>
    <p:extLst>
      <p:ext uri="{BB962C8B-B14F-4D97-AF65-F5344CB8AC3E}">
        <p14:creationId xmlns:p14="http://schemas.microsoft.com/office/powerpoint/2010/main" xmlns="" val="176672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A5671DD9-16A2-49B2-89E6-122D5AD05345}" type="datetimeFigureOut">
              <a:rPr lang="ru-RU" smtClean="0"/>
              <a:pPr/>
              <a:t>27.02.2012</a:t>
            </a:fld>
            <a:endParaRPr lang="ru-RU"/>
          </a:p>
        </p:txBody>
      </p:sp>
      <p:sp>
        <p:nvSpPr>
          <p:cNvPr id="19" name="Slide Number Placeholder 18"/>
          <p:cNvSpPr>
            <a:spLocks noGrp="1"/>
          </p:cNvSpPr>
          <p:nvPr>
            <p:ph type="sldNum" sz="quarter" idx="15"/>
          </p:nvPr>
        </p:nvSpPr>
        <p:spPr/>
        <p:txBody>
          <a:bodyPr/>
          <a:lstStyle/>
          <a:p>
            <a:fld id="{70CC4DB8-6BDE-4E31-BFF8-8B2B0E076E40}" type="slidenum">
              <a:rPr lang="ru-RU" smtClean="0"/>
              <a:pPr/>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A5671DD9-16A2-49B2-89E6-122D5AD05345}" type="datetimeFigureOut">
              <a:rPr lang="ru-RU" smtClean="0"/>
              <a:pPr/>
              <a:t>27.02.2012</a:t>
            </a:fld>
            <a:endParaRPr lang="ru-RU"/>
          </a:p>
        </p:txBody>
      </p:sp>
      <p:sp>
        <p:nvSpPr>
          <p:cNvPr id="20" name="Slide Number Placeholder 19"/>
          <p:cNvSpPr>
            <a:spLocks noGrp="1"/>
          </p:cNvSpPr>
          <p:nvPr>
            <p:ph type="sldNum" sz="quarter" idx="11"/>
          </p:nvPr>
        </p:nvSpPr>
        <p:spPr/>
        <p:txBody>
          <a:bodyPr/>
          <a:lstStyle/>
          <a:p>
            <a:fld id="{70CC4DB8-6BDE-4E31-BFF8-8B2B0E076E40}" type="slidenum">
              <a:rPr lang="ru-RU" smtClean="0"/>
              <a:pPr/>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A5671DD9-16A2-49B2-89E6-122D5AD05345}" type="datetimeFigureOut">
              <a:rPr lang="ru-RU" smtClean="0"/>
              <a:pPr/>
              <a:t>27.02.2012</a:t>
            </a:fld>
            <a:endParaRPr lang="ru-RU"/>
          </a:p>
        </p:txBody>
      </p:sp>
      <p:sp>
        <p:nvSpPr>
          <p:cNvPr id="25" name="Slide Number Placeholder 24"/>
          <p:cNvSpPr>
            <a:spLocks noGrp="1"/>
          </p:cNvSpPr>
          <p:nvPr>
            <p:ph type="sldNum" sz="quarter" idx="16"/>
          </p:nvPr>
        </p:nvSpPr>
        <p:spPr/>
        <p:txBody>
          <a:bodyPr/>
          <a:lstStyle/>
          <a:p>
            <a:fld id="{70CC4DB8-6BDE-4E31-BFF8-8B2B0E076E40}" type="slidenum">
              <a:rPr lang="ru-RU" smtClean="0"/>
              <a:pPr/>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A5671DD9-16A2-49B2-89E6-122D5AD05345}" type="datetimeFigureOut">
              <a:rPr lang="ru-RU" smtClean="0"/>
              <a:pPr/>
              <a:t>27.02.2012</a:t>
            </a:fld>
            <a:endParaRPr lang="ru-RU"/>
          </a:p>
        </p:txBody>
      </p:sp>
      <p:sp>
        <p:nvSpPr>
          <p:cNvPr id="24" name="Slide Number Placeholder 23"/>
          <p:cNvSpPr>
            <a:spLocks noGrp="1"/>
          </p:cNvSpPr>
          <p:nvPr>
            <p:ph type="sldNum" sz="quarter" idx="17"/>
          </p:nvPr>
        </p:nvSpPr>
        <p:spPr/>
        <p:txBody>
          <a:bodyPr/>
          <a:lstStyle/>
          <a:p>
            <a:fld id="{70CC4DB8-6BDE-4E31-BFF8-8B2B0E076E40}" type="slidenum">
              <a:rPr lang="ru-RU" smtClean="0"/>
              <a:pPr/>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5671DD9-16A2-49B2-89E6-122D5AD05345}" type="datetimeFigureOut">
              <a:rPr lang="ru-RU" smtClean="0"/>
              <a:pPr/>
              <a:t>27.02.2012</a:t>
            </a:fld>
            <a:endParaRPr lang="ru-RU"/>
          </a:p>
        </p:txBody>
      </p:sp>
      <p:sp>
        <p:nvSpPr>
          <p:cNvPr id="14" name="Slide Number Placeholder 13"/>
          <p:cNvSpPr>
            <a:spLocks noGrp="1"/>
          </p:cNvSpPr>
          <p:nvPr>
            <p:ph type="sldNum" sz="quarter" idx="11"/>
          </p:nvPr>
        </p:nvSpPr>
        <p:spPr/>
        <p:txBody>
          <a:bodyPr/>
          <a:lstStyle/>
          <a:p>
            <a:fld id="{70CC4DB8-6BDE-4E31-BFF8-8B2B0E076E40}" type="slidenum">
              <a:rPr lang="ru-RU" smtClean="0"/>
              <a:pPr/>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5671DD9-16A2-49B2-89E6-122D5AD05345}" type="datetimeFigureOut">
              <a:rPr lang="ru-RU" smtClean="0"/>
              <a:pPr/>
              <a:t>27.02.2012</a:t>
            </a:fld>
            <a:endParaRPr lang="ru-RU"/>
          </a:p>
        </p:txBody>
      </p:sp>
      <p:sp>
        <p:nvSpPr>
          <p:cNvPr id="12" name="Slide Number Placeholder 11"/>
          <p:cNvSpPr>
            <a:spLocks noGrp="1"/>
          </p:cNvSpPr>
          <p:nvPr>
            <p:ph type="sldNum" sz="quarter" idx="11"/>
          </p:nvPr>
        </p:nvSpPr>
        <p:spPr/>
        <p:txBody>
          <a:bodyPr/>
          <a:lstStyle/>
          <a:p>
            <a:fld id="{70CC4DB8-6BDE-4E31-BFF8-8B2B0E076E40}" type="slidenum">
              <a:rPr lang="ru-RU" smtClean="0"/>
              <a:pPr/>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A5671DD9-16A2-49B2-89E6-122D5AD05345}" type="datetimeFigureOut">
              <a:rPr lang="ru-RU" smtClean="0"/>
              <a:pPr/>
              <a:t>27.02.2012</a:t>
            </a:fld>
            <a:endParaRPr lang="ru-RU"/>
          </a:p>
        </p:txBody>
      </p:sp>
      <p:sp>
        <p:nvSpPr>
          <p:cNvPr id="18" name="Slide Number Placeholder 17"/>
          <p:cNvSpPr>
            <a:spLocks noGrp="1"/>
          </p:cNvSpPr>
          <p:nvPr>
            <p:ph type="sldNum" sz="quarter" idx="16"/>
          </p:nvPr>
        </p:nvSpPr>
        <p:spPr/>
        <p:txBody>
          <a:bodyPr/>
          <a:lstStyle/>
          <a:p>
            <a:fld id="{70CC4DB8-6BDE-4E31-BFF8-8B2B0E076E40}" type="slidenum">
              <a:rPr lang="ru-RU" smtClean="0"/>
              <a:pPr/>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A5671DD9-16A2-49B2-89E6-122D5AD05345}" type="datetimeFigureOut">
              <a:rPr lang="ru-RU" smtClean="0"/>
              <a:pPr/>
              <a:t>27.02.2012</a:t>
            </a:fld>
            <a:endParaRPr lang="ru-RU"/>
          </a:p>
        </p:txBody>
      </p:sp>
      <p:sp>
        <p:nvSpPr>
          <p:cNvPr id="20" name="Slide Number Placeholder 19"/>
          <p:cNvSpPr>
            <a:spLocks noGrp="1"/>
          </p:cNvSpPr>
          <p:nvPr>
            <p:ph type="sldNum" sz="quarter" idx="15"/>
          </p:nvPr>
        </p:nvSpPr>
        <p:spPr/>
        <p:txBody>
          <a:bodyPr/>
          <a:lstStyle/>
          <a:p>
            <a:fld id="{70CC4DB8-6BDE-4E31-BFF8-8B2B0E076E40}" type="slidenum">
              <a:rPr lang="ru-RU" smtClean="0"/>
              <a:pPr/>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5671DD9-16A2-49B2-89E6-122D5AD05345}" type="datetimeFigureOut">
              <a:rPr lang="ru-RU" smtClean="0"/>
              <a:pPr/>
              <a:t>27.02.2012</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0CC4DB8-6BDE-4E31-BFF8-8B2B0E076E4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CAR/tmp/0420111655_194.190.161.58" TargetMode="External"/><Relationship Id="rId1" Type="http://schemas.openxmlformats.org/officeDocument/2006/relationships/slideLayout" Target="../slideLayouts/slideLayout2.xml"/><Relationship Id="rId4" Type="http://schemas.openxmlformats.org/officeDocument/2006/relationships/image" Target="http://cryonik.ihep.su/CAR/tmp/0420111655_194.190.161.58.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media" Target="../media/media1.avi"/><Relationship Id="rId2" Type="http://schemas.openxmlformats.org/officeDocument/2006/relationships/slideLayout" Target="../slideLayouts/slideLayout2.xml"/><Relationship Id="rId1" Type="http://schemas.openxmlformats.org/officeDocument/2006/relationships/video" Target="../media/media1.avi"/><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cryonik.ihep.su/CAR/tmp/0420111655_194.190.161.58" TargetMode="External"/><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err="1" smtClean="0"/>
              <a:t>V.Grishin</a:t>
            </a:r>
            <a:r>
              <a:rPr lang="en-US" dirty="0" smtClean="0"/>
              <a:t>, </a:t>
            </a:r>
            <a:r>
              <a:rPr lang="en-US" dirty="0" err="1" smtClean="0"/>
              <a:t>A.Koshelev</a:t>
            </a:r>
            <a:r>
              <a:rPr lang="en-US" dirty="0" smtClean="0"/>
              <a:t>, </a:t>
            </a:r>
            <a:r>
              <a:rPr lang="en-US" dirty="0" err="1" smtClean="0"/>
              <a:t>A.Larionov</a:t>
            </a:r>
            <a:r>
              <a:rPr lang="en-US" dirty="0" smtClean="0"/>
              <a:t> </a:t>
            </a:r>
            <a:r>
              <a:rPr lang="en-US" dirty="0" err="1" smtClean="0"/>
              <a:t>A.Pushkarev</a:t>
            </a:r>
            <a:r>
              <a:rPr lang="en-US" dirty="0" smtClean="0"/>
              <a:t>, </a:t>
            </a:r>
            <a:r>
              <a:rPr lang="en-US" dirty="0" err="1" smtClean="0"/>
              <a:t>V.Seleznev</a:t>
            </a:r>
            <a:r>
              <a:rPr lang="en-US" dirty="0" smtClean="0"/>
              <a:t>, </a:t>
            </a:r>
            <a:r>
              <a:rPr lang="en-US" dirty="0" err="1" smtClean="0"/>
              <a:t>M.Sleptsov</a:t>
            </a:r>
            <a:r>
              <a:rPr lang="en-US" dirty="0" smtClean="0"/>
              <a:t> </a:t>
            </a:r>
            <a:endParaRPr lang="en-US" dirty="0"/>
          </a:p>
          <a:p>
            <a:r>
              <a:rPr lang="en-US" dirty="0" err="1" smtClean="0"/>
              <a:t>A.Sytin</a:t>
            </a:r>
            <a:endParaRPr lang="ru-RU" dirty="0"/>
          </a:p>
        </p:txBody>
      </p:sp>
      <p:sp>
        <p:nvSpPr>
          <p:cNvPr id="2" name="Заголовок 1"/>
          <p:cNvSpPr>
            <a:spLocks noGrp="1"/>
          </p:cNvSpPr>
          <p:nvPr>
            <p:ph type="title"/>
          </p:nvPr>
        </p:nvSpPr>
        <p:spPr/>
        <p:txBody>
          <a:bodyPr>
            <a:normAutofit fontScale="90000"/>
          </a:bodyPr>
          <a:lstStyle/>
          <a:p>
            <a:r>
              <a:rPr lang="en-US" dirty="0" smtClean="0"/>
              <a:t>Ionization Chambers and Secondary Emission Chambers at IHEP </a:t>
            </a:r>
            <a:endParaRPr lang="ru-RU" dirty="0"/>
          </a:p>
        </p:txBody>
      </p:sp>
    </p:spTree>
    <p:extLst>
      <p:ext uri="{BB962C8B-B14F-4D97-AF65-F5344CB8AC3E}">
        <p14:creationId xmlns:p14="http://schemas.microsoft.com/office/powerpoint/2010/main" xmlns="" val="416652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p:txBody>
          <a:bodyPr/>
          <a:lstStyle/>
          <a:p>
            <a:endParaRPr lang="ru-RU"/>
          </a:p>
        </p:txBody>
      </p:sp>
      <p:sp>
        <p:nvSpPr>
          <p:cNvPr id="8" name="Заголовок 7"/>
          <p:cNvSpPr>
            <a:spLocks noGrp="1"/>
          </p:cNvSpPr>
          <p:nvPr>
            <p:ph type="title"/>
          </p:nvPr>
        </p:nvSpPr>
        <p:spPr/>
        <p:txBody>
          <a:bodyPr/>
          <a:lstStyle/>
          <a:p>
            <a:r>
              <a:rPr lang="en-US" dirty="0" smtClean="0"/>
              <a:t>Tests </a:t>
            </a:r>
            <a:r>
              <a:rPr lang="en-US" dirty="0" smtClean="0"/>
              <a:t>and  </a:t>
            </a:r>
            <a:r>
              <a:rPr lang="en-US" dirty="0" smtClean="0"/>
              <a:t>Experience</a:t>
            </a:r>
            <a:br>
              <a:rPr lang="en-US" dirty="0" smtClean="0"/>
            </a:br>
            <a:r>
              <a:rPr lang="en-US" dirty="0" smtClean="0"/>
              <a:t> </a:t>
            </a:r>
            <a:r>
              <a:rPr lang="en-US" dirty="0" smtClean="0"/>
              <a:t>on varied beams of IHEP</a:t>
            </a:r>
            <a:endParaRPr lang="ru-RU" dirty="0"/>
          </a:p>
        </p:txBody>
      </p:sp>
    </p:spTree>
    <p:extLst>
      <p:ext uri="{BB962C8B-B14F-4D97-AF65-F5344CB8AC3E}">
        <p14:creationId xmlns:p14="http://schemas.microsoft.com/office/powerpoint/2010/main" xmlns="" val="295556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p:txBody>
          <a:bodyPr>
            <a:normAutofit fontScale="90000"/>
          </a:bodyPr>
          <a:lstStyle/>
          <a:p>
            <a:pPr eaLnBrk="1" hangingPunct="1">
              <a:defRPr/>
            </a:pPr>
            <a:r>
              <a:rPr lang="en-US" sz="4000" dirty="0" smtClean="0"/>
              <a:t>The read out electronics consist of a Current  to  Frequency Converter  that digitize the signals and </a:t>
            </a:r>
            <a:r>
              <a:rPr lang="en-US" sz="4000" smtClean="0"/>
              <a:t>integrates them.</a:t>
            </a:r>
            <a:endParaRPr lang="ru-RU" sz="4000" dirty="0" smtClean="0"/>
          </a:p>
        </p:txBody>
      </p:sp>
      <p:pic>
        <p:nvPicPr>
          <p:cNvPr id="5123" name="Picture 10" descr="Рис 4"/>
          <p:cNvPicPr>
            <a:picLocks noGrp="1" noChangeAspect="1" noChangeArrowheads="1"/>
          </p:cNvPicPr>
          <p:nvPr>
            <p:ph sz="quarter" idx="3"/>
          </p:nvPr>
        </p:nvPicPr>
        <p:blipFill>
          <a:blip r:embed="rId2" cstate="print">
            <a:extLst>
              <a:ext uri="{28A0092B-C50C-407E-A947-70E740481C1C}">
                <a14:useLocalDpi xmlns:a14="http://schemas.microsoft.com/office/drawing/2010/main" xmlns="" val="0"/>
              </a:ext>
            </a:extLst>
          </a:blip>
          <a:srcRect/>
          <a:stretch>
            <a:fillRect/>
          </a:stretch>
        </p:blipFill>
        <p:spPr>
          <a:xfrm>
            <a:off x="5651500" y="1557338"/>
            <a:ext cx="2881313" cy="2403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124" name="Picture 15" descr="P1150134"/>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179388" y="1773238"/>
            <a:ext cx="5184775" cy="3889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125" name="Picture 16" descr="P1150190"/>
          <p:cNvPicPr>
            <a:picLocks noGrp="1" noChangeAspect="1" noChangeArrowheads="1"/>
          </p:cNvPicPr>
          <p:nvPr>
            <p:ph sz="quarter" idx="2"/>
          </p:nvPr>
        </p:nvPicPr>
        <p:blipFill>
          <a:blip r:embed="rId4" cstate="print">
            <a:extLst>
              <a:ext uri="{28A0092B-C50C-407E-A947-70E740481C1C}">
                <a14:useLocalDpi xmlns:a14="http://schemas.microsoft.com/office/drawing/2010/main" xmlns="" val="0"/>
              </a:ext>
            </a:extLst>
          </a:blip>
          <a:srcRect/>
          <a:stretch>
            <a:fillRect/>
          </a:stretch>
        </p:blipFill>
        <p:spPr>
          <a:xfrm>
            <a:off x="5580063" y="4076700"/>
            <a:ext cx="3024187" cy="2268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38410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323528" y="1463040"/>
            <a:ext cx="3915098" cy="597808"/>
          </a:xfrm>
        </p:spPr>
        <p:txBody>
          <a:bodyPr>
            <a:normAutofit fontScale="47500" lnSpcReduction="20000"/>
          </a:bodyPr>
          <a:lstStyle/>
          <a:p>
            <a:r>
              <a:rPr lang="en-US" dirty="0" smtClean="0"/>
              <a:t>Set up of the high luminosity test beam  for ATLAS forward calorimeter. Different  LHC luminosities have been simulated experimentally  by varying the beam intensities at constant beam energy of 60 </a:t>
            </a:r>
            <a:r>
              <a:rPr lang="en-US" dirty="0" err="1" smtClean="0"/>
              <a:t>GeV</a:t>
            </a:r>
            <a:r>
              <a:rPr lang="en-US" dirty="0" smtClean="0"/>
              <a:t> using the bent crystal technique for beam extraction</a:t>
            </a:r>
            <a:endParaRPr lang="ru-RU" dirty="0"/>
          </a:p>
        </p:txBody>
      </p:sp>
      <p:sp>
        <p:nvSpPr>
          <p:cNvPr id="3" name="Текст 2"/>
          <p:cNvSpPr>
            <a:spLocks noGrp="1"/>
          </p:cNvSpPr>
          <p:nvPr>
            <p:ph type="body" sz="half" idx="15"/>
          </p:nvPr>
        </p:nvSpPr>
        <p:spPr/>
        <p:txBody>
          <a:bodyPr>
            <a:normAutofit fontScale="85000" lnSpcReduction="20000"/>
          </a:bodyPr>
          <a:lstStyle/>
          <a:p>
            <a:r>
              <a:rPr lang="en-US" dirty="0" smtClean="0"/>
              <a:t> Absolute calibration was done activated  foils</a:t>
            </a:r>
          </a:p>
          <a:p>
            <a:endParaRPr lang="en-US" dirty="0" smtClean="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323528" y="2636912"/>
            <a:ext cx="3771081" cy="2828311"/>
          </a:xfrm>
        </p:spPr>
      </p:pic>
      <p:sp>
        <p:nvSpPr>
          <p:cNvPr id="6" name="Заголовок 5"/>
          <p:cNvSpPr>
            <a:spLocks noGrp="1"/>
          </p:cNvSpPr>
          <p:nvPr>
            <p:ph type="title"/>
          </p:nvPr>
        </p:nvSpPr>
        <p:spPr/>
        <p:txBody>
          <a:bodyPr>
            <a:normAutofit fontScale="90000"/>
          </a:bodyPr>
          <a:lstStyle/>
          <a:p>
            <a:r>
              <a:rPr lang="en-US" dirty="0" smtClean="0"/>
              <a:t>Measurements of the integrated beam </a:t>
            </a:r>
            <a:br>
              <a:rPr lang="en-US" dirty="0" smtClean="0"/>
            </a:br>
            <a:r>
              <a:rPr lang="en-US" dirty="0"/>
              <a:t> </a:t>
            </a:r>
            <a:r>
              <a:rPr lang="en-US" dirty="0" smtClean="0"/>
              <a:t>     intensity per spill up to 5*10E10</a:t>
            </a:r>
            <a:endParaRPr lang="ru-RU" dirty="0"/>
          </a:p>
        </p:txBody>
      </p:sp>
      <p:pic>
        <p:nvPicPr>
          <p:cNvPr id="10" name="Объект 9"/>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4900613" y="2773989"/>
            <a:ext cx="3886200" cy="2211722"/>
          </a:xfrm>
        </p:spPr>
      </p:pic>
    </p:spTree>
    <p:extLst>
      <p:ext uri="{BB962C8B-B14F-4D97-AF65-F5344CB8AC3E}">
        <p14:creationId xmlns:p14="http://schemas.microsoft.com/office/powerpoint/2010/main" xmlns="" val="343975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4644008" y="1383556"/>
            <a:ext cx="3886200" cy="509587"/>
          </a:xfrm>
        </p:spPr>
        <p:txBody>
          <a:bodyPr>
            <a:noAutofit/>
          </a:bodyPr>
          <a:lstStyle/>
          <a:p>
            <a:r>
              <a:rPr lang="en-US" sz="1400" dirty="0" smtClean="0"/>
              <a:t>IC   1.5 l;N2; 1100mbar          LIC   0.05l; N2; 400 mbar</a:t>
            </a:r>
          </a:p>
        </p:txBody>
      </p:sp>
      <p:sp>
        <p:nvSpPr>
          <p:cNvPr id="3" name="Текст 2"/>
          <p:cNvSpPr>
            <a:spLocks noGrp="1"/>
          </p:cNvSpPr>
          <p:nvPr>
            <p:ph type="body" sz="half" idx="15"/>
          </p:nvPr>
        </p:nvSpPr>
        <p:spPr>
          <a:xfrm>
            <a:off x="4932040" y="2060848"/>
            <a:ext cx="3886200" cy="509587"/>
          </a:xfrm>
        </p:spPr>
        <p:txBody>
          <a:bodyPr>
            <a:normAutofit fontScale="85000" lnSpcReduction="20000"/>
          </a:bodyPr>
          <a:lstStyle/>
          <a:p>
            <a:r>
              <a:rPr lang="en-US" dirty="0" smtClean="0"/>
              <a:t>Range of intensity: IC 10e6-5*10e10; LIC- up to 2*10e11 (data of CERN)</a:t>
            </a:r>
          </a:p>
          <a:p>
            <a:endParaRPr lang="ru-RU" dirty="0"/>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4860032" y="3078496"/>
            <a:ext cx="3886200" cy="2145928"/>
          </a:xfrm>
        </p:spPr>
      </p:pic>
      <p:sp>
        <p:nvSpPr>
          <p:cNvPr id="5" name="Объект 4"/>
          <p:cNvSpPr>
            <a:spLocks noGrp="1"/>
          </p:cNvSpPr>
          <p:nvPr>
            <p:ph sz="quarter" idx="13"/>
          </p:nvPr>
        </p:nvSpPr>
        <p:spPr/>
        <p:txBody>
          <a:bodyPr/>
          <a:lstStyle/>
          <a:p>
            <a:r>
              <a:rPr lang="en-US" dirty="0" smtClean="0"/>
              <a:t>ICC</a:t>
            </a:r>
            <a:endParaRPr lang="ru-RU" dirty="0"/>
          </a:p>
        </p:txBody>
      </p:sp>
      <p:sp>
        <p:nvSpPr>
          <p:cNvPr id="6" name="Заголовок 5"/>
          <p:cNvSpPr>
            <a:spLocks noGrp="1"/>
          </p:cNvSpPr>
          <p:nvPr>
            <p:ph type="title"/>
          </p:nvPr>
        </p:nvSpPr>
        <p:spPr/>
        <p:txBody>
          <a:bodyPr>
            <a:normAutofit/>
          </a:bodyPr>
          <a:lstStyle/>
          <a:p>
            <a:r>
              <a:rPr lang="en-US" dirty="0" smtClean="0"/>
              <a:t>Comparison of Losses for IC and LIC</a:t>
            </a:r>
            <a:endParaRPr lang="ru-RU" dirty="0"/>
          </a:p>
        </p:txBody>
      </p:sp>
      <p:pic>
        <p:nvPicPr>
          <p:cNvPr id="9" name="Объект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638350"/>
            <a:ext cx="2788440" cy="2090612"/>
          </a:xfrm>
          <a:prstGeom prst="rect">
            <a:avLst/>
          </a:prstGeom>
        </p:spPr>
      </p:pic>
      <p:pic>
        <p:nvPicPr>
          <p:cNvPr id="10" name="Объект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3719411"/>
            <a:ext cx="2788440" cy="2081997"/>
          </a:xfrm>
          <a:prstGeom prst="rect">
            <a:avLst/>
          </a:prstGeom>
        </p:spPr>
      </p:pic>
    </p:spTree>
    <p:extLst>
      <p:ext uri="{BB962C8B-B14F-4D97-AF65-F5344CB8AC3E}">
        <p14:creationId xmlns:p14="http://schemas.microsoft.com/office/powerpoint/2010/main" xmlns="" val="1584532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4"/>
          </p:nvPr>
        </p:nvSpPr>
        <p:spPr>
          <a:xfrm>
            <a:off x="4355976" y="1412776"/>
            <a:ext cx="3886200" cy="1173872"/>
          </a:xfrm>
        </p:spPr>
        <p:txBody>
          <a:bodyPr>
            <a:normAutofit/>
          </a:bodyPr>
          <a:lstStyle/>
          <a:p>
            <a:pPr algn="ctr"/>
            <a:r>
              <a:rPr lang="en-US" sz="6000" dirty="0" smtClean="0"/>
              <a:t>IC/LIC~10</a:t>
            </a:r>
            <a:endParaRPr lang="ru-RU" sz="6000" dirty="0"/>
          </a:p>
        </p:txBody>
      </p:sp>
      <p:sp>
        <p:nvSpPr>
          <p:cNvPr id="3" name="Объект 2"/>
          <p:cNvSpPr>
            <a:spLocks noGrp="1"/>
          </p:cNvSpPr>
          <p:nvPr>
            <p:ph sz="quarter" idx="13"/>
          </p:nvPr>
        </p:nvSpPr>
        <p:spPr>
          <a:xfrm>
            <a:off x="611560" y="1340768"/>
            <a:ext cx="3886200" cy="1224136"/>
          </a:xfrm>
        </p:spPr>
        <p:txBody>
          <a:bodyPr>
            <a:normAutofit/>
          </a:bodyPr>
          <a:lstStyle/>
          <a:p>
            <a:pPr algn="ctr"/>
            <a:r>
              <a:rPr lang="en-US" sz="6000" dirty="0" smtClean="0"/>
              <a:t>LIC</a:t>
            </a:r>
            <a:endParaRPr lang="ru-RU" sz="6000" dirty="0"/>
          </a:p>
        </p:txBody>
      </p:sp>
      <p:sp>
        <p:nvSpPr>
          <p:cNvPr id="4" name="Заголовок 3"/>
          <p:cNvSpPr>
            <a:spLocks noGrp="1"/>
          </p:cNvSpPr>
          <p:nvPr>
            <p:ph type="title"/>
          </p:nvPr>
        </p:nvSpPr>
        <p:spPr/>
        <p:txBody>
          <a:bodyPr>
            <a:normAutofit fontScale="90000"/>
          </a:bodyPr>
          <a:lstStyle/>
          <a:p>
            <a:r>
              <a:rPr lang="en-US" dirty="0" smtClean="0"/>
              <a:t>           Comparison signals LIC and IC.       Beam of ions C+6, 440 MeV/u, 10E9 C/s </a:t>
            </a:r>
            <a:endParaRPr lang="ru-RU" dirty="0"/>
          </a:p>
        </p:txBody>
      </p:sp>
      <p:pic>
        <p:nvPicPr>
          <p:cNvPr id="5" name="Объект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3068960"/>
            <a:ext cx="2726432" cy="2027151"/>
          </a:xfrm>
          <a:prstGeom prst="rect">
            <a:avLst/>
          </a:prstGeom>
        </p:spPr>
      </p:pic>
      <p:pic>
        <p:nvPicPr>
          <p:cNvPr id="6" name="Объект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46712" y="3236119"/>
            <a:ext cx="2438400" cy="1828800"/>
          </a:xfrm>
          <a:prstGeom prst="rect">
            <a:avLst/>
          </a:prstGeom>
        </p:spPr>
      </p:pic>
    </p:spTree>
    <p:extLst>
      <p:ext uri="{BB962C8B-B14F-4D97-AF65-F5344CB8AC3E}">
        <p14:creationId xmlns:p14="http://schemas.microsoft.com/office/powerpoint/2010/main" xmlns="" val="2616906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normAutofit fontScale="85000" lnSpcReduction="20000"/>
          </a:bodyPr>
          <a:lstStyle/>
          <a:p>
            <a:r>
              <a:rPr lang="en-US" dirty="0" smtClean="0"/>
              <a:t> IHEP SEM for measure of beam intensity IN/OUT windows have thin (0.2) walls.</a:t>
            </a:r>
            <a:endParaRPr lang="ru-RU" dirty="0"/>
          </a:p>
        </p:txBody>
      </p:sp>
      <p:sp>
        <p:nvSpPr>
          <p:cNvPr id="3" name="Текст 2"/>
          <p:cNvSpPr>
            <a:spLocks noGrp="1"/>
          </p:cNvSpPr>
          <p:nvPr>
            <p:ph type="body" sz="half" idx="15"/>
          </p:nvPr>
        </p:nvSpPr>
        <p:spPr/>
        <p:txBody>
          <a:bodyPr/>
          <a:lstStyle/>
          <a:p>
            <a:r>
              <a:rPr lang="en-US" dirty="0" smtClean="0"/>
              <a:t>             SEM for  LHC  BLM </a:t>
            </a:r>
            <a:endParaRPr lang="ru-RU" dirty="0"/>
          </a:p>
        </p:txBody>
      </p:sp>
      <p:pic>
        <p:nvPicPr>
          <p:cNvPr id="8" name="Объект 7"/>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4900613" y="2422525"/>
            <a:ext cx="3886200" cy="2914650"/>
          </a:xfrm>
        </p:spPr>
      </p:pic>
      <p:pic>
        <p:nvPicPr>
          <p:cNvPr id="7" name="Объект 6"/>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352425" y="2422525"/>
            <a:ext cx="3886200" cy="2914650"/>
          </a:xfrm>
        </p:spPr>
      </p:pic>
      <p:sp>
        <p:nvSpPr>
          <p:cNvPr id="6" name="Заголовок 5"/>
          <p:cNvSpPr>
            <a:spLocks noGrp="1"/>
          </p:cNvSpPr>
          <p:nvPr>
            <p:ph type="title"/>
          </p:nvPr>
        </p:nvSpPr>
        <p:spPr/>
        <p:txBody>
          <a:bodyPr/>
          <a:lstStyle/>
          <a:p>
            <a:r>
              <a:rPr lang="en-US" dirty="0" smtClean="0"/>
              <a:t>               SEM for differ usage</a:t>
            </a:r>
            <a:endParaRPr lang="ru-RU" dirty="0"/>
          </a:p>
        </p:txBody>
      </p:sp>
    </p:spTree>
    <p:extLst>
      <p:ext uri="{BB962C8B-B14F-4D97-AF65-F5344CB8AC3E}">
        <p14:creationId xmlns:p14="http://schemas.microsoft.com/office/powerpoint/2010/main" xmlns="" val="3630540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5004048" y="1412776"/>
            <a:ext cx="3814192" cy="509587"/>
          </a:xfrm>
        </p:spPr>
        <p:txBody>
          <a:bodyPr>
            <a:normAutofit/>
          </a:bodyPr>
          <a:lstStyle/>
          <a:p>
            <a:r>
              <a:rPr lang="en-US" dirty="0" smtClean="0"/>
              <a:t>         Signal of  IHEP  SEM </a:t>
            </a:r>
            <a:endParaRPr lang="ru-RU" dirty="0"/>
          </a:p>
        </p:txBody>
      </p:sp>
      <p:sp>
        <p:nvSpPr>
          <p:cNvPr id="3" name="Текст 2"/>
          <p:cNvSpPr>
            <a:spLocks noGrp="1"/>
          </p:cNvSpPr>
          <p:nvPr>
            <p:ph type="body" sz="half" idx="15"/>
          </p:nvPr>
        </p:nvSpPr>
        <p:spPr>
          <a:xfrm>
            <a:off x="683568" y="1512208"/>
            <a:ext cx="3886200" cy="509587"/>
          </a:xfrm>
        </p:spPr>
        <p:txBody>
          <a:bodyPr/>
          <a:lstStyle/>
          <a:p>
            <a:r>
              <a:rPr lang="en-US" dirty="0" smtClean="0"/>
              <a:t>IHEP SEM on proton 60 </a:t>
            </a:r>
            <a:r>
              <a:rPr lang="en-US" dirty="0" err="1" smtClean="0"/>
              <a:t>GeV</a:t>
            </a:r>
            <a:r>
              <a:rPr lang="en-US" dirty="0" smtClean="0"/>
              <a:t> beam</a:t>
            </a:r>
            <a:endParaRPr lang="ru-RU" dirty="0"/>
          </a:p>
        </p:txBody>
      </p:sp>
      <p:sp>
        <p:nvSpPr>
          <p:cNvPr id="6" name="Заголовок 5"/>
          <p:cNvSpPr>
            <a:spLocks noGrp="1"/>
          </p:cNvSpPr>
          <p:nvPr>
            <p:ph type="title"/>
          </p:nvPr>
        </p:nvSpPr>
        <p:spPr>
          <a:xfrm>
            <a:off x="827584" y="188640"/>
            <a:ext cx="7680960" cy="1066800"/>
          </a:xfrm>
        </p:spPr>
        <p:txBody>
          <a:bodyPr>
            <a:normAutofit fontScale="90000"/>
          </a:bodyPr>
          <a:lstStyle/>
          <a:p>
            <a:r>
              <a:rPr lang="en-US" dirty="0" smtClean="0"/>
              <a:t>The Intensity Detector of the slowly    extracted beam (10E11 -10E13 </a:t>
            </a:r>
            <a:r>
              <a:rPr lang="en-US" dirty="0" err="1" smtClean="0"/>
              <a:t>ppp</a:t>
            </a:r>
            <a:r>
              <a:rPr lang="en-US" dirty="0" smtClean="0"/>
              <a:t>)</a:t>
            </a:r>
            <a:endParaRPr lang="ru-RU" dirty="0"/>
          </a:p>
        </p:txBody>
      </p:sp>
      <p:pic>
        <p:nvPicPr>
          <p:cNvPr id="10" name="Объект 9"/>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4860031" y="2492896"/>
            <a:ext cx="3840427" cy="2880320"/>
          </a:xfrm>
        </p:spPr>
      </p:pic>
      <p:pic>
        <p:nvPicPr>
          <p:cNvPr id="4" name="Объект 3"/>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684213" y="2471737"/>
            <a:ext cx="3886200" cy="2914650"/>
          </a:xfrm>
        </p:spPr>
      </p:pic>
    </p:spTree>
    <p:extLst>
      <p:ext uri="{BB962C8B-B14F-4D97-AF65-F5344CB8AC3E}">
        <p14:creationId xmlns:p14="http://schemas.microsoft.com/office/powerpoint/2010/main" xmlns="" val="3169006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3568" y="260648"/>
            <a:ext cx="7680960" cy="1066800"/>
          </a:xfrm>
        </p:spPr>
        <p:txBody>
          <a:bodyPr>
            <a:normAutofit fontScale="90000"/>
          </a:bodyPr>
          <a:lstStyle/>
          <a:p>
            <a:r>
              <a:rPr lang="en-US" sz="2400" dirty="0" smtClean="0"/>
              <a:t>Long </a:t>
            </a:r>
            <a:r>
              <a:rPr lang="en-US" sz="2400" dirty="0"/>
              <a:t>time </a:t>
            </a:r>
            <a:r>
              <a:rPr lang="en-US" sz="2400" dirty="0" smtClean="0"/>
              <a:t>stability of </a:t>
            </a:r>
            <a:r>
              <a:rPr lang="en-US" sz="2400" dirty="0"/>
              <a:t>intensity </a:t>
            </a:r>
            <a:r>
              <a:rPr lang="en-US" sz="2400" dirty="0" smtClean="0"/>
              <a:t>protons on target (green-SEM)</a:t>
            </a:r>
            <a:br>
              <a:rPr lang="en-US" sz="2400" dirty="0" smtClean="0"/>
            </a:br>
            <a:r>
              <a:rPr lang="en-US" sz="2400" dirty="0" smtClean="0"/>
              <a:t>                (Channel  #21</a:t>
            </a:r>
            <a:r>
              <a:rPr lang="en-US" sz="2400" dirty="0"/>
              <a:t> </a:t>
            </a:r>
            <a:r>
              <a:rPr lang="en-US" sz="2400" dirty="0" smtClean="0"/>
              <a:t>for RF separation K mesons)</a:t>
            </a:r>
            <a:endParaRPr lang="ru-RU" sz="2400" dirty="0"/>
          </a:p>
        </p:txBody>
      </p:sp>
      <p:pic>
        <p:nvPicPr>
          <p:cNvPr id="9" name="Picture 3" descr="Click Image to see raw data">
            <a:hlinkClick r:id="rId2" action="ppaction://hlinkfile"/>
          </p:cNvPr>
          <p:cNvPicPr>
            <a:picLocks noGrp="1" noChangeAspect="1" noChangeArrowheads="1"/>
          </p:cNvPicPr>
          <p:nvPr>
            <p:ph sz="quarter" idx="13"/>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1331640" y="1556792"/>
            <a:ext cx="6490221" cy="48676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8986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63688" y="2996952"/>
            <a:ext cx="4572000" cy="1368798"/>
          </a:xfrm>
        </p:spPr>
        <p:txBody>
          <a:bodyPr>
            <a:normAutofit fontScale="70000" lnSpcReduction="20000"/>
          </a:bodyPr>
          <a:lstStyle/>
          <a:p>
            <a:r>
              <a:rPr lang="en-US" dirty="0" smtClean="0"/>
              <a:t>IHEP’s experts are currently working on the creation of a medical irradiation </a:t>
            </a:r>
            <a:r>
              <a:rPr lang="en-US" dirty="0" err="1" smtClean="0"/>
              <a:t>centre</a:t>
            </a:r>
            <a:r>
              <a:rPr lang="en-US" dirty="0" smtClean="0"/>
              <a:t> with beams of protons and carbon ions on the basis of IHEP acceleration complex. Already existing IHEP accelerators I-100 – U-1,5 – U-70 are forming a complete chain capable of accelerating not only protons, but also, light ions: deuterons and carbon.</a:t>
            </a:r>
            <a:endParaRPr lang="ru-RU" dirty="0"/>
          </a:p>
        </p:txBody>
      </p:sp>
      <p:sp>
        <p:nvSpPr>
          <p:cNvPr id="2" name="Заголовок 1"/>
          <p:cNvSpPr>
            <a:spLocks noGrp="1"/>
          </p:cNvSpPr>
          <p:nvPr>
            <p:ph type="title"/>
          </p:nvPr>
        </p:nvSpPr>
        <p:spPr>
          <a:xfrm>
            <a:off x="683568" y="404664"/>
            <a:ext cx="7680960" cy="2438399"/>
          </a:xfrm>
        </p:spPr>
        <p:txBody>
          <a:bodyPr>
            <a:normAutofit fontScale="90000"/>
          </a:bodyPr>
          <a:lstStyle/>
          <a:p>
            <a:r>
              <a:rPr lang="en-US" dirty="0" smtClean="0"/>
              <a:t> </a:t>
            </a:r>
            <a:r>
              <a:rPr lang="en-US" dirty="0"/>
              <a:t>P</a:t>
            </a:r>
            <a:r>
              <a:rPr lang="en-US" dirty="0" smtClean="0"/>
              <a:t>rotons and light ions for medical irradiation </a:t>
            </a:r>
            <a:r>
              <a:rPr lang="en-US" dirty="0" err="1" smtClean="0"/>
              <a:t>centre</a:t>
            </a:r>
            <a:r>
              <a:rPr lang="en-US" dirty="0" smtClean="0"/>
              <a:t> of IHEP (</a:t>
            </a:r>
            <a:r>
              <a:rPr lang="en-US" dirty="0" err="1" smtClean="0"/>
              <a:t>Protvino</a:t>
            </a:r>
            <a:r>
              <a:rPr lang="en-US" dirty="0" smtClean="0"/>
              <a:t>)</a:t>
            </a:r>
            <a:endParaRPr lang="ru-RU" dirty="0"/>
          </a:p>
        </p:txBody>
      </p:sp>
    </p:spTree>
    <p:extLst>
      <p:ext uri="{BB962C8B-B14F-4D97-AF65-F5344CB8AC3E}">
        <p14:creationId xmlns:p14="http://schemas.microsoft.com/office/powerpoint/2010/main" xmlns="" val="186058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332656"/>
            <a:ext cx="7680960" cy="1066800"/>
          </a:xfrm>
        </p:spPr>
        <p:txBody>
          <a:bodyPr>
            <a:normAutofit fontScale="90000"/>
          </a:bodyPr>
          <a:lstStyle/>
          <a:p>
            <a:r>
              <a:rPr lang="en-US" dirty="0" smtClean="0"/>
              <a:t>Slow extraction Beam of Carbon from U-70 to 34 </a:t>
            </a:r>
            <a:r>
              <a:rPr lang="en-US" dirty="0" err="1" smtClean="0"/>
              <a:t>ss</a:t>
            </a:r>
            <a:r>
              <a:rPr lang="en-US" dirty="0" smtClean="0"/>
              <a:t> by means Septum</a:t>
            </a: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352425" y="1913808"/>
            <a:ext cx="8538634" cy="4251496"/>
          </a:xfrm>
        </p:spPr>
      </p:pic>
    </p:spTree>
    <p:extLst>
      <p:ext uri="{BB962C8B-B14F-4D97-AF65-F5344CB8AC3E}">
        <p14:creationId xmlns:p14="http://schemas.microsoft.com/office/powerpoint/2010/main" xmlns="" val="3481167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p:cNvSpPr>
            <a:spLocks noGrp="1"/>
          </p:cNvSpPr>
          <p:nvPr>
            <p:ph type="body" sz="half" idx="2"/>
          </p:nvPr>
        </p:nvSpPr>
        <p:spPr/>
        <p:txBody>
          <a:bodyPr/>
          <a:lstStyle/>
          <a:p>
            <a:r>
              <a:rPr lang="en-US" dirty="0" smtClean="0"/>
              <a:t>               A prerequisite for   </a:t>
            </a:r>
            <a:endParaRPr lang="ru-RU" dirty="0"/>
          </a:p>
        </p:txBody>
      </p:sp>
      <p:sp>
        <p:nvSpPr>
          <p:cNvPr id="16" name="Текст 15"/>
          <p:cNvSpPr>
            <a:spLocks noGrp="1"/>
          </p:cNvSpPr>
          <p:nvPr>
            <p:ph type="body" sz="half" idx="15"/>
          </p:nvPr>
        </p:nvSpPr>
        <p:spPr/>
        <p:txBody>
          <a:bodyPr/>
          <a:lstStyle/>
          <a:p>
            <a:r>
              <a:rPr lang="en-US" dirty="0" smtClean="0"/>
              <a:t>    LHC BLM  ionization  chamber</a:t>
            </a:r>
            <a:endParaRPr lang="ru-RU" dirty="0"/>
          </a:p>
        </p:txBody>
      </p:sp>
      <p:sp>
        <p:nvSpPr>
          <p:cNvPr id="15" name="Объект 14"/>
          <p:cNvSpPr>
            <a:spLocks noGrp="1"/>
          </p:cNvSpPr>
          <p:nvPr>
            <p:ph sz="quarter" idx="13"/>
          </p:nvPr>
        </p:nvSpPr>
        <p:spPr>
          <a:xfrm>
            <a:off x="467544" y="1988840"/>
            <a:ext cx="3886200" cy="3736848"/>
          </a:xfrm>
        </p:spPr>
        <p:txBody>
          <a:bodyPr/>
          <a:lstStyle/>
          <a:p>
            <a:r>
              <a:rPr lang="en-US" dirty="0" smtClean="0"/>
              <a:t>The design of the LHC beam loss monitors</a:t>
            </a:r>
          </a:p>
          <a:p>
            <a:r>
              <a:rPr lang="en-US" dirty="0" smtClean="0">
                <a:solidFill>
                  <a:srgbClr val="FF0000"/>
                </a:solidFill>
              </a:rPr>
              <a:t>Is based </a:t>
            </a:r>
            <a:r>
              <a:rPr lang="en-US" i="1" dirty="0" smtClean="0">
                <a:solidFill>
                  <a:srgbClr val="FF0000"/>
                </a:solidFill>
              </a:rPr>
              <a:t>on the experience </a:t>
            </a:r>
            <a:r>
              <a:rPr lang="en-US" dirty="0" smtClean="0"/>
              <a:t>gained with</a:t>
            </a:r>
          </a:p>
          <a:p>
            <a:r>
              <a:rPr lang="en-US" dirty="0">
                <a:solidFill>
                  <a:srgbClr val="FF0000"/>
                </a:solidFill>
              </a:rPr>
              <a:t>t</a:t>
            </a:r>
            <a:r>
              <a:rPr lang="en-US" dirty="0" smtClean="0">
                <a:solidFill>
                  <a:srgbClr val="FF0000"/>
                </a:solidFill>
              </a:rPr>
              <a:t>he SPS beam loss system</a:t>
            </a:r>
            <a:r>
              <a:rPr lang="en-US" dirty="0" smtClean="0"/>
              <a:t>. There, nitro-</a:t>
            </a:r>
          </a:p>
          <a:p>
            <a:r>
              <a:rPr lang="en-US" dirty="0"/>
              <a:t>g</a:t>
            </a:r>
            <a:r>
              <a:rPr lang="en-US" dirty="0" smtClean="0"/>
              <a:t>en filled, sealed, parallel plate ionization</a:t>
            </a:r>
          </a:p>
          <a:p>
            <a:r>
              <a:rPr lang="en-US" dirty="0"/>
              <a:t>c</a:t>
            </a:r>
            <a:r>
              <a:rPr lang="en-US" dirty="0" smtClean="0"/>
              <a:t>hambers have been in operation for the</a:t>
            </a:r>
          </a:p>
          <a:p>
            <a:r>
              <a:rPr lang="en-US" dirty="0">
                <a:solidFill>
                  <a:srgbClr val="FF0000"/>
                </a:solidFill>
              </a:rPr>
              <a:t>l</a:t>
            </a:r>
            <a:r>
              <a:rPr lang="en-US" dirty="0" smtClean="0">
                <a:solidFill>
                  <a:srgbClr val="FF0000"/>
                </a:solidFill>
              </a:rPr>
              <a:t>ast 30 years</a:t>
            </a:r>
            <a:r>
              <a:rPr lang="en-US" dirty="0" smtClean="0"/>
              <a:t>. The monitors installed in the</a:t>
            </a:r>
          </a:p>
          <a:p>
            <a:r>
              <a:rPr lang="en-US" dirty="0"/>
              <a:t>r</a:t>
            </a:r>
            <a:r>
              <a:rPr lang="en-US" dirty="0" smtClean="0"/>
              <a:t>ing have received a radiation dose of </a:t>
            </a:r>
            <a:r>
              <a:rPr lang="en-US" dirty="0" smtClean="0">
                <a:solidFill>
                  <a:srgbClr val="FF0000"/>
                </a:solidFill>
              </a:rPr>
              <a:t>0.1</a:t>
            </a:r>
          </a:p>
          <a:p>
            <a:r>
              <a:rPr lang="en-US" dirty="0">
                <a:solidFill>
                  <a:srgbClr val="FF0000"/>
                </a:solidFill>
              </a:rPr>
              <a:t>t</a:t>
            </a:r>
            <a:r>
              <a:rPr lang="en-US" dirty="0" smtClean="0">
                <a:solidFill>
                  <a:srgbClr val="FF0000"/>
                </a:solidFill>
              </a:rPr>
              <a:t>o 1 </a:t>
            </a:r>
            <a:r>
              <a:rPr lang="en-US" dirty="0" err="1" smtClean="0">
                <a:solidFill>
                  <a:srgbClr val="FF0000"/>
                </a:solidFill>
              </a:rPr>
              <a:t>kGy</a:t>
            </a:r>
            <a:r>
              <a:rPr lang="en-US" dirty="0" smtClean="0">
                <a:solidFill>
                  <a:srgbClr val="FF0000"/>
                </a:solidFill>
              </a:rPr>
              <a:t> </a:t>
            </a:r>
            <a:r>
              <a:rPr lang="en-US" dirty="0" smtClean="0"/>
              <a:t>per year; while the once close ex-</a:t>
            </a:r>
          </a:p>
          <a:p>
            <a:r>
              <a:rPr lang="en-US" dirty="0" smtClean="0"/>
              <a:t>traction/injection have received </a:t>
            </a:r>
            <a:r>
              <a:rPr lang="en-US" dirty="0" smtClean="0">
                <a:solidFill>
                  <a:srgbClr val="FF0000"/>
                </a:solidFill>
              </a:rPr>
              <a:t>~10MGy/y </a:t>
            </a:r>
            <a:endParaRPr lang="ru-RU" dirty="0">
              <a:solidFill>
                <a:srgbClr val="FF0000"/>
              </a:solidFill>
            </a:endParaRPr>
          </a:p>
        </p:txBody>
      </p:sp>
      <p:sp>
        <p:nvSpPr>
          <p:cNvPr id="13" name="Заголовок 12"/>
          <p:cNvSpPr>
            <a:spLocks noGrp="1"/>
          </p:cNvSpPr>
          <p:nvPr>
            <p:ph type="title"/>
          </p:nvPr>
        </p:nvSpPr>
        <p:spPr/>
        <p:txBody>
          <a:bodyPr/>
          <a:lstStyle/>
          <a:p>
            <a:r>
              <a:rPr lang="en-US" dirty="0" smtClean="0"/>
              <a:t>   The design of the LHC </a:t>
            </a:r>
            <a:r>
              <a:rPr lang="en-US" dirty="0" err="1" smtClean="0"/>
              <a:t>BLMonitors</a:t>
            </a:r>
            <a:endParaRPr lang="ru-RU" dirty="0"/>
          </a:p>
        </p:txBody>
      </p:sp>
      <p:pic>
        <p:nvPicPr>
          <p:cNvPr id="3" name="Объект 2"/>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4900613" y="2422525"/>
            <a:ext cx="3886200" cy="2914650"/>
          </a:xfrm>
        </p:spPr>
      </p:pic>
    </p:spTree>
    <p:extLst>
      <p:ext uri="{BB962C8B-B14F-4D97-AF65-F5344CB8AC3E}">
        <p14:creationId xmlns:p14="http://schemas.microsoft.com/office/powerpoint/2010/main" xmlns="" val="1393772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0"/>
            <a:ext cx="7680960" cy="1066800"/>
          </a:xfrm>
        </p:spPr>
        <p:txBody>
          <a:bodyPr>
            <a:normAutofit fontScale="90000"/>
          </a:bodyPr>
          <a:lstStyle/>
          <a:p>
            <a:r>
              <a:rPr lang="en-US" dirty="0"/>
              <a:t>B</a:t>
            </a:r>
            <a:r>
              <a:rPr lang="en-US" dirty="0" smtClean="0"/>
              <a:t>ragg peak C+6 440 MeV/u   L~ 300 mm </a:t>
            </a:r>
            <a:endParaRPr lang="ru-RU" dirty="0"/>
          </a:p>
        </p:txBody>
      </p:sp>
      <p:pic>
        <p:nvPicPr>
          <p:cNvPr id="6" name="Брэгг 1.avi">
            <a:hlinkClick r:id="" action="ppaction://media"/>
          </p:cNvPr>
          <p:cNvPicPr>
            <a:picLocks noGrp="1" noChangeAspect="1"/>
          </p:cNvPicPr>
          <p:nvPr>
            <p:ph sz="quarter" idx="13"/>
            <a:videoFile r:link="rId1"/>
            <p:extLst>
              <p:ext uri="{DAA4B4D4-6D71-4841-9C94-3DE7FCFB9230}">
                <p14:media xmlns:p14="http://schemas.microsoft.com/office/powerpoint/2010/main" xmlns="" r:embed="rId3"/>
              </p:ext>
            </p:extLst>
          </p:nvPr>
        </p:nvPicPr>
        <p:blipFill>
          <a:blip r:embed="rId4" cstate="print"/>
          <a:stretch>
            <a:fillRect/>
          </a:stretch>
        </p:blipFill>
        <p:spPr>
          <a:xfrm>
            <a:off x="1304925" y="1463675"/>
            <a:ext cx="5776913" cy="4724400"/>
          </a:xfrm>
        </p:spPr>
      </p:pic>
    </p:spTree>
    <p:extLst>
      <p:ext uri="{BB962C8B-B14F-4D97-AF65-F5344CB8AC3E}">
        <p14:creationId xmlns:p14="http://schemas.microsoft.com/office/powerpoint/2010/main" xmlns="" val="3419825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p:txBody>
          <a:bodyPr>
            <a:normAutofit fontScale="85000" lnSpcReduction="20000"/>
          </a:bodyPr>
          <a:lstStyle/>
          <a:p>
            <a:r>
              <a:rPr lang="en-US" dirty="0" smtClean="0"/>
              <a:t>We try used Si detector, but its had lifetime very small  (several hours,  D~100 </a:t>
            </a:r>
            <a:r>
              <a:rPr lang="en-US" dirty="0" err="1" smtClean="0"/>
              <a:t>Gy</a:t>
            </a:r>
            <a:r>
              <a:rPr lang="en-US" dirty="0" smtClean="0"/>
              <a:t>/s)</a:t>
            </a:r>
            <a:endParaRPr lang="ru-RU" dirty="0"/>
          </a:p>
        </p:txBody>
      </p:sp>
      <p:sp>
        <p:nvSpPr>
          <p:cNvPr id="10" name="Текст 9"/>
          <p:cNvSpPr>
            <a:spLocks noGrp="1"/>
          </p:cNvSpPr>
          <p:nvPr>
            <p:ph type="body" sz="half" idx="15"/>
          </p:nvPr>
        </p:nvSpPr>
        <p:spPr>
          <a:xfrm>
            <a:off x="4988198" y="1412776"/>
            <a:ext cx="3886200" cy="509587"/>
          </a:xfrm>
        </p:spPr>
        <p:txBody>
          <a:bodyPr>
            <a:normAutofit fontScale="85000" lnSpcReduction="20000"/>
          </a:bodyPr>
          <a:lstStyle/>
          <a:p>
            <a:r>
              <a:rPr lang="en-US" dirty="0" smtClean="0"/>
              <a:t>Signal of Si detector. Carbon I~ 10E8 Its will more useful  used diamond.</a:t>
            </a:r>
            <a:endParaRPr lang="ru-RU" dirty="0"/>
          </a:p>
        </p:txBody>
      </p:sp>
      <p:sp>
        <p:nvSpPr>
          <p:cNvPr id="9" name="Объект 8"/>
          <p:cNvSpPr>
            <a:spLocks noGrp="1"/>
          </p:cNvSpPr>
          <p:nvPr>
            <p:ph sz="quarter" idx="14"/>
          </p:nvPr>
        </p:nvSpPr>
        <p:spPr/>
        <p:txBody>
          <a:bodyPr/>
          <a:lstStyle/>
          <a:p>
            <a:endParaRPr lang="ru-RU" dirty="0"/>
          </a:p>
        </p:txBody>
      </p:sp>
      <p:sp>
        <p:nvSpPr>
          <p:cNvPr id="6" name="Заголовок 5"/>
          <p:cNvSpPr>
            <a:spLocks noGrp="1"/>
          </p:cNvSpPr>
          <p:nvPr>
            <p:ph type="title"/>
          </p:nvPr>
        </p:nvSpPr>
        <p:spPr/>
        <p:txBody>
          <a:bodyPr/>
          <a:lstStyle/>
          <a:p>
            <a:r>
              <a:rPr lang="en-US" dirty="0" smtClean="0"/>
              <a:t>                      Si </a:t>
            </a:r>
            <a:r>
              <a:rPr lang="en-US" smtClean="0"/>
              <a:t>detector   3x3 cm2</a:t>
            </a:r>
            <a:endParaRPr lang="ru-RU" dirty="0"/>
          </a:p>
        </p:txBody>
      </p:sp>
      <p:pic>
        <p:nvPicPr>
          <p:cNvPr id="11" name="Picture 8" descr="P1140941"/>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a:xfrm>
            <a:off x="352425" y="2422159"/>
            <a:ext cx="3886200" cy="291538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 name="Picture 12" descr="TEK00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508104" y="2764606"/>
            <a:ext cx="2846388" cy="21351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123404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p:txBody>
          <a:bodyPr/>
          <a:lstStyle/>
          <a:p>
            <a:r>
              <a:rPr lang="en-US" dirty="0" smtClean="0"/>
              <a:t>Autonomic Faraday     Cup (FC)</a:t>
            </a:r>
            <a:endParaRPr lang="ru-RU" dirty="0"/>
          </a:p>
        </p:txBody>
      </p:sp>
      <p:sp>
        <p:nvSpPr>
          <p:cNvPr id="6" name="Текст 5"/>
          <p:cNvSpPr>
            <a:spLocks noGrp="1"/>
          </p:cNvSpPr>
          <p:nvPr>
            <p:ph type="body" sz="half" idx="15"/>
          </p:nvPr>
        </p:nvSpPr>
        <p:spPr/>
        <p:txBody>
          <a:bodyPr>
            <a:normAutofit fontScale="85000" lnSpcReduction="20000"/>
          </a:bodyPr>
          <a:lstStyle/>
          <a:p>
            <a:r>
              <a:rPr lang="en-US" dirty="0" smtClean="0"/>
              <a:t>Manufacturing, clearing of details and tests of FC were spent in HUV stand IHEP</a:t>
            </a:r>
            <a:endParaRPr lang="ru-RU" dirty="0"/>
          </a:p>
        </p:txBody>
      </p:sp>
      <p:sp>
        <p:nvSpPr>
          <p:cNvPr id="5" name="Объект 4"/>
          <p:cNvSpPr>
            <a:spLocks noGrp="1"/>
          </p:cNvSpPr>
          <p:nvPr>
            <p:ph sz="quarter" idx="14"/>
          </p:nvPr>
        </p:nvSpPr>
        <p:spPr/>
        <p:txBody>
          <a:bodyPr/>
          <a:lstStyle/>
          <a:p>
            <a:r>
              <a:rPr lang="en-US" dirty="0" smtClean="0"/>
              <a:t>The compact autonomic Faraday cup  which works in atmospheric environment has been developed to measure currents in the accelerators beam. One of the important specificities of the device is ability to work without pumping out for a long time.  FC kern  (200 mm of carbon)  has the property of absorbing various particles ( and energies)  as was used for radiobiological researches in IHEP.</a:t>
            </a:r>
          </a:p>
          <a:p>
            <a:r>
              <a:rPr lang="en-US" dirty="0" smtClean="0"/>
              <a:t>Additional application this FC is more easy change location. </a:t>
            </a:r>
            <a:endParaRPr lang="ru-RU" dirty="0"/>
          </a:p>
        </p:txBody>
      </p:sp>
      <p:sp>
        <p:nvSpPr>
          <p:cNvPr id="4" name="Объект 3"/>
          <p:cNvSpPr>
            <a:spLocks noGrp="1"/>
          </p:cNvSpPr>
          <p:nvPr>
            <p:ph sz="quarter" idx="13"/>
          </p:nvPr>
        </p:nvSpPr>
        <p:spPr/>
        <p:txBody>
          <a:bodyPr/>
          <a:lstStyle/>
          <a:p>
            <a:r>
              <a:rPr lang="en-US" dirty="0" smtClean="0"/>
              <a:t>Vacuum inside the cylinder is 3*10-e3 </a:t>
            </a:r>
            <a:r>
              <a:rPr lang="en-US" dirty="0" err="1" smtClean="0"/>
              <a:t>torr</a:t>
            </a:r>
            <a:r>
              <a:rPr lang="en-US" dirty="0"/>
              <a:t> </a:t>
            </a:r>
            <a:r>
              <a:rPr lang="en-US" dirty="0" smtClean="0"/>
              <a:t>FC  has been tested for tightness with leak founder with sensitivity ~ 10e-12 l*mbar/s</a:t>
            </a:r>
            <a:endParaRPr lang="ru-RU" dirty="0"/>
          </a:p>
        </p:txBody>
      </p:sp>
      <p:sp>
        <p:nvSpPr>
          <p:cNvPr id="7" name="Заголовок 6"/>
          <p:cNvSpPr>
            <a:spLocks noGrp="1"/>
          </p:cNvSpPr>
          <p:nvPr>
            <p:ph type="title"/>
          </p:nvPr>
        </p:nvSpPr>
        <p:spPr/>
        <p:txBody>
          <a:bodyPr>
            <a:normAutofit fontScale="90000"/>
          </a:bodyPr>
          <a:lstStyle/>
          <a:p>
            <a:r>
              <a:rPr lang="en-US" smtClean="0"/>
              <a:t>      The Compact Faraday Cup for Radiobiological Researches in IHEP</a:t>
            </a:r>
            <a:endParaRPr lang="ru-RU" dirty="0"/>
          </a:p>
        </p:txBody>
      </p:sp>
      <p:pic>
        <p:nvPicPr>
          <p:cNvPr id="1026" name="Picture 2" descr="D:\USERS\Seleznev\Биоцентр\P10103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2852936"/>
            <a:ext cx="3744416"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5"/>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hlinkClick r:id="rId3"/>
              </a:rPr>
              <a:t>&lt;&gt;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22651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4053" r="24053"/>
          <a:stretch>
            <a:fillRect/>
          </a:stretch>
        </p:blipFill>
        <p:spPr/>
      </p:pic>
      <p:sp>
        <p:nvSpPr>
          <p:cNvPr id="5" name="Текст 4"/>
          <p:cNvSpPr>
            <a:spLocks noGrp="1"/>
          </p:cNvSpPr>
          <p:nvPr>
            <p:ph type="body" sz="quarter" idx="13"/>
          </p:nvPr>
        </p:nvSpPr>
        <p:spPr/>
        <p:txBody>
          <a:bodyPr>
            <a:normAutofit/>
          </a:bodyPr>
          <a:lstStyle/>
          <a:p>
            <a:r>
              <a:rPr lang="en-US" sz="3600" dirty="0" smtClean="0"/>
              <a:t>B. </a:t>
            </a:r>
            <a:r>
              <a:rPr lang="en-US" sz="3600" dirty="0" err="1" smtClean="0"/>
              <a:t>Dehning</a:t>
            </a:r>
            <a:r>
              <a:rPr lang="en-US" sz="2800" dirty="0" smtClean="0"/>
              <a:t>, </a:t>
            </a:r>
            <a:r>
              <a:rPr lang="en-US" sz="3600" dirty="0" smtClean="0"/>
              <a:t>G. </a:t>
            </a:r>
            <a:r>
              <a:rPr lang="en-US" sz="3600" dirty="0" err="1" smtClean="0"/>
              <a:t>Ferioli</a:t>
            </a:r>
            <a:r>
              <a:rPr lang="en-US" sz="3600" dirty="0" smtClean="0"/>
              <a:t> ,</a:t>
            </a:r>
          </a:p>
          <a:p>
            <a:r>
              <a:rPr lang="en-US" sz="3600" dirty="0" smtClean="0"/>
              <a:t>E.B. </a:t>
            </a:r>
            <a:r>
              <a:rPr lang="en-US" sz="3600" dirty="0" err="1" smtClean="0"/>
              <a:t>Holzer</a:t>
            </a:r>
            <a:r>
              <a:rPr lang="en-US" sz="3600" dirty="0" smtClean="0"/>
              <a:t>, I. </a:t>
            </a:r>
            <a:r>
              <a:rPr lang="en-US" sz="3600" dirty="0" err="1" smtClean="0"/>
              <a:t>Wevers</a:t>
            </a:r>
            <a:r>
              <a:rPr lang="en-US" sz="3600" dirty="0" smtClean="0"/>
              <a:t>, </a:t>
            </a:r>
          </a:p>
          <a:p>
            <a:r>
              <a:rPr lang="en-US" sz="3600" dirty="0"/>
              <a:t>a</a:t>
            </a:r>
            <a:r>
              <a:rPr lang="en-US" sz="3600" dirty="0" smtClean="0"/>
              <a:t>nd other collaborators</a:t>
            </a:r>
          </a:p>
          <a:p>
            <a:r>
              <a:rPr lang="en-US" sz="3600" dirty="0"/>
              <a:t>o</a:t>
            </a:r>
            <a:r>
              <a:rPr lang="en-US" sz="3600" dirty="0" smtClean="0"/>
              <a:t>f the BI BLM Group</a:t>
            </a:r>
            <a:endParaRPr lang="ru-RU" sz="3600" dirty="0"/>
          </a:p>
        </p:txBody>
      </p:sp>
      <p:sp>
        <p:nvSpPr>
          <p:cNvPr id="3" name="Заголовок 2"/>
          <p:cNvSpPr>
            <a:spLocks noGrp="1"/>
          </p:cNvSpPr>
          <p:nvPr>
            <p:ph type="title"/>
          </p:nvPr>
        </p:nvSpPr>
        <p:spPr/>
        <p:txBody>
          <a:bodyPr/>
          <a:lstStyle/>
          <a:p>
            <a:r>
              <a:rPr lang="en-US" dirty="0" smtClean="0"/>
              <a:t>                   Thanks</a:t>
            </a:r>
            <a:endParaRPr lang="ru-RU" dirty="0"/>
          </a:p>
        </p:txBody>
      </p:sp>
    </p:spTree>
    <p:extLst>
      <p:ext uri="{BB962C8B-B14F-4D97-AF65-F5344CB8AC3E}">
        <p14:creationId xmlns:p14="http://schemas.microsoft.com/office/powerpoint/2010/main" xmlns="" val="1825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p:txBody>
          <a:bodyPr/>
          <a:lstStyle/>
          <a:p>
            <a:r>
              <a:rPr lang="en-US" dirty="0" smtClean="0"/>
              <a:t>2oo5- 2011 years</a:t>
            </a:r>
          </a:p>
          <a:p>
            <a:r>
              <a:rPr lang="en-US" dirty="0" smtClean="0"/>
              <a:t>IC ~ 4000;  LIC ~ 320;  SEM ~ 400.</a:t>
            </a:r>
            <a:endParaRPr lang="ru-RU" dirty="0"/>
          </a:p>
        </p:txBody>
      </p:sp>
      <p:sp>
        <p:nvSpPr>
          <p:cNvPr id="7" name="Заголовок 6"/>
          <p:cNvSpPr>
            <a:spLocks noGrp="1"/>
          </p:cNvSpPr>
          <p:nvPr>
            <p:ph type="title"/>
          </p:nvPr>
        </p:nvSpPr>
        <p:spPr/>
        <p:txBody>
          <a:bodyPr/>
          <a:lstStyle/>
          <a:p>
            <a:r>
              <a:rPr lang="en-US" dirty="0" smtClean="0"/>
              <a:t>               Conclusion</a:t>
            </a:r>
            <a:endParaRPr lang="ru-RU" dirty="0"/>
          </a:p>
        </p:txBody>
      </p:sp>
    </p:spTree>
    <p:extLst>
      <p:ext uri="{BB962C8B-B14F-4D97-AF65-F5344CB8AC3E}">
        <p14:creationId xmlns:p14="http://schemas.microsoft.com/office/powerpoint/2010/main" xmlns="" val="1960324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r>
              <a:rPr lang="en-US" smtClean="0"/>
              <a:t>SET  </a:t>
            </a:r>
            <a:r>
              <a:rPr lang="en-US" dirty="0" smtClean="0"/>
              <a:t>UP  </a:t>
            </a:r>
            <a:r>
              <a:rPr lang="en-US" smtClean="0"/>
              <a:t>0,4bar LIC and SEM, 1500V</a:t>
            </a:r>
            <a:endParaRPr lang="ru-RU" dirty="0"/>
          </a:p>
        </p:txBody>
      </p:sp>
      <p:sp>
        <p:nvSpPr>
          <p:cNvPr id="3" name="Текст 2"/>
          <p:cNvSpPr>
            <a:spLocks noGrp="1"/>
          </p:cNvSpPr>
          <p:nvPr>
            <p:ph type="body" sz="half" idx="15"/>
          </p:nvPr>
        </p:nvSpPr>
        <p:spPr/>
        <p:txBody>
          <a:bodyPr>
            <a:normAutofit/>
          </a:bodyPr>
          <a:lstStyle/>
          <a:p>
            <a:r>
              <a:rPr lang="en-US" dirty="0" smtClean="0"/>
              <a:t>LIC/SEM Ratio of integrals increases </a:t>
            </a:r>
          </a:p>
          <a:p>
            <a:endParaRPr lang="ru-RU" dirty="0"/>
          </a:p>
        </p:txBody>
      </p:sp>
      <p:sp>
        <p:nvSpPr>
          <p:cNvPr id="4" name="Объект 3"/>
          <p:cNvSpPr>
            <a:spLocks noGrp="1"/>
          </p:cNvSpPr>
          <p:nvPr>
            <p:ph sz="quarter" idx="14"/>
          </p:nvPr>
        </p:nvSpPr>
        <p:spPr/>
        <p:txBody>
          <a:bodyPr/>
          <a:lstStyle/>
          <a:p>
            <a:endParaRPr lang="ru-RU"/>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974477" y="2011363"/>
            <a:ext cx="2642095" cy="3736975"/>
          </a:xfrm>
        </p:spPr>
      </p:pic>
      <p:sp>
        <p:nvSpPr>
          <p:cNvPr id="6" name="Заголовок 5"/>
          <p:cNvSpPr>
            <a:spLocks noGrp="1"/>
          </p:cNvSpPr>
          <p:nvPr>
            <p:ph type="title"/>
          </p:nvPr>
        </p:nvSpPr>
        <p:spPr/>
        <p:txBody>
          <a:bodyPr>
            <a:normAutofit fontScale="90000"/>
          </a:bodyPr>
          <a:lstStyle/>
          <a:p>
            <a:r>
              <a:rPr lang="en-US" dirty="0" smtClean="0"/>
              <a:t>Comparison wave integral LIC/SEM</a:t>
            </a:r>
            <a:br>
              <a:rPr lang="en-US" dirty="0" smtClean="0"/>
            </a:br>
            <a:r>
              <a:rPr lang="en-US" dirty="0" smtClean="0"/>
              <a:t>                        (Data of CERN)</a:t>
            </a:r>
            <a:endParaRPr lang="ru-RU" dirty="0"/>
          </a:p>
        </p:txBody>
      </p:sp>
    </p:spTree>
    <p:extLst>
      <p:ext uri="{BB962C8B-B14F-4D97-AF65-F5344CB8AC3E}">
        <p14:creationId xmlns:p14="http://schemas.microsoft.com/office/powerpoint/2010/main" xmlns="" val="28681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63688" y="2924944"/>
            <a:ext cx="4572000" cy="1368798"/>
          </a:xfrm>
        </p:spPr>
        <p:txBody>
          <a:bodyPr>
            <a:normAutofit fontScale="92500" lnSpcReduction="20000"/>
          </a:bodyPr>
          <a:lstStyle/>
          <a:p>
            <a:r>
              <a:rPr lang="en-US" dirty="0" smtClean="0"/>
              <a:t>The Manufacture of LHC BLM was organized according to “Technical Specification for the Manufacturing of the Beam Loss Monitors for the LHC Ring”</a:t>
            </a:r>
            <a:endParaRPr lang="ru-RU" dirty="0"/>
          </a:p>
        </p:txBody>
      </p:sp>
      <p:sp>
        <p:nvSpPr>
          <p:cNvPr id="2" name="Заголовок 1"/>
          <p:cNvSpPr>
            <a:spLocks noGrp="1"/>
          </p:cNvSpPr>
          <p:nvPr>
            <p:ph type="title"/>
          </p:nvPr>
        </p:nvSpPr>
        <p:spPr/>
        <p:txBody>
          <a:bodyPr>
            <a:normAutofit fontScale="90000"/>
          </a:bodyPr>
          <a:lstStyle/>
          <a:p>
            <a:r>
              <a:rPr lang="en-US" dirty="0" smtClean="0"/>
              <a:t>Manufacture of LHC BLM</a:t>
            </a:r>
            <a:br>
              <a:rPr lang="en-US" dirty="0" smtClean="0"/>
            </a:br>
            <a:r>
              <a:rPr lang="en-US" dirty="0"/>
              <a:t> </a:t>
            </a:r>
            <a:r>
              <a:rPr lang="en-US" dirty="0" smtClean="0"/>
              <a:t>     at IHEP at </a:t>
            </a:r>
            <a:r>
              <a:rPr lang="en-US" dirty="0" err="1" smtClean="0"/>
              <a:t>Protvino</a:t>
            </a:r>
            <a:endParaRPr lang="ru-RU" dirty="0"/>
          </a:p>
        </p:txBody>
      </p:sp>
    </p:spTree>
    <p:extLst>
      <p:ext uri="{BB962C8B-B14F-4D97-AF65-F5344CB8AC3E}">
        <p14:creationId xmlns:p14="http://schemas.microsoft.com/office/powerpoint/2010/main" xmlns="" val="426992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ctr"/>
            <a:r>
              <a:rPr lang="en-US" sz="6000" dirty="0" smtClean="0"/>
              <a:t>Some Stage of Manufacture Welding at </a:t>
            </a:r>
            <a:r>
              <a:rPr lang="en-US" sz="6000" dirty="0" err="1" smtClean="0"/>
              <a:t>Ar</a:t>
            </a:r>
            <a:endParaRPr lang="ru-RU" sz="6000" dirty="0"/>
          </a:p>
        </p:txBody>
      </p:sp>
      <p:pic>
        <p:nvPicPr>
          <p:cNvPr id="9" name="Объект 8"/>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01625" y="2314972"/>
            <a:ext cx="4194175" cy="3145631"/>
          </a:xfrm>
        </p:spPr>
      </p:pic>
      <p:pic>
        <p:nvPicPr>
          <p:cNvPr id="10" name="Объект 9"/>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tretch>
            <a:fillRect/>
          </a:stretch>
        </p:blipFill>
        <p:spPr>
          <a:xfrm>
            <a:off x="5580112" y="4365104"/>
            <a:ext cx="2846917" cy="2135188"/>
          </a:xfrm>
        </p:spPr>
      </p:pic>
      <p:pic>
        <p:nvPicPr>
          <p:cNvPr id="11" name="Объект 10"/>
          <p:cNvPicPr>
            <a:picLocks noGrp="1" noChangeAspect="1"/>
          </p:cNvPicPr>
          <p:nvPr>
            <p:ph sz="quarter" idx="3"/>
          </p:nvPr>
        </p:nvPicPr>
        <p:blipFill>
          <a:blip r:embed="rId4" cstate="print">
            <a:extLst>
              <a:ext uri="{28A0092B-C50C-407E-A947-70E740481C1C}">
                <a14:useLocalDpi xmlns:a14="http://schemas.microsoft.com/office/drawing/2010/main" xmlns="" val="0"/>
              </a:ext>
            </a:extLst>
          </a:blip>
          <a:stretch>
            <a:fillRect/>
          </a:stretch>
        </p:blipFill>
        <p:spPr>
          <a:xfrm>
            <a:off x="6156176" y="1844824"/>
            <a:ext cx="1723752" cy="2298336"/>
          </a:xfrm>
        </p:spPr>
      </p:pic>
    </p:spTree>
    <p:extLst>
      <p:ext uri="{BB962C8B-B14F-4D97-AF65-F5344CB8AC3E}">
        <p14:creationId xmlns:p14="http://schemas.microsoft.com/office/powerpoint/2010/main" xmlns="" val="363649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half" idx="2"/>
          </p:nvPr>
        </p:nvSpPr>
        <p:spPr>
          <a:xfrm>
            <a:off x="2837988" y="1556792"/>
            <a:ext cx="3886200" cy="509587"/>
          </a:xfrm>
        </p:spPr>
        <p:txBody>
          <a:bodyPr/>
          <a:lstStyle/>
          <a:p>
            <a:r>
              <a:rPr lang="en-US" dirty="0" smtClean="0"/>
              <a:t>                        ASSEMBLY</a:t>
            </a:r>
            <a:endParaRPr lang="ru-RU"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352425" y="2429029"/>
            <a:ext cx="3886200" cy="2901643"/>
          </a:xfrm>
        </p:spPr>
      </p:pic>
      <p:sp>
        <p:nvSpPr>
          <p:cNvPr id="2" name="Заголовок 1"/>
          <p:cNvSpPr>
            <a:spLocks noGrp="1"/>
          </p:cNvSpPr>
          <p:nvPr>
            <p:ph type="title"/>
          </p:nvPr>
        </p:nvSpPr>
        <p:spPr>
          <a:xfrm>
            <a:off x="827584" y="260648"/>
            <a:ext cx="7680960" cy="1066800"/>
          </a:xfrm>
        </p:spPr>
        <p:txBody>
          <a:bodyPr>
            <a:normAutofit fontScale="90000"/>
          </a:bodyPr>
          <a:lstStyle/>
          <a:p>
            <a:r>
              <a:rPr lang="en-US" dirty="0" smtClean="0"/>
              <a:t>      </a:t>
            </a:r>
            <a:br>
              <a:rPr lang="en-US" dirty="0" smtClean="0"/>
            </a:br>
            <a:r>
              <a:rPr lang="en-US" dirty="0" smtClean="0"/>
              <a:t>    Some  Stage of Manufactory at IHEP</a:t>
            </a:r>
            <a:endParaRPr lang="ru-RU" dirty="0"/>
          </a:p>
        </p:txBody>
      </p:sp>
      <p:pic>
        <p:nvPicPr>
          <p:cNvPr id="1026" name="Picture 2" descr="D:\USERS\Seleznev\blm\P101028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3" y="2398152"/>
            <a:ext cx="3936437"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Текст 2"/>
          <p:cNvSpPr>
            <a:spLocks noGrp="1"/>
          </p:cNvSpPr>
          <p:nvPr>
            <p:ph type="body" sz="half" idx="15"/>
          </p:nvPr>
        </p:nvSpPr>
        <p:spPr>
          <a:xfrm>
            <a:off x="4900613" y="1463040"/>
            <a:ext cx="3886200" cy="45719"/>
          </a:xfrm>
        </p:spPr>
        <p:txBody>
          <a:bodyPr>
            <a:normAutofit fontScale="25000" lnSpcReduction="20000"/>
          </a:bodyPr>
          <a:lstStyle/>
          <a:p>
            <a:endParaRPr lang="ru-RU" dirty="0"/>
          </a:p>
        </p:txBody>
      </p:sp>
      <p:sp>
        <p:nvSpPr>
          <p:cNvPr id="4" name="Объект 3"/>
          <p:cNvSpPr>
            <a:spLocks noGrp="1"/>
          </p:cNvSpPr>
          <p:nvPr>
            <p:ph sz="quarter" idx="14"/>
          </p:nvPr>
        </p:nvSpPr>
        <p:spPr/>
        <p:txBody>
          <a:bodyPr/>
          <a:lstStyle/>
          <a:p>
            <a:endParaRPr lang="ru-RU"/>
          </a:p>
        </p:txBody>
      </p:sp>
    </p:spTree>
    <p:extLst>
      <p:ext uri="{BB962C8B-B14F-4D97-AF65-F5344CB8AC3E}">
        <p14:creationId xmlns:p14="http://schemas.microsoft.com/office/powerpoint/2010/main" xmlns="" val="240863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8"/>
          <p:cNvSpPr txBox="1">
            <a:spLocks/>
          </p:cNvSpPr>
          <p:nvPr/>
        </p:nvSpPr>
        <p:spPr>
          <a:xfrm>
            <a:off x="3491880" y="1788899"/>
            <a:ext cx="4318248" cy="728782"/>
          </a:xfrm>
          <a:prstGeom prst="rect">
            <a:avLst/>
          </a:prstGeom>
        </p:spPr>
        <p:txBody>
          <a:bodyPr vert="horz" lIns="91440" tIns="45720" rIns="91440" bIns="45720" rtlCol="0" anchor="ctr">
            <a:normAutofit/>
          </a:bodyPr>
          <a:lstStyle>
            <a:defPPr>
              <a:defRPr lang="ru-RU"/>
            </a:defPPr>
            <a:lvl1pPr marL="0" algn="r" defTabSz="914400" rtl="0" eaLnBrk="1" latinLnBrk="0" hangingPunct="1">
              <a:defRPr sz="1000" b="1" kern="1200">
                <a:solidFill>
                  <a:schemeClr val="tx1">
                    <a:alpha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for IC  production (left)    and LIC</a:t>
            </a:r>
          </a:p>
          <a:p>
            <a:r>
              <a:rPr lang="en-US" sz="1600" dirty="0" smtClean="0"/>
              <a:t> </a:t>
            </a:r>
            <a:endParaRPr lang="ru-RU" sz="1600" dirty="0"/>
          </a:p>
        </p:txBody>
      </p:sp>
      <p:pic>
        <p:nvPicPr>
          <p:cNvPr id="5" name="Объект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2884649"/>
            <a:ext cx="3886200" cy="2901643"/>
          </a:xfrm>
          <a:prstGeom prst="rect">
            <a:avLst/>
          </a:prstGeom>
        </p:spPr>
      </p:pic>
      <p:pic>
        <p:nvPicPr>
          <p:cNvPr id="2050" name="Picture 2" descr="D:\USERS\Seleznev\blm\P101009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877586"/>
            <a:ext cx="3871599" cy="29036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Заголовок 4"/>
          <p:cNvSpPr>
            <a:spLocks noGrp="1"/>
          </p:cNvSpPr>
          <p:nvPr>
            <p:ph type="title"/>
          </p:nvPr>
        </p:nvSpPr>
        <p:spPr>
          <a:xfrm>
            <a:off x="301625" y="228600"/>
            <a:ext cx="8510588" cy="1325563"/>
          </a:xfrm>
        </p:spPr>
        <p:txBody>
          <a:bodyPr>
            <a:normAutofit fontScale="90000"/>
          </a:bodyPr>
          <a:lstStyle/>
          <a:p>
            <a:pPr algn="ctr"/>
            <a:r>
              <a:rPr lang="en-US" sz="6000" dirty="0" smtClean="0"/>
              <a:t>IHEP UHV production stand</a:t>
            </a:r>
            <a:endParaRPr lang="ru-RU" sz="6000" dirty="0"/>
          </a:p>
        </p:txBody>
      </p:sp>
    </p:spTree>
    <p:extLst>
      <p:ext uri="{BB962C8B-B14F-4D97-AF65-F5344CB8AC3E}">
        <p14:creationId xmlns:p14="http://schemas.microsoft.com/office/powerpoint/2010/main" xmlns="" val="2959159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r>
              <a:rPr lang="en-US" dirty="0" smtClean="0"/>
              <a:t>                           Cut  off LIC</a:t>
            </a:r>
            <a:endParaRPr lang="ru-RU" dirty="0"/>
          </a:p>
        </p:txBody>
      </p:sp>
      <p:sp>
        <p:nvSpPr>
          <p:cNvPr id="3" name="Текст 2"/>
          <p:cNvSpPr>
            <a:spLocks noGrp="1"/>
          </p:cNvSpPr>
          <p:nvPr>
            <p:ph type="body" sz="half" idx="15"/>
          </p:nvPr>
        </p:nvSpPr>
        <p:spPr>
          <a:xfrm>
            <a:off x="6300192" y="1412776"/>
            <a:ext cx="3886200" cy="509587"/>
          </a:xfrm>
        </p:spPr>
        <p:txBody>
          <a:bodyPr/>
          <a:lstStyle/>
          <a:p>
            <a:r>
              <a:rPr lang="en-US" dirty="0" smtClean="0"/>
              <a:t>Soldering</a:t>
            </a:r>
            <a:endParaRPr lang="ru-RU" dirty="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352425" y="2428598"/>
            <a:ext cx="3886200" cy="2902505"/>
          </a:xfrm>
        </p:spPr>
      </p:pic>
      <p:sp>
        <p:nvSpPr>
          <p:cNvPr id="6" name="Заголовок 5"/>
          <p:cNvSpPr>
            <a:spLocks noGrp="1"/>
          </p:cNvSpPr>
          <p:nvPr>
            <p:ph type="title"/>
          </p:nvPr>
        </p:nvSpPr>
        <p:spPr>
          <a:xfrm>
            <a:off x="755576" y="332656"/>
            <a:ext cx="7680960" cy="1066800"/>
          </a:xfrm>
        </p:spPr>
        <p:txBody>
          <a:bodyPr/>
          <a:lstStyle/>
          <a:p>
            <a:r>
              <a:rPr lang="en-US" dirty="0" smtClean="0"/>
              <a:t>Some Stage of Manufactory in IHEP</a:t>
            </a:r>
            <a:endParaRPr lang="ru-RU" dirty="0"/>
          </a:p>
        </p:txBody>
      </p:sp>
      <p:pic>
        <p:nvPicPr>
          <p:cNvPr id="5" name="Объект 4"/>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4900613" y="2422525"/>
            <a:ext cx="3886200" cy="2914650"/>
          </a:xfrm>
        </p:spPr>
      </p:pic>
    </p:spTree>
    <p:extLst>
      <p:ext uri="{BB962C8B-B14F-4D97-AF65-F5344CB8AC3E}">
        <p14:creationId xmlns:p14="http://schemas.microsoft.com/office/powerpoint/2010/main" xmlns="" val="6191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259632" y="1484784"/>
            <a:ext cx="3886200" cy="509587"/>
          </a:xfrm>
        </p:spPr>
        <p:txBody>
          <a:bodyPr/>
          <a:lstStyle/>
          <a:p>
            <a:r>
              <a:rPr lang="en-US" dirty="0" smtClean="0"/>
              <a:t>Electrical testing </a:t>
            </a:r>
            <a:endParaRPr lang="ru-RU" dirty="0"/>
          </a:p>
        </p:txBody>
      </p:sp>
      <p:sp>
        <p:nvSpPr>
          <p:cNvPr id="3" name="Текст 2"/>
          <p:cNvSpPr>
            <a:spLocks noGrp="1"/>
          </p:cNvSpPr>
          <p:nvPr>
            <p:ph type="body" sz="half" idx="15"/>
          </p:nvPr>
        </p:nvSpPr>
        <p:spPr>
          <a:xfrm>
            <a:off x="6012160" y="1463040"/>
            <a:ext cx="3886200" cy="509587"/>
          </a:xfrm>
        </p:spPr>
        <p:txBody>
          <a:bodyPr/>
          <a:lstStyle/>
          <a:p>
            <a:r>
              <a:rPr lang="en-US" dirty="0" smtClean="0"/>
              <a:t>IHEP Team </a:t>
            </a:r>
            <a:endParaRPr lang="ru-RU" dirty="0"/>
          </a:p>
        </p:txBody>
      </p:sp>
      <p:pic>
        <p:nvPicPr>
          <p:cNvPr id="8" name="Объект 7"/>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4900613" y="2422525"/>
            <a:ext cx="3886200" cy="2914650"/>
          </a:xfrm>
        </p:spPr>
      </p:pic>
      <p:pic>
        <p:nvPicPr>
          <p:cNvPr id="7" name="Объект 6"/>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rot="5400000">
            <a:off x="341809" y="2474615"/>
            <a:ext cx="3886200" cy="2914650"/>
          </a:xfrm>
        </p:spPr>
      </p:pic>
      <p:sp>
        <p:nvSpPr>
          <p:cNvPr id="6" name="Заголовок 5"/>
          <p:cNvSpPr>
            <a:spLocks noGrp="1"/>
          </p:cNvSpPr>
          <p:nvPr>
            <p:ph type="title"/>
          </p:nvPr>
        </p:nvSpPr>
        <p:spPr>
          <a:xfrm>
            <a:off x="899592" y="116632"/>
            <a:ext cx="7680960" cy="1066800"/>
          </a:xfrm>
        </p:spPr>
        <p:txBody>
          <a:bodyPr>
            <a:normAutofit fontScale="90000"/>
          </a:bodyPr>
          <a:lstStyle/>
          <a:p>
            <a:r>
              <a:rPr lang="en-US" dirty="0" smtClean="0"/>
              <a:t>Some Stage of Manufactory at IHEP</a:t>
            </a:r>
            <a:endParaRPr lang="ru-RU" dirty="0"/>
          </a:p>
        </p:txBody>
      </p:sp>
    </p:spTree>
    <p:extLst>
      <p:ext uri="{BB962C8B-B14F-4D97-AF65-F5344CB8AC3E}">
        <p14:creationId xmlns:p14="http://schemas.microsoft.com/office/powerpoint/2010/main" xmlns="" val="98482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827584" y="332656"/>
            <a:ext cx="7680960" cy="1066800"/>
          </a:xfrm>
        </p:spPr>
        <p:txBody>
          <a:bodyPr>
            <a:normAutofit fontScale="90000"/>
          </a:bodyPr>
          <a:lstStyle/>
          <a:p>
            <a:r>
              <a:rPr lang="en-US" dirty="0" smtClean="0"/>
              <a:t>Summary of Manufactory at IHEP for </a:t>
            </a:r>
            <a:br>
              <a:rPr lang="en-US" dirty="0" smtClean="0"/>
            </a:br>
            <a:r>
              <a:rPr lang="en-US" dirty="0"/>
              <a:t> </a:t>
            </a:r>
            <a:r>
              <a:rPr lang="en-US" dirty="0" smtClean="0"/>
              <a:t>                                  CERN</a:t>
            </a:r>
            <a:endParaRPr lang="ru-RU" dirty="0"/>
          </a:p>
        </p:txBody>
      </p:sp>
      <p:sp>
        <p:nvSpPr>
          <p:cNvPr id="9" name="Текст 8"/>
          <p:cNvSpPr>
            <a:spLocks noGrp="1"/>
          </p:cNvSpPr>
          <p:nvPr>
            <p:ph type="body" sz="half" idx="2"/>
          </p:nvPr>
        </p:nvSpPr>
        <p:spPr/>
        <p:txBody>
          <a:bodyPr>
            <a:normAutofit/>
          </a:bodyPr>
          <a:lstStyle/>
          <a:p>
            <a:r>
              <a:rPr lang="en-US" sz="2400" dirty="0" smtClean="0"/>
              <a:t>2005—2011  years</a:t>
            </a:r>
          </a:p>
          <a:p>
            <a:r>
              <a:rPr lang="en-US" sz="2400" dirty="0" smtClean="0"/>
              <a:t>IC --   4100 </a:t>
            </a:r>
            <a:r>
              <a:rPr lang="en-US" sz="2400" dirty="0" err="1" smtClean="0"/>
              <a:t>st.</a:t>
            </a:r>
            <a:endParaRPr lang="en-US" sz="2400" dirty="0" smtClean="0"/>
          </a:p>
          <a:p>
            <a:r>
              <a:rPr lang="en-US" sz="2400" dirty="0" smtClean="0"/>
              <a:t>LIC– 315 </a:t>
            </a:r>
            <a:r>
              <a:rPr lang="en-US" sz="2400" dirty="0" err="1" smtClean="0"/>
              <a:t>st.</a:t>
            </a:r>
            <a:endParaRPr lang="en-US" sz="2400" dirty="0" smtClean="0"/>
          </a:p>
          <a:p>
            <a:r>
              <a:rPr lang="en-US" sz="2400" dirty="0" smtClean="0"/>
              <a:t>SEM—350 </a:t>
            </a:r>
            <a:r>
              <a:rPr lang="en-US" sz="2400" dirty="0" err="1" smtClean="0"/>
              <a:t>st.</a:t>
            </a:r>
            <a:endParaRPr lang="ru-RU" sz="2400" dirty="0"/>
          </a:p>
        </p:txBody>
      </p:sp>
      <p:pic>
        <p:nvPicPr>
          <p:cNvPr id="11" name="Объект 10"/>
          <p:cNvPicPr>
            <a:picLocks noGrp="1" noChangeAspect="1"/>
          </p:cNvPicPr>
          <p:nvPr>
            <p:ph sz="quarter" idx="14"/>
          </p:nvPr>
        </p:nvPicPr>
        <p:blipFill>
          <a:blip r:embed="rId2" cstate="print">
            <a:extLst>
              <a:ext uri="{28A0092B-C50C-407E-A947-70E740481C1C}">
                <a14:useLocalDpi xmlns:a14="http://schemas.microsoft.com/office/drawing/2010/main" xmlns="" val="0"/>
              </a:ext>
            </a:extLst>
          </a:blip>
          <a:stretch>
            <a:fillRect/>
          </a:stretch>
        </p:blipFill>
        <p:spPr>
          <a:xfrm>
            <a:off x="3923928" y="1556792"/>
            <a:ext cx="4681538" cy="3511153"/>
          </a:xfrm>
        </p:spPr>
      </p:pic>
    </p:spTree>
    <p:extLst>
      <p:ext uri="{BB962C8B-B14F-4D97-AF65-F5344CB8AC3E}">
        <p14:creationId xmlns:p14="http://schemas.microsoft.com/office/powerpoint/2010/main" xmlns="" val="1779327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1965</TotalTime>
  <Words>721</Words>
  <Application>Microsoft Office PowerPoint</Application>
  <PresentationFormat>On-screen Show (4:3)</PresentationFormat>
  <Paragraphs>78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Mylar</vt:lpstr>
      <vt:lpstr>Ionization Chambers and Secondary Emission Chambers at IHEP </vt:lpstr>
      <vt:lpstr>   The design of the LHC BLMonitors</vt:lpstr>
      <vt:lpstr>Manufacture of LHC BLM       at IHEP at Protvino</vt:lpstr>
      <vt:lpstr>Some Stage of Manufacture Welding at Ar</vt:lpstr>
      <vt:lpstr>           Some  Stage of Manufactory at IHEP</vt:lpstr>
      <vt:lpstr>IHEP UHV production stand</vt:lpstr>
      <vt:lpstr>Some Stage of Manufactory in IHEP</vt:lpstr>
      <vt:lpstr>Some Stage of Manufactory at IHEP</vt:lpstr>
      <vt:lpstr>Summary of Manufactory at IHEP for                                     CERN</vt:lpstr>
      <vt:lpstr>Tests and  Experience  on varied beams of IHEP</vt:lpstr>
      <vt:lpstr>The read out electronics consist of a Current  to  Frequency Converter  that digitize the signals and integrates them.</vt:lpstr>
      <vt:lpstr>Measurements of the integrated beam        intensity per spill up to 5*10E10</vt:lpstr>
      <vt:lpstr>Comparison of Losses for IC and LIC</vt:lpstr>
      <vt:lpstr>           Comparison signals LIC and IC.       Beam of ions C+6, 440 MeV/u, 10E9 C/s </vt:lpstr>
      <vt:lpstr>               SEM for differ usage</vt:lpstr>
      <vt:lpstr>The Intensity Detector of the slowly    extracted beam (10E11 -10E13 ppp)</vt:lpstr>
      <vt:lpstr>Long time stability of intensity protons on target (green-SEM)                 (Channel  #21 for RF separation K mesons)</vt:lpstr>
      <vt:lpstr> Protons and light ions for medical irradiation centre of IHEP (Protvino)</vt:lpstr>
      <vt:lpstr>Slow extraction Beam of Carbon from U-70 to 34 ss by means Septum</vt:lpstr>
      <vt:lpstr>Bragg peak C+6 440 MeV/u   L~ 300 mm </vt:lpstr>
      <vt:lpstr>                      Si detector   3x3 cm2</vt:lpstr>
      <vt:lpstr>      The Compact Faraday Cup for Radiobiological Researches in IHEP</vt:lpstr>
      <vt:lpstr>                   Thanks</vt:lpstr>
      <vt:lpstr>               Conclusion</vt:lpstr>
      <vt:lpstr>Comparison wave integral LIC/SEM                         (Data of CERN)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Seleznev</dc:creator>
  <cp:lastModifiedBy>Anatoly</cp:lastModifiedBy>
  <cp:revision>125</cp:revision>
  <dcterms:created xsi:type="dcterms:W3CDTF">2012-02-16T05:42:48Z</dcterms:created>
  <dcterms:modified xsi:type="dcterms:W3CDTF">2012-02-27T09:48:03Z</dcterms:modified>
</cp:coreProperties>
</file>