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"/>
  </p:notesMasterIdLst>
  <p:handoutMasterIdLst>
    <p:handoutMasterId r:id="rId6"/>
  </p:handoutMasterIdLst>
  <p:sldIdLst>
    <p:sldId id="263" r:id="rId2"/>
    <p:sldId id="264" r:id="rId3"/>
    <p:sldId id="265" r:id="rId4"/>
  </p:sldIdLst>
  <p:sldSz cx="9144000" cy="6858000" type="screen4x3"/>
  <p:notesSz cx="6797675" cy="9928225"/>
  <p:defaultTextStyle>
    <a:defPPr>
      <a:defRPr lang="en-GB"/>
    </a:defPPr>
    <a:lvl1pPr algn="l" rtl="0" fontAlgn="base">
      <a:lnSpc>
        <a:spcPct val="120000"/>
      </a:lnSpc>
      <a:spcBef>
        <a:spcPct val="20000"/>
      </a:spcBef>
      <a:spcAft>
        <a:spcPct val="0"/>
      </a:spcAft>
      <a:buClr>
        <a:schemeClr val="folHlink"/>
      </a:buClr>
      <a:buSzPct val="60000"/>
      <a:buFont typeface="Wingdings" pitchFamily="2" charset="2"/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lnSpc>
        <a:spcPct val="120000"/>
      </a:lnSpc>
      <a:spcBef>
        <a:spcPct val="20000"/>
      </a:spcBef>
      <a:spcAft>
        <a:spcPct val="0"/>
      </a:spcAft>
      <a:buClr>
        <a:schemeClr val="folHlink"/>
      </a:buClr>
      <a:buSzPct val="60000"/>
      <a:buFont typeface="Wingdings" pitchFamily="2" charset="2"/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lnSpc>
        <a:spcPct val="120000"/>
      </a:lnSpc>
      <a:spcBef>
        <a:spcPct val="20000"/>
      </a:spcBef>
      <a:spcAft>
        <a:spcPct val="0"/>
      </a:spcAft>
      <a:buClr>
        <a:schemeClr val="folHlink"/>
      </a:buClr>
      <a:buSzPct val="60000"/>
      <a:buFont typeface="Wingdings" pitchFamily="2" charset="2"/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lnSpc>
        <a:spcPct val="120000"/>
      </a:lnSpc>
      <a:spcBef>
        <a:spcPct val="20000"/>
      </a:spcBef>
      <a:spcAft>
        <a:spcPct val="0"/>
      </a:spcAft>
      <a:buClr>
        <a:schemeClr val="folHlink"/>
      </a:buClr>
      <a:buSzPct val="60000"/>
      <a:buFont typeface="Wingdings" pitchFamily="2" charset="2"/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lnSpc>
        <a:spcPct val="120000"/>
      </a:lnSpc>
      <a:spcBef>
        <a:spcPct val="20000"/>
      </a:spcBef>
      <a:spcAft>
        <a:spcPct val="0"/>
      </a:spcAft>
      <a:buClr>
        <a:schemeClr val="folHlink"/>
      </a:buClr>
      <a:buSzPct val="60000"/>
      <a:buFont typeface="Wingdings" pitchFamily="2" charset="2"/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7F75"/>
    <a:srgbClr val="339933"/>
    <a:srgbClr val="0066FF"/>
    <a:srgbClr val="00CC00"/>
    <a:srgbClr val="12D224"/>
    <a:srgbClr val="EAEAEA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3" autoAdjust="0"/>
    <p:restoredTop sz="99054" autoAdjust="0"/>
  </p:normalViewPr>
  <p:slideViewPr>
    <p:cSldViewPr snapToGrid="0">
      <p:cViewPr varScale="1">
        <p:scale>
          <a:sx n="94" d="100"/>
          <a:sy n="94" d="100"/>
        </p:scale>
        <p:origin x="-2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34"/>
    </p:cViewPr>
  </p:sorterViewPr>
  <p:notesViewPr>
    <p:cSldViewPr snapToGrid="0">
      <p:cViewPr varScale="1">
        <p:scale>
          <a:sx n="63" d="100"/>
          <a:sy n="63" d="100"/>
        </p:scale>
        <p:origin x="-2502" y="-114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245" cy="496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20" rIns="91438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430" y="1"/>
            <a:ext cx="2945245" cy="496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20" rIns="91438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473"/>
            <a:ext cx="2945245" cy="4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20" rIns="91438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430" y="9431473"/>
            <a:ext cx="2945245" cy="4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20" rIns="91438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/>
            </a:lvl1pPr>
          </a:lstStyle>
          <a:p>
            <a:pPr>
              <a:defRPr/>
            </a:pPr>
            <a:fld id="{6BE9C803-01E2-46AF-832C-44D04A031F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80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6604" cy="460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20" rIns="91438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323" y="0"/>
            <a:ext cx="2926604" cy="460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20" rIns="91438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1550" y="768350"/>
            <a:ext cx="4908550" cy="36814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720" y="4680741"/>
            <a:ext cx="5006606" cy="4527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20" rIns="91438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6594"/>
            <a:ext cx="2926604" cy="460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20" rIns="91438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323" y="9436594"/>
            <a:ext cx="2926604" cy="460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20" rIns="91438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/>
            </a:lvl1pPr>
          </a:lstStyle>
          <a:p>
            <a:pPr>
              <a:defRPr/>
            </a:pPr>
            <a:fld id="{CA0D412B-A7EF-4B2D-BBFD-6322E9C94A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503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E882A0-6796-4130-A0B7-CCA3D3E4E55E}" type="slidenum">
              <a:rPr lang="en-GB"/>
              <a:pPr/>
              <a:t>1</a:t>
            </a:fld>
            <a:endParaRPr lang="en-GB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01.03.2012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B.Dehning</a:t>
            </a: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6492E-BD1C-40FE-8334-CAEBEFC08C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5800" y="1524000"/>
            <a:ext cx="3810000" cy="4495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20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Master text level</a:t>
            </a:r>
          </a:p>
          <a:p>
            <a:pPr lvl="1"/>
            <a:r>
              <a:rPr lang="en-GB" noProof="0" dirty="0" smtClean="0"/>
              <a:t>Second 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495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01.03.2012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B.Dehning</a:t>
            </a: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4770B-96C7-4990-8C53-C32C09025E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96592" y="60017"/>
            <a:ext cx="7793038" cy="460375"/>
          </a:xfrm>
        </p:spPr>
        <p:txBody>
          <a:bodyPr/>
          <a:lstStyle>
            <a:lvl1pPr>
              <a:defRPr sz="2400"/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aseline="0"/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01.03.2012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B.Dehning</a:t>
            </a: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1207B-32A4-4727-B598-2A367588D5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 bwMode="auto">
          <a:xfrm>
            <a:off x="0" y="0"/>
            <a:ext cx="9144000" cy="612000"/>
          </a:xfrm>
          <a:prstGeom prst="rect">
            <a:avLst/>
          </a:prstGeom>
          <a:solidFill>
            <a:schemeClr val="tx2">
              <a:lumMod val="40000"/>
              <a:lumOff val="60000"/>
              <a:alpha val="24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96592" y="60017"/>
            <a:ext cx="77930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41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604426"/>
            <a:ext cx="15144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 smtClean="0"/>
            </a:lvl1pPr>
          </a:lstStyle>
          <a:p>
            <a:pPr>
              <a:defRPr/>
            </a:pPr>
            <a:r>
              <a:rPr lang="en-US" smtClean="0"/>
              <a:t>01.03.2012</a:t>
            </a:r>
            <a:endParaRPr lang="en-GB" dirty="0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604427"/>
            <a:ext cx="4321175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900" smtClean="0"/>
            </a:lvl1pPr>
          </a:lstStyle>
          <a:p>
            <a:pPr>
              <a:defRPr/>
            </a:pPr>
            <a:r>
              <a:rPr lang="en-GB" smtClean="0"/>
              <a:t>B.Dehning</a:t>
            </a:r>
            <a:endParaRPr lang="en-GB" dirty="0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59675" y="6599663"/>
            <a:ext cx="969963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 smtClean="0"/>
            </a:lvl1pPr>
          </a:lstStyle>
          <a:p>
            <a:pPr>
              <a:defRPr/>
            </a:pPr>
            <a:fld id="{C2B6FD9B-361B-47FC-863A-C1E6F91232F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6456558"/>
            <a:ext cx="9144000" cy="387798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0" y="6643687"/>
            <a:ext cx="9144000" cy="216000"/>
          </a:xfrm>
          <a:prstGeom prst="rect">
            <a:avLst/>
          </a:prstGeom>
          <a:solidFill>
            <a:schemeClr val="tx2">
              <a:lumMod val="40000"/>
              <a:lumOff val="60000"/>
              <a:alpha val="24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2" r:id="rId2"/>
    <p:sldLayoutId id="2147483674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0160"/>
            <a:ext cx="8074025" cy="590550"/>
          </a:xfrm>
        </p:spPr>
        <p:txBody>
          <a:bodyPr/>
          <a:lstStyle/>
          <a:p>
            <a:pPr eaLnBrk="1" hangingPunct="1"/>
            <a:r>
              <a:rPr lang="en-US" dirty="0" smtClean="0"/>
              <a:t>IHEP (visit of V. </a:t>
            </a:r>
            <a:r>
              <a:rPr lang="en-US" dirty="0" err="1" smtClean="0"/>
              <a:t>Seleznev</a:t>
            </a:r>
            <a:r>
              <a:rPr lang="en-US" dirty="0" smtClean="0"/>
              <a:t> and A. </a:t>
            </a:r>
            <a:r>
              <a:rPr lang="en-US" dirty="0" err="1" smtClean="0"/>
              <a:t>Larionov</a:t>
            </a:r>
            <a:r>
              <a:rPr lang="en-US" dirty="0" smtClean="0"/>
              <a:t>)</a:t>
            </a:r>
            <a:endParaRPr lang="en-US" sz="24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B.Dehning</a:t>
            </a:r>
            <a:endParaRPr lang="en-GB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EE7DD0-C9AE-4669-8D09-24890AF43AAD}" type="slidenum">
              <a:rPr lang="en-GB"/>
              <a:pPr/>
              <a:t>1</a:t>
            </a:fld>
            <a:endParaRPr lang="en-GB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1039813" y="2787650"/>
            <a:ext cx="6584950" cy="105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800" dirty="0" smtClean="0">
                <a:latin typeface="Helvetica" pitchFamily="34" charset="0"/>
              </a:rPr>
              <a:t>Bernd </a:t>
            </a:r>
            <a:r>
              <a:rPr lang="en-US" sz="2800" dirty="0">
                <a:latin typeface="Helvetica" pitchFamily="34" charset="0"/>
              </a:rPr>
              <a:t>Dehning</a:t>
            </a:r>
          </a:p>
          <a:p>
            <a:pPr algn="ctr" eaLnBrk="0" hangingPunct="0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Helvetica" pitchFamily="34" charset="0"/>
              </a:rPr>
              <a:t>CERN BE/BI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01.03.2012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IHEP – CERN BE-BI-BL II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704088"/>
            <a:ext cx="7772400" cy="5879592"/>
          </a:xfrm>
        </p:spPr>
        <p:txBody>
          <a:bodyPr/>
          <a:lstStyle/>
          <a:p>
            <a:r>
              <a:rPr lang="en-US" dirty="0" smtClean="0"/>
              <a:t>Contract for regular test of the vacuum, filling and production stand (standby contract)</a:t>
            </a:r>
          </a:p>
          <a:p>
            <a:pPr lvl="1"/>
            <a:r>
              <a:rPr lang="en-US" dirty="0" err="1" smtClean="0"/>
              <a:t>Skrinsky</a:t>
            </a:r>
            <a:r>
              <a:rPr lang="en-US" dirty="0" smtClean="0"/>
              <a:t> II contracts are not any more possible</a:t>
            </a:r>
          </a:p>
          <a:p>
            <a:pPr lvl="1"/>
            <a:r>
              <a:rPr lang="en-US" dirty="0" smtClean="0"/>
              <a:t>New contract type (cooperation agreement: KN contract) has to be agreed by CERN management</a:t>
            </a:r>
          </a:p>
          <a:p>
            <a:pPr lvl="2"/>
            <a:r>
              <a:rPr lang="en-US" dirty="0" smtClean="0"/>
              <a:t>Max amount 200 </a:t>
            </a:r>
            <a:r>
              <a:rPr lang="en-US" dirty="0" err="1" smtClean="0"/>
              <a:t>kCHF</a:t>
            </a:r>
            <a:r>
              <a:rPr lang="en-US" dirty="0" smtClean="0"/>
              <a:t>, if more contracts need to be split)</a:t>
            </a:r>
          </a:p>
          <a:p>
            <a:pPr lvl="1"/>
            <a:r>
              <a:rPr lang="en-US" dirty="0" smtClean="0"/>
              <a:t>New contract proposal will be provided by T. </a:t>
            </a:r>
            <a:r>
              <a:rPr lang="en-US" dirty="0" err="1" smtClean="0"/>
              <a:t>Kurtyka</a:t>
            </a:r>
            <a:r>
              <a:rPr lang="en-US" dirty="0" smtClean="0"/>
              <a:t> by mid of March</a:t>
            </a:r>
          </a:p>
          <a:p>
            <a:pPr lvl="1"/>
            <a:r>
              <a:rPr lang="en-US" dirty="0" smtClean="0"/>
              <a:t>Highest priority for contract to be signed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Preparation of contract for de-installation, installation and test of BLM system at CERN during the LS1</a:t>
            </a:r>
          </a:p>
          <a:p>
            <a:pPr lvl="1"/>
            <a:r>
              <a:rPr lang="en-US" dirty="0" smtClean="0"/>
              <a:t>BL will make new estimate of needed volume taking into account Chamonix planning</a:t>
            </a:r>
          </a:p>
          <a:p>
            <a:pPr lvl="1"/>
            <a:r>
              <a:rPr lang="en-US" dirty="0" smtClean="0"/>
              <a:t>BL will estimate the option of distributing the chambers along the magnets in the LHC arc and having two more ionization chamber per half cell located</a:t>
            </a:r>
          </a:p>
          <a:p>
            <a:pPr lvl="1"/>
            <a:r>
              <a:rPr lang="en-US" dirty="0" smtClean="0"/>
              <a:t>Contract proposal will be made by BL taking previous installation contract into account</a:t>
            </a:r>
          </a:p>
          <a:p>
            <a:pPr lvl="1"/>
            <a:r>
              <a:rPr lang="en-US" dirty="0" smtClean="0"/>
              <a:t>Proposal of contract to be finished end of March 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01.03.2012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B.Dehning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04770B-96C7-4990-8C53-C32C09025E0D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IHEP – CERN BE-BI-BL II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749808"/>
            <a:ext cx="7772400" cy="5303333"/>
          </a:xfrm>
        </p:spPr>
        <p:txBody>
          <a:bodyPr/>
          <a:lstStyle/>
          <a:p>
            <a:r>
              <a:rPr lang="en-US" sz="1600" dirty="0" smtClean="0"/>
              <a:t>Production of IC for SACLAY</a:t>
            </a:r>
          </a:p>
          <a:p>
            <a:pPr lvl="1"/>
            <a:r>
              <a:rPr lang="en-US" sz="1400" dirty="0" smtClean="0"/>
              <a:t>Request of 50 ionization chamber received</a:t>
            </a:r>
          </a:p>
          <a:p>
            <a:pPr lvl="1"/>
            <a:r>
              <a:rPr lang="en-US" sz="1400" dirty="0" smtClean="0"/>
              <a:t>Update of drawings</a:t>
            </a:r>
          </a:p>
          <a:p>
            <a:pPr lvl="2"/>
            <a:r>
              <a:rPr lang="en-US" sz="1200" dirty="0" err="1" smtClean="0"/>
              <a:t>Tightner</a:t>
            </a:r>
            <a:r>
              <a:rPr lang="en-US" sz="1200" dirty="0" smtClean="0"/>
              <a:t> changes, change of endplate diameter, …</a:t>
            </a:r>
          </a:p>
          <a:p>
            <a:pPr lvl="2"/>
            <a:r>
              <a:rPr lang="en-US" sz="1200" dirty="0" smtClean="0"/>
              <a:t>Designer need to be reserved for it, begin March  </a:t>
            </a:r>
          </a:p>
          <a:p>
            <a:pPr lvl="1"/>
            <a:r>
              <a:rPr lang="en-US" sz="1400" dirty="0" smtClean="0"/>
              <a:t>Update of procedure</a:t>
            </a:r>
          </a:p>
          <a:p>
            <a:pPr lvl="2"/>
            <a:r>
              <a:rPr lang="en-US" sz="1200" dirty="0" smtClean="0"/>
              <a:t>Test to be done up 3 kV, development of soldering test </a:t>
            </a:r>
          </a:p>
          <a:p>
            <a:pPr lvl="1"/>
            <a:r>
              <a:rPr lang="en-US" sz="1400" dirty="0" smtClean="0"/>
              <a:t>Monitors to be delivered to </a:t>
            </a:r>
            <a:r>
              <a:rPr lang="en-US" sz="1400" dirty="0" err="1" smtClean="0"/>
              <a:t>Saclay</a:t>
            </a:r>
            <a:r>
              <a:rPr lang="en-US" sz="1400" dirty="0" smtClean="0"/>
              <a:t> in December 2012</a:t>
            </a:r>
          </a:p>
          <a:p>
            <a:pPr lvl="1"/>
            <a:r>
              <a:rPr lang="en-US" sz="1400" dirty="0" smtClean="0"/>
              <a:t>cooperation agreement: KN contract to be prepared for production by the end of March</a:t>
            </a:r>
          </a:p>
          <a:p>
            <a:pPr lvl="1"/>
            <a:r>
              <a:rPr lang="en-US" sz="1400" dirty="0" smtClean="0"/>
              <a:t>Aiming for contract to be signed by May</a:t>
            </a:r>
          </a:p>
          <a:p>
            <a:pPr lvl="1"/>
            <a:r>
              <a:rPr lang="en-US" sz="1400" dirty="0" smtClean="0"/>
              <a:t>in case monitors are not produced in time spare LHC ionization chambers will be shipped to </a:t>
            </a:r>
            <a:r>
              <a:rPr lang="en-US" sz="1400" dirty="0" err="1" smtClean="0"/>
              <a:t>Saclay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r>
              <a:rPr lang="en-US" sz="1600" dirty="0" smtClean="0"/>
              <a:t>Evaluation </a:t>
            </a:r>
            <a:r>
              <a:rPr lang="en-US" sz="1600" smtClean="0"/>
              <a:t>of option: </a:t>
            </a:r>
            <a:r>
              <a:rPr lang="en-US" sz="1600" dirty="0" smtClean="0"/>
              <a:t>production of about 800 new IC for the LHC</a:t>
            </a:r>
          </a:p>
          <a:p>
            <a:pPr lvl="1"/>
            <a:r>
              <a:rPr lang="en-US" sz="1400" dirty="0" smtClean="0"/>
              <a:t>Decision for production to be made by CERN in March </a:t>
            </a:r>
          </a:p>
          <a:p>
            <a:pPr lvl="1"/>
            <a:r>
              <a:rPr lang="en-US" sz="1400" dirty="0" smtClean="0"/>
              <a:t>Last date for installation do be defined, CERN</a:t>
            </a:r>
          </a:p>
          <a:p>
            <a:pPr lvl="1"/>
            <a:r>
              <a:rPr lang="en-US" sz="1400" dirty="0" smtClean="0"/>
              <a:t>Preparation of schedule CERN-IHEP</a:t>
            </a:r>
          </a:p>
          <a:p>
            <a:pPr lvl="1"/>
            <a:endParaRPr lang="en-US" sz="1400" dirty="0" smtClean="0"/>
          </a:p>
          <a:p>
            <a:r>
              <a:rPr lang="en-US" sz="1600" dirty="0" smtClean="0"/>
              <a:t>Brain storming of design and production of a flat IC (BOOSTER)</a:t>
            </a:r>
          </a:p>
          <a:p>
            <a:pPr lvl="1"/>
            <a:r>
              <a:rPr lang="en-US" sz="1400" dirty="0" smtClean="0"/>
              <a:t>To be continued by CERN, BOOSTER simulation, space requirements</a:t>
            </a:r>
          </a:p>
          <a:p>
            <a:pPr lvl="1"/>
            <a:r>
              <a:rPr lang="en-US" sz="1400" dirty="0" smtClean="0"/>
              <a:t>In case of production decided after LHC ionization chambers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01.03.2012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B.Dehning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04770B-96C7-4990-8C53-C32C09025E0D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rnd">
  <a:themeElements>
    <a:clrScheme name="bernd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ern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triangle" w="lg" len="lg"/>
        </a:ln>
        <a:effectLst/>
      </a:spPr>
      <a:bodyPr/>
      <a:lstStyle/>
    </a:lnDef>
  </a:objectDefaults>
  <a:extraClrSchemeLst>
    <a:extraClrScheme>
      <a:clrScheme name="bernd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nd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rnd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rnd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rnd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rnd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rnd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10289</TotalTime>
  <Words>208</Words>
  <Application>Microsoft Office PowerPoint</Application>
  <PresentationFormat>On-screen Show (4:3)</PresentationFormat>
  <Paragraphs>45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bernd</vt:lpstr>
      <vt:lpstr>IHEP (visit of V. Seleznev and A. Larionov)</vt:lpstr>
      <vt:lpstr>IHEP – CERN BE-BI-BL II </vt:lpstr>
      <vt:lpstr>IHEP – CERN BE-BI-BL II 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Instrumentation used for Machine Protection</dc:title>
  <dc:creator>dehning</dc:creator>
  <cp:lastModifiedBy>Slava Grishin</cp:lastModifiedBy>
  <cp:revision>304</cp:revision>
  <cp:lastPrinted>2012-03-02T13:33:56Z</cp:lastPrinted>
  <dcterms:created xsi:type="dcterms:W3CDTF">2003-11-27T14:14:38Z</dcterms:created>
  <dcterms:modified xsi:type="dcterms:W3CDTF">2012-03-02T13:34:49Z</dcterms:modified>
</cp:coreProperties>
</file>