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65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1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6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6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3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2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1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2A48-1322-4E19-B506-8D75888E93C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997B-1C45-418D-9395-86B027A7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Slit electrode simulation using CST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20150115</a:t>
            </a:r>
          </a:p>
          <a:p>
            <a:r>
              <a:rPr lang="en-GB" dirty="0" smtClean="0"/>
              <a:t>20150121(modified)</a:t>
            </a:r>
          </a:p>
          <a:p>
            <a:r>
              <a:rPr lang="en-GB" dirty="0" err="1" smtClean="0"/>
              <a:t>Kenichirou</a:t>
            </a:r>
            <a:r>
              <a:rPr lang="en-GB" dirty="0" smtClean="0"/>
              <a:t> </a:t>
            </a:r>
            <a:r>
              <a:rPr lang="en-GB" dirty="0" err="1" smtClean="0"/>
              <a:t>Satou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77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</a:t>
            </a:r>
            <a:r>
              <a:rPr lang="en-GB" dirty="0" smtClean="0"/>
              <a:t>model 2</a:t>
            </a:r>
            <a:endParaRPr lang="en-GB" dirty="0"/>
          </a:p>
        </p:txBody>
      </p:sp>
      <p:grpSp>
        <p:nvGrpSpPr>
          <p:cNvPr id="98" name="Group 97"/>
          <p:cNvGrpSpPr/>
          <p:nvPr/>
        </p:nvGrpSpPr>
        <p:grpSpPr>
          <a:xfrm>
            <a:off x="293263" y="1538288"/>
            <a:ext cx="12800005" cy="5319712"/>
            <a:chOff x="293263" y="1538288"/>
            <a:chExt cx="12800005" cy="53197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232" y="3733511"/>
              <a:ext cx="7835036" cy="31244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63" y="1538288"/>
              <a:ext cx="6704437" cy="267362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471988" y="2400300"/>
              <a:ext cx="0" cy="55245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05313" y="25819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40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310063" y="2105024"/>
              <a:ext cx="0" cy="15240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10063" y="2400301"/>
              <a:ext cx="1" cy="181667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62636" y="199655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471988" y="2951300"/>
              <a:ext cx="0" cy="501513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05313" y="299796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35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324225" y="2400300"/>
              <a:ext cx="959644" cy="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24225" y="234276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70</a:t>
              </a:r>
              <a:endParaRPr lang="en-GB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052564" y="2259314"/>
              <a:ext cx="188318" cy="2871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312123" y="2257424"/>
              <a:ext cx="147833" cy="1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19545" y="1988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707482" y="2074068"/>
              <a:ext cx="2381" cy="268699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51557" y="202375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18.5</a:t>
              </a:r>
              <a:endParaRPr lang="en-GB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0325100" y="4367213"/>
              <a:ext cx="295275" cy="157162"/>
              <a:chOff x="10325100" y="4367213"/>
              <a:chExt cx="295275" cy="15716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0325100" y="4367213"/>
                <a:ext cx="295275" cy="15716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0325100" y="4367213"/>
                <a:ext cx="295275" cy="157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325100" y="4367214"/>
                <a:ext cx="295275" cy="157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7496391" y="4367213"/>
              <a:ext cx="295275" cy="157162"/>
              <a:chOff x="10325100" y="4367213"/>
              <a:chExt cx="295275" cy="15716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0325100" y="4367213"/>
                <a:ext cx="295275" cy="15716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0325100" y="4367213"/>
                <a:ext cx="295275" cy="157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0325100" y="4367214"/>
                <a:ext cx="295275" cy="157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7496390" y="6034088"/>
              <a:ext cx="295275" cy="157162"/>
              <a:chOff x="10325100" y="4367213"/>
              <a:chExt cx="295275" cy="15716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0325100" y="4367213"/>
                <a:ext cx="295275" cy="15716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0325100" y="4367213"/>
                <a:ext cx="295275" cy="157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0325100" y="4367214"/>
                <a:ext cx="295275" cy="157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0325100" y="6034088"/>
              <a:ext cx="295275" cy="157162"/>
              <a:chOff x="10325100" y="4367213"/>
              <a:chExt cx="295275" cy="15716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0325100" y="4367213"/>
                <a:ext cx="295275" cy="15716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0325100" y="4367213"/>
                <a:ext cx="295275" cy="157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0325100" y="4367214"/>
                <a:ext cx="295275" cy="1571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Down Arrow 56"/>
            <p:cNvSpPr/>
            <p:nvPr/>
          </p:nvSpPr>
          <p:spPr>
            <a:xfrm rot="3175168">
              <a:off x="10672763" y="4152561"/>
              <a:ext cx="185737" cy="371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794031" y="39100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Arm</a:t>
              </a:r>
              <a:endParaRPr lang="en-GB" dirty="0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6238875" y="5203959"/>
              <a:ext cx="1104900" cy="1857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19837" y="5112161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Beam</a:t>
              </a:r>
              <a:endParaRPr lang="en-GB" b="1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7424738" y="4524375"/>
              <a:ext cx="800100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415213" y="4586288"/>
              <a:ext cx="82391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8048625" y="4367213"/>
              <a:ext cx="0" cy="157162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048625" y="4586288"/>
              <a:ext cx="0" cy="1524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048625" y="42919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5</a:t>
              </a:r>
              <a:endParaRPr lang="en-GB" sz="14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8886825" y="4662488"/>
              <a:ext cx="288925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7583" y="46444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20</a:t>
              </a:r>
              <a:endParaRPr lang="en-GB" sz="1400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9175750" y="4491038"/>
              <a:ext cx="0" cy="176213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9041352" y="425151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10</a:t>
              </a:r>
              <a:endParaRPr lang="en-GB" sz="1400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343775" y="5301590"/>
              <a:ext cx="3881438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8558213" y="4433888"/>
              <a:ext cx="0" cy="157162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8558213" y="4652963"/>
              <a:ext cx="0" cy="15240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537395" y="43451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5</a:t>
              </a:r>
              <a:endParaRPr lang="en-GB" sz="1400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10148888" y="5295755"/>
              <a:ext cx="0" cy="59069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137329" y="546883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35</a:t>
              </a:r>
              <a:endParaRPr lang="en-GB" sz="14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10148888" y="4662488"/>
              <a:ext cx="0" cy="633267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0116512" y="480536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40</a:t>
              </a:r>
              <a:endParaRPr lang="en-GB" sz="14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8062788" y="4344302"/>
              <a:ext cx="241399" cy="19208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0144126" y="4291905"/>
              <a:ext cx="4762" cy="370583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9824785" y="430052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23.5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03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tracking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82" y="2946397"/>
            <a:ext cx="5393111" cy="3524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46397"/>
            <a:ext cx="5393111" cy="352477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338264"/>
            <a:ext cx="10515600" cy="164306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0.1 </a:t>
            </a:r>
            <a:r>
              <a:rPr lang="en-GB" dirty="0" err="1" smtClean="0"/>
              <a:t>meV</a:t>
            </a:r>
            <a:r>
              <a:rPr lang="en-GB" dirty="0" smtClean="0"/>
              <a:t> -&gt; Gyration radius is negligible(0.17 µm)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</a:p>
          <a:p>
            <a:pPr lvl="1"/>
            <a:r>
              <a:rPr lang="en-GB" dirty="0" smtClean="0"/>
              <a:t>Source position Xi is set</a:t>
            </a:r>
            <a:r>
              <a:rPr lang="en-GB" dirty="0"/>
              <a:t> </a:t>
            </a:r>
            <a:r>
              <a:rPr lang="en-GB" dirty="0" smtClean="0"/>
              <a:t>to 0mm</a:t>
            </a:r>
          </a:p>
        </p:txBody>
      </p:sp>
      <p:sp>
        <p:nvSpPr>
          <p:cNvPr id="7" name="Right Arrow 6"/>
          <p:cNvSpPr/>
          <p:nvPr/>
        </p:nvSpPr>
        <p:spPr>
          <a:xfrm rot="8808836">
            <a:off x="6263245" y="2348117"/>
            <a:ext cx="1011866" cy="41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40659" y="1995377"/>
            <a:ext cx="380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resolution of the new model is comparable to that of the original 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48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4566"/>
            <a:ext cx="10515600" cy="4193455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5308600" y="2000250"/>
            <a:ext cx="0" cy="81915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232400" y="2000250"/>
            <a:ext cx="76200" cy="81915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60950" y="2057400"/>
            <a:ext cx="171450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08601" y="2051050"/>
            <a:ext cx="165099" cy="635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8353" y="18727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7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064"/>
          </a:xfrm>
        </p:spPr>
        <p:txBody>
          <a:bodyPr/>
          <a:lstStyle/>
          <a:p>
            <a:r>
              <a:rPr lang="en-GB" dirty="0" smtClean="0"/>
              <a:t>Electron tracking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905253"/>
            <a:ext cx="5696099" cy="3722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203" y="2506238"/>
            <a:ext cx="2945596" cy="1925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01" y="2905253"/>
            <a:ext cx="5696099" cy="372279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167150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0.1 </a:t>
            </a:r>
            <a:r>
              <a:rPr lang="en-GB" dirty="0" err="1" smtClean="0"/>
              <a:t>meV</a:t>
            </a:r>
            <a:r>
              <a:rPr lang="en-GB" dirty="0" smtClean="0"/>
              <a:t> -&gt; Gyration radius is negligible(0.17 µm)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</a:p>
          <a:p>
            <a:pPr lvl="1"/>
            <a:r>
              <a:rPr lang="en-GB" dirty="0" smtClean="0"/>
              <a:t>Source position Xi is set</a:t>
            </a:r>
            <a:r>
              <a:rPr lang="en-GB" dirty="0"/>
              <a:t> </a:t>
            </a:r>
            <a:r>
              <a:rPr lang="en-GB" dirty="0" smtClean="0"/>
              <a:t>to 0mm</a:t>
            </a:r>
          </a:p>
        </p:txBody>
      </p:sp>
    </p:spTree>
    <p:extLst>
      <p:ext uri="{BB962C8B-B14F-4D97-AF65-F5344CB8AC3E}">
        <p14:creationId xmlns:p14="http://schemas.microsoft.com/office/powerpoint/2010/main" val="23871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6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Slit modified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06" y="3429794"/>
            <a:ext cx="4396784" cy="2877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3429546"/>
            <a:ext cx="4397162" cy="287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37" y="1361018"/>
            <a:ext cx="4591238" cy="18309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16192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10 </a:t>
            </a:r>
            <a:r>
              <a:rPr lang="en-GB" dirty="0" err="1"/>
              <a:t>n</a:t>
            </a:r>
            <a:r>
              <a:rPr lang="en-GB" dirty="0" err="1" smtClean="0"/>
              <a:t>eV</a:t>
            </a:r>
            <a:r>
              <a:rPr lang="en-GB" dirty="0" smtClean="0"/>
              <a:t> -&gt; Gyration radius is negligible (1.7 </a:t>
            </a:r>
            <a:r>
              <a:rPr lang="en-GB" dirty="0"/>
              <a:t>n</a:t>
            </a:r>
            <a:r>
              <a:rPr lang="en-GB" dirty="0" smtClean="0"/>
              <a:t>m)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229725" y="1828800"/>
            <a:ext cx="95250" cy="13335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324975" y="1828800"/>
            <a:ext cx="619126" cy="104775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10599" y="170651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30 mm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337006" y="160585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70 mm</a:t>
            </a:r>
            <a:endParaRPr lang="en-GB" sz="1400" dirty="0"/>
          </a:p>
        </p:txBody>
      </p:sp>
      <p:sp>
        <p:nvSpPr>
          <p:cNvPr id="16" name="Left-Right Arrow 15"/>
          <p:cNvSpPr/>
          <p:nvPr/>
        </p:nvSpPr>
        <p:spPr>
          <a:xfrm>
            <a:off x="7086600" y="5715000"/>
            <a:ext cx="1076325" cy="133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174959" y="540330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400 µm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46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2" y="2148959"/>
            <a:ext cx="5599568" cy="3659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48959"/>
            <a:ext cx="5590478" cy="36537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138160" y="2552700"/>
            <a:ext cx="541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831580" y="2545080"/>
            <a:ext cx="525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1275" y="21833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0.5µm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50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space charge effect 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……………….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0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-724930" y="1507525"/>
            <a:ext cx="12916930" cy="5242517"/>
            <a:chOff x="-724930" y="1507525"/>
            <a:chExt cx="12916930" cy="52425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4930" y="1507525"/>
              <a:ext cx="7696663" cy="3059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274" y="4092672"/>
              <a:ext cx="6219568" cy="247270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604" y="1507525"/>
              <a:ext cx="6502396" cy="25851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37189" y="4479721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Chamber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96310" y="6380710"/>
              <a:ext cx="107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Electrode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4634" y="4102687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Slit dimension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868873" y="4664387"/>
              <a:ext cx="419450" cy="184666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288323" y="4664387"/>
              <a:ext cx="1054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HV:-20kV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171164" y="2347513"/>
              <a:ext cx="1040235" cy="201336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8034971" y="2376349"/>
              <a:ext cx="113190" cy="208213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375371" y="204589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70mm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7576" y="226240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20mm</a:t>
              </a:r>
              <a:endParaRPr lang="en-GB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425146" y="3785033"/>
              <a:ext cx="1062681" cy="169129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917706" y="3585062"/>
              <a:ext cx="51807" cy="50761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917706" y="335452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70mm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731" y="3600367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146mm</a:t>
              </a:r>
              <a:endParaRPr lang="en-GB" dirty="0"/>
            </a:p>
          </p:txBody>
        </p:sp>
      </p:grpSp>
      <p:sp>
        <p:nvSpPr>
          <p:cNvPr id="30" name="Right Arrow 29"/>
          <p:cNvSpPr/>
          <p:nvPr/>
        </p:nvSpPr>
        <p:spPr>
          <a:xfrm rot="20720076">
            <a:off x="4614418" y="6054955"/>
            <a:ext cx="1104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110864" y="6160684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Detector plate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>
            <a:off x="4642694" y="5210175"/>
            <a:ext cx="453181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070614" y="5144358"/>
            <a:ext cx="5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RGP</a:t>
            </a:r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 rot="796031">
            <a:off x="5469345" y="4445191"/>
            <a:ext cx="552450" cy="202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980288" y="428438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6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527" y="1304509"/>
            <a:ext cx="6893417" cy="3219603"/>
            <a:chOff x="136527" y="1304509"/>
            <a:chExt cx="6893417" cy="3219603"/>
          </a:xfrm>
        </p:grpSpPr>
        <p:grpSp>
          <p:nvGrpSpPr>
            <p:cNvPr id="22" name="Group 21"/>
            <p:cNvGrpSpPr/>
            <p:nvPr/>
          </p:nvGrpSpPr>
          <p:grpSpPr>
            <a:xfrm>
              <a:off x="136527" y="1304509"/>
              <a:ext cx="6893417" cy="2740605"/>
              <a:chOff x="825437" y="1804086"/>
              <a:chExt cx="6893417" cy="274060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437" y="1804086"/>
                <a:ext cx="6893417" cy="2740605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 flipV="1">
                <a:off x="3435178" y="2916195"/>
                <a:ext cx="3146854" cy="16475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3435178" y="3833705"/>
                <a:ext cx="3146854" cy="16475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3704253" y="2768600"/>
                <a:ext cx="0" cy="164072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409950" y="286290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10mm</a:t>
                </a:r>
                <a:endParaRPr lang="en-GB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565650" y="2562225"/>
                <a:ext cx="0" cy="142875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4565650" y="2768600"/>
                <a:ext cx="0" cy="120650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533900" y="2430795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5</a:t>
                </a:r>
                <a:r>
                  <a:rPr lang="en-GB" dirty="0" smtClean="0"/>
                  <a:t>mm</a:t>
                </a:r>
                <a:endParaRPr lang="en-GB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069771" y="2927907"/>
                <a:ext cx="0" cy="917510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357438" y="3174388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70mm</a:t>
                </a:r>
                <a:endParaRPr lang="en-GB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4852988" y="2009775"/>
              <a:ext cx="0" cy="195748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857751" y="194057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13.5</a:t>
              </a:r>
              <a:endParaRPr lang="en-GB" sz="14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46268" y="3350603"/>
              <a:ext cx="0" cy="907072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919413" y="3350603"/>
              <a:ext cx="0" cy="90231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524125" y="4157663"/>
              <a:ext cx="222143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2919413" y="4152900"/>
              <a:ext cx="195324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607867" y="42163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12.5</a:t>
              </a:r>
              <a:endParaRPr lang="en-GB" sz="14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981075" y="2009775"/>
              <a:ext cx="1938338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995363" y="3652838"/>
              <a:ext cx="2019980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14338" y="2906137"/>
              <a:ext cx="3905357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14086" y="2009775"/>
              <a:ext cx="0" cy="91751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514086" y="2906137"/>
              <a:ext cx="0" cy="746701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003966" y="241624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63.5</a:t>
              </a:r>
              <a:endParaRPr lang="en-GB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82161" y="302625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56.5</a:t>
              </a:r>
              <a:endParaRPr lang="en-GB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odel2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4" y="3354946"/>
            <a:ext cx="7123796" cy="28321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60433" y="6187142"/>
            <a:ext cx="16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Electron source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272582" y="5198269"/>
            <a:ext cx="207169" cy="35719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82468" y="51673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5mm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243888" y="4392485"/>
            <a:ext cx="69056" cy="774828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44318" y="459783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4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emission model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8600" y="1395413"/>
            <a:ext cx="8958994" cy="3561813"/>
            <a:chOff x="228600" y="1395413"/>
            <a:chExt cx="8958994" cy="3561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95413"/>
              <a:ext cx="8958994" cy="3561813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181350" y="3467100"/>
              <a:ext cx="291465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467225" y="2419350"/>
              <a:ext cx="0" cy="1838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43425" y="3467100"/>
              <a:ext cx="116205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924233" y="31392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8363" y="230719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15884" y="361024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322794" y="292417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322794" y="300990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313269" y="308610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313269" y="31718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313269" y="32480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313269" y="333375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303744" y="340995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313269" y="349567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313269" y="357187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313269" y="365760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303744" y="3733800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03744" y="38195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303744" y="38957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303744" y="39719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303744" y="4048125"/>
              <a:ext cx="14443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582082" y="4111110"/>
              <a:ext cx="2511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Electron Initial Energy: </a:t>
              </a:r>
              <a:r>
                <a:rPr lang="en-GB" dirty="0" err="1" smtClean="0"/>
                <a:t>Ei</a:t>
              </a:r>
              <a:endParaRPr lang="en-GB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18" y="4122719"/>
            <a:ext cx="6048132" cy="24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en-GB" dirty="0" smtClean="0"/>
              <a:t>Electron tracking w./</a:t>
            </a:r>
            <a:r>
              <a:rPr lang="en-GB" dirty="0" err="1" smtClean="0"/>
              <a:t>w.o</a:t>
            </a:r>
            <a:r>
              <a:rPr lang="en-GB" dirty="0" smtClean="0"/>
              <a:t>. the slit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1163"/>
            <a:ext cx="10515600" cy="1727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0.1 </a:t>
            </a:r>
            <a:r>
              <a:rPr lang="en-GB" dirty="0" err="1" smtClean="0"/>
              <a:t>meV</a:t>
            </a:r>
            <a:r>
              <a:rPr lang="en-GB" dirty="0" smtClean="0"/>
              <a:t> -&gt; Gyration radius is negligible (0.17 µm)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2" y="3314700"/>
            <a:ext cx="5181295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23" y="3314700"/>
            <a:ext cx="5184801" cy="339319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943475" y="3990975"/>
            <a:ext cx="3524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4943475" y="5505450"/>
            <a:ext cx="3524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295900" y="3952101"/>
            <a:ext cx="1323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yi</a:t>
            </a:r>
            <a:r>
              <a:rPr lang="en-GB" sz="1200" dirty="0" smtClean="0"/>
              <a:t>=20mm electron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95900" y="5457052"/>
            <a:ext cx="1369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yi</a:t>
            </a:r>
            <a:r>
              <a:rPr lang="en-GB" sz="1200" dirty="0" smtClean="0"/>
              <a:t>=-20mm electron</a:t>
            </a:r>
            <a:endParaRPr lang="en-GB" sz="1200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4943474" y="4750207"/>
            <a:ext cx="3524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95899" y="4711333"/>
            <a:ext cx="124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yi</a:t>
            </a:r>
            <a:r>
              <a:rPr lang="en-GB" sz="1200" dirty="0" smtClean="0"/>
              <a:t>=0mm electron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263093" y="4711333"/>
            <a:ext cx="375474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Energy corresponds to  initial Y position (</a:t>
            </a:r>
            <a:r>
              <a:rPr lang="en-GB" sz="1200" dirty="0" err="1" smtClean="0"/>
              <a:t>yi</a:t>
            </a:r>
            <a:r>
              <a:rPr lang="en-GB" sz="1200" dirty="0" smtClean="0"/>
              <a:t>) of an electron</a:t>
            </a:r>
            <a:endParaRPr lang="en-GB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00225" y="5953125"/>
            <a:ext cx="7905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0225" y="5960031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25571" y="3330337"/>
            <a:ext cx="424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Slit case is better than the non-slit case</a:t>
            </a:r>
          </a:p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s long as </a:t>
            </a:r>
            <a:r>
              <a:rPr lang="en-GB" b="1" dirty="0" err="1" smtClean="0">
                <a:solidFill>
                  <a:srgbClr val="FF0000"/>
                </a:solidFill>
              </a:rPr>
              <a:t>yi</a:t>
            </a:r>
            <a:r>
              <a:rPr lang="en-GB" b="1" dirty="0" smtClean="0">
                <a:solidFill>
                  <a:srgbClr val="FF0000"/>
                </a:solidFill>
              </a:rPr>
              <a:t> &lt; 20 mm</a:t>
            </a:r>
          </a:p>
        </p:txBody>
      </p:sp>
      <p:sp>
        <p:nvSpPr>
          <p:cNvPr id="20" name="Curved Up Arrow 19"/>
          <p:cNvSpPr/>
          <p:nvPr/>
        </p:nvSpPr>
        <p:spPr>
          <a:xfrm rot="19800000">
            <a:off x="732899" y="5255293"/>
            <a:ext cx="376899" cy="224385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GB" dirty="0" smtClean="0"/>
              <a:t>Electron tracking: Source position Xi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264"/>
            <a:ext cx="10515600" cy="164306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0.1 </a:t>
            </a:r>
            <a:r>
              <a:rPr lang="en-GB" dirty="0" err="1" smtClean="0"/>
              <a:t>meV</a:t>
            </a:r>
            <a:r>
              <a:rPr lang="en-GB" dirty="0" smtClean="0"/>
              <a:t> -&gt; Gyration radius is negligible(0.17 µm)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</a:p>
          <a:p>
            <a:pPr lvl="1"/>
            <a:r>
              <a:rPr lang="en-GB" dirty="0" smtClean="0"/>
              <a:t>Source position Xi is set, 0, 15, 30 mm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77" y="3114676"/>
            <a:ext cx="2743223" cy="1795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77" y="4909978"/>
            <a:ext cx="2743223" cy="1795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27" y="3114675"/>
            <a:ext cx="2743223" cy="1795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27" y="4909977"/>
            <a:ext cx="2743225" cy="1795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777" y="3133726"/>
            <a:ext cx="2743223" cy="1795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777" y="4929029"/>
            <a:ext cx="2743225" cy="1795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8700" y="306935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Xi=0mm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57857" y="306935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Xi=15mm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39207" y="306935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Xi=30mm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467064"/>
            <a:ext cx="590550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56981" y="441943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24375" y="6172200"/>
            <a:ext cx="6381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3481" y="576952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6300000">
            <a:off x="9427064" y="6112441"/>
            <a:ext cx="350469" cy="15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314075" y="5642015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tail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7" y="1382356"/>
            <a:ext cx="3910965" cy="1554876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9602298" y="1930417"/>
            <a:ext cx="594215" cy="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579438" y="18988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727954" y="190393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866433" y="19044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328903" y="157719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Xi</a:t>
            </a:r>
          </a:p>
          <a:p>
            <a:r>
              <a:rPr lang="en-GB" sz="800" dirty="0" smtClean="0"/>
              <a:t>0 mm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9625157" y="1953673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Xi</a:t>
            </a:r>
          </a:p>
          <a:p>
            <a:r>
              <a:rPr lang="en-GB" sz="800" dirty="0" smtClean="0"/>
              <a:t>15 mm</a:t>
            </a:r>
            <a:endParaRPr lang="en-GB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9773673" y="1577192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Xi</a:t>
            </a:r>
          </a:p>
          <a:p>
            <a:r>
              <a:rPr lang="en-GB" sz="800" dirty="0" smtClean="0"/>
              <a:t>30 mm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2949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tracking: Gyration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15748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Assumption:</a:t>
            </a:r>
          </a:p>
          <a:p>
            <a:pPr lvl="1"/>
            <a:r>
              <a:rPr lang="en-GB" dirty="0" err="1" smtClean="0"/>
              <a:t>Ei</a:t>
            </a:r>
            <a:r>
              <a:rPr lang="en-GB" dirty="0" smtClean="0"/>
              <a:t> set to </a:t>
            </a:r>
            <a:r>
              <a:rPr lang="en-GB" b="1" dirty="0" smtClean="0">
                <a:solidFill>
                  <a:srgbClr val="FF0000"/>
                </a:solidFill>
              </a:rPr>
              <a:t>5 eV </a:t>
            </a:r>
          </a:p>
          <a:p>
            <a:pPr lvl="1"/>
            <a:r>
              <a:rPr lang="en-GB" dirty="0" smtClean="0"/>
              <a:t>Unit vector of the initial momentum is (-1, 0, 0) -&gt; worst case</a:t>
            </a:r>
          </a:p>
          <a:p>
            <a:pPr lvl="1"/>
            <a:r>
              <a:rPr lang="en-GB" dirty="0" smtClean="0"/>
              <a:t>No beam space charge</a:t>
            </a:r>
          </a:p>
          <a:p>
            <a:pPr lvl="1"/>
            <a:r>
              <a:rPr lang="en-GB" dirty="0" smtClean="0"/>
              <a:t>By=0.2 T, </a:t>
            </a:r>
            <a:r>
              <a:rPr lang="en-GB" dirty="0" err="1" smtClean="0"/>
              <a:t>Bx</a:t>
            </a:r>
            <a:r>
              <a:rPr lang="en-GB" dirty="0" smtClean="0"/>
              <a:t>=</a:t>
            </a:r>
            <a:r>
              <a:rPr lang="en-GB" dirty="0" err="1" smtClean="0"/>
              <a:t>Bz</a:t>
            </a:r>
            <a:r>
              <a:rPr lang="en-GB" dirty="0" smtClean="0"/>
              <a:t>=0, set analytically</a:t>
            </a:r>
          </a:p>
          <a:p>
            <a:pPr lvl="1"/>
            <a:r>
              <a:rPr lang="en-GB" dirty="0" smtClean="0"/>
              <a:t>Xi = 0 mm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4953000" cy="3241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66" y="3352800"/>
            <a:ext cx="4953000" cy="32414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90700" y="3695700"/>
            <a:ext cx="0" cy="232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3657600"/>
            <a:ext cx="0" cy="238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14700" y="3657600"/>
            <a:ext cx="0" cy="252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76347" y="5927930"/>
            <a:ext cx="2423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The centre is shifted by 7.5µm</a:t>
            </a:r>
            <a:endParaRPr lang="en-GB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67392" y="2579458"/>
                <a:ext cx="2125518" cy="1032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𝒎𝒗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𝒆𝑩</m:t>
                          </m:r>
                        </m:den>
                      </m:f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𝒆𝑽</m:t>
                      </m:r>
                    </m:oMath>
                  </m:oMathPara>
                </a14:m>
                <a:endParaRPr lang="en-GB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392" y="2579458"/>
                <a:ext cx="2125518" cy="1032334"/>
              </a:xfrm>
              <a:prstGeom prst="rect">
                <a:avLst/>
              </a:prstGeom>
              <a:blipFill rotWithShape="0">
                <a:blip r:embed="rId4"/>
                <a:stretch>
                  <a:fillRect b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 rot="3278738">
            <a:off x="5242756" y="3121283"/>
            <a:ext cx="258687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-Right Arrow 19"/>
          <p:cNvSpPr/>
          <p:nvPr/>
        </p:nvSpPr>
        <p:spPr>
          <a:xfrm>
            <a:off x="1830392" y="3670831"/>
            <a:ext cx="3046407" cy="15132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70174" y="337400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75µm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Interference with arms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8" y="1566950"/>
            <a:ext cx="5944406" cy="28265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06236" y="3635593"/>
            <a:ext cx="6893417" cy="3219603"/>
            <a:chOff x="136527" y="1304509"/>
            <a:chExt cx="6893417" cy="3219603"/>
          </a:xfrm>
        </p:grpSpPr>
        <p:grpSp>
          <p:nvGrpSpPr>
            <p:cNvPr id="6" name="Group 5"/>
            <p:cNvGrpSpPr/>
            <p:nvPr/>
          </p:nvGrpSpPr>
          <p:grpSpPr>
            <a:xfrm>
              <a:off x="136527" y="1304509"/>
              <a:ext cx="6893417" cy="2740605"/>
              <a:chOff x="825437" y="1804086"/>
              <a:chExt cx="6893417" cy="274060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437" y="1804086"/>
                <a:ext cx="6893417" cy="2740605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/>
              <p:nvPr/>
            </p:nvCxnSpPr>
            <p:spPr>
              <a:xfrm flipV="1">
                <a:off x="3435178" y="2916195"/>
                <a:ext cx="3146854" cy="16475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435178" y="3833705"/>
                <a:ext cx="3146854" cy="16475"/>
              </a:xfrm>
              <a:prstGeom prst="lin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704253" y="2768600"/>
                <a:ext cx="0" cy="164072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409950" y="286290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10mm</a:t>
                </a:r>
                <a:endParaRPr lang="en-GB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4565650" y="2562225"/>
                <a:ext cx="0" cy="142875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565650" y="2768600"/>
                <a:ext cx="0" cy="120650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4533900" y="2430795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5</a:t>
                </a:r>
                <a:r>
                  <a:rPr lang="en-GB" dirty="0" smtClean="0"/>
                  <a:t>mm</a:t>
                </a:r>
                <a:endParaRPr lang="en-GB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3069771" y="2927907"/>
                <a:ext cx="0" cy="917510"/>
              </a:xfrm>
              <a:prstGeom prst="straightConnector1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357438" y="3174388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70mm</a:t>
                </a:r>
                <a:endParaRPr lang="en-GB" dirty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4852988" y="2009775"/>
              <a:ext cx="0" cy="195748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57751" y="194057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13.5</a:t>
              </a:r>
              <a:endParaRPr lang="en-GB" sz="1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6268" y="3350603"/>
              <a:ext cx="0" cy="907072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19413" y="3350603"/>
              <a:ext cx="0" cy="90231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24125" y="4157663"/>
              <a:ext cx="222143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919413" y="4152900"/>
              <a:ext cx="195324" cy="0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07867" y="42163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12.5</a:t>
              </a:r>
              <a:endParaRPr lang="en-GB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981075" y="2009775"/>
              <a:ext cx="1938338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995363" y="3652838"/>
              <a:ext cx="2019980" cy="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14338" y="2906137"/>
              <a:ext cx="3905357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14086" y="2009775"/>
              <a:ext cx="0" cy="917510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14086" y="2906137"/>
              <a:ext cx="0" cy="746701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03966" y="241624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63.5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161" y="302625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56.5</a:t>
              </a:r>
              <a:endParaRPr lang="en-GB" sz="1400" dirty="0"/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505075" y="3542271"/>
            <a:ext cx="2767141" cy="58179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350294" y="2379485"/>
            <a:ext cx="2833753" cy="73205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36232" y="2416087"/>
            <a:ext cx="40610" cy="1126184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36232" y="25870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85</a:t>
            </a:r>
            <a:endParaRPr lang="en-GB" dirty="0"/>
          </a:p>
        </p:txBody>
      </p:sp>
      <p:sp>
        <p:nvSpPr>
          <p:cNvPr id="43" name="Curved Left Arrow 42"/>
          <p:cNvSpPr/>
          <p:nvPr/>
        </p:nvSpPr>
        <p:spPr>
          <a:xfrm>
            <a:off x="5981048" y="2316965"/>
            <a:ext cx="656178" cy="19735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7226" y="2734558"/>
            <a:ext cx="361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space between arm and slit 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94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Modified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633"/>
            <a:ext cx="10515600" cy="1004661"/>
          </a:xfrm>
        </p:spPr>
        <p:txBody>
          <a:bodyPr/>
          <a:lstStyle/>
          <a:p>
            <a:r>
              <a:rPr lang="en-GB" dirty="0" smtClean="0"/>
              <a:t>The slit plate is moved to inside by 5mm</a:t>
            </a:r>
          </a:p>
          <a:p>
            <a:r>
              <a:rPr lang="en-GB" dirty="0" smtClean="0"/>
              <a:t>To keep uniformity of E field, </a:t>
            </a:r>
            <a:r>
              <a:rPr lang="en-GB" dirty="0" err="1" smtClean="0"/>
              <a:t>sim</a:t>
            </a:r>
            <a:r>
              <a:rPr lang="en-GB" dirty="0" smtClean="0"/>
              <a:t> is added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1944914" y="2936196"/>
            <a:ext cx="7532914" cy="3373339"/>
            <a:chOff x="1944914" y="2936196"/>
            <a:chExt cx="7532914" cy="33733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914" y="2936196"/>
              <a:ext cx="7532914" cy="30040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41257" y="5940203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sim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825551" y="4152123"/>
              <a:ext cx="0" cy="1110343"/>
            </a:xfrm>
            <a:prstGeom prst="straightConnector1">
              <a:avLst/>
            </a:prstGeom>
            <a:ln w="254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06847" y="44381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75</a:t>
              </a:r>
              <a:endParaRPr lang="en-GB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312682" y="3505200"/>
              <a:ext cx="230868" cy="13970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23907" y="3721102"/>
              <a:ext cx="230868" cy="13970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464175" y="3553394"/>
              <a:ext cx="952500" cy="196281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70760" y="33412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70</a:t>
              </a:r>
              <a:endParaRPr lang="en-GB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5183981" y="3575050"/>
              <a:ext cx="302419" cy="69850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047868" y="3675633"/>
              <a:ext cx="264814" cy="52387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50619" y="3675634"/>
              <a:ext cx="126206" cy="115318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207796" y="3474467"/>
              <a:ext cx="127394" cy="100583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832449" y="33749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48375" y="3902869"/>
              <a:ext cx="368300" cy="73819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29325" y="3979069"/>
              <a:ext cx="387350" cy="73819"/>
            </a:xfrm>
            <a:prstGeom prst="line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416675" y="3860802"/>
              <a:ext cx="0" cy="115886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416675" y="4052889"/>
              <a:ext cx="0" cy="128815"/>
            </a:xfrm>
            <a:prstGeom prst="straightConnector1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396038" y="3831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505325" y="4052888"/>
              <a:ext cx="0" cy="147756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4505327" y="4291013"/>
              <a:ext cx="0" cy="147186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14503" y="39326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72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508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Slit electrode simulation using CST</vt:lpstr>
      <vt:lpstr>Model</vt:lpstr>
      <vt:lpstr>Model2</vt:lpstr>
      <vt:lpstr>Electron emission model</vt:lpstr>
      <vt:lpstr>Electron tracking w./w.o. the slit</vt:lpstr>
      <vt:lpstr>Electron tracking: Source position Xi</vt:lpstr>
      <vt:lpstr>Electron tracking: Gyration motion</vt:lpstr>
      <vt:lpstr>Interference with arms</vt:lpstr>
      <vt:lpstr>Modified model</vt:lpstr>
      <vt:lpstr>Modified model 2</vt:lpstr>
      <vt:lpstr>Electron tracking</vt:lpstr>
      <vt:lpstr>Slit</vt:lpstr>
      <vt:lpstr>Electron tracking</vt:lpstr>
      <vt:lpstr>PowerPoint Presentation</vt:lpstr>
      <vt:lpstr>Slit modified</vt:lpstr>
      <vt:lpstr>PowerPoint Presentation</vt:lpstr>
      <vt:lpstr>Beam space charge effect : 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Slit electrode simulation using CST</dc:title>
  <dc:creator>Kenichiro Sato</dc:creator>
  <cp:lastModifiedBy>Kenichiro Sato</cp:lastModifiedBy>
  <cp:revision>48</cp:revision>
  <dcterms:created xsi:type="dcterms:W3CDTF">2015-01-15T14:44:02Z</dcterms:created>
  <dcterms:modified xsi:type="dcterms:W3CDTF">2015-01-22T16:01:34Z</dcterms:modified>
</cp:coreProperties>
</file>