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21" r:id="rId2"/>
    <p:sldId id="320" r:id="rId3"/>
    <p:sldId id="322" r:id="rId4"/>
    <p:sldId id="335" r:id="rId5"/>
    <p:sldId id="315" r:id="rId6"/>
    <p:sldId id="316" r:id="rId7"/>
    <p:sldId id="318" r:id="rId8"/>
    <p:sldId id="319" r:id="rId9"/>
    <p:sldId id="331" r:id="rId10"/>
    <p:sldId id="323" r:id="rId11"/>
    <p:sldId id="324" r:id="rId12"/>
    <p:sldId id="325" r:id="rId13"/>
    <p:sldId id="326" r:id="rId14"/>
    <p:sldId id="332" r:id="rId15"/>
    <p:sldId id="327" r:id="rId16"/>
    <p:sldId id="328" r:id="rId17"/>
    <p:sldId id="329" r:id="rId18"/>
    <p:sldId id="330" r:id="rId19"/>
    <p:sldId id="333" r:id="rId20"/>
    <p:sldId id="334" r:id="rId21"/>
    <p:sldId id="314" r:id="rId22"/>
    <p:sldId id="311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82929" autoAdjust="0"/>
  </p:normalViewPr>
  <p:slideViewPr>
    <p:cSldViewPr>
      <p:cViewPr>
        <p:scale>
          <a:sx n="100" d="100"/>
          <a:sy n="100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59CED7F6-1DC5-4862-95CE-5C71AC19364D}" type="datetimeFigureOut">
              <a:rPr lang="en-US" smtClean="0"/>
              <a:pPr/>
              <a:t>6/24/2011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5E396261-4E26-4387-8E15-A0DC1A76D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817C-3819-464B-BDD2-32372A10A91D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tx2"/>
          </a:solidFill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72132" y="6215082"/>
            <a:ext cx="2895600" cy="365125"/>
          </a:xfrm>
        </p:spPr>
        <p:txBody>
          <a:bodyPr/>
          <a:lstStyle/>
          <a:p>
            <a:r>
              <a:rPr lang="en-GB" dirty="0" smtClean="0"/>
              <a:t>Machine Protection Panel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" y="6357958"/>
            <a:ext cx="9144000" cy="5000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72098"/>
          </a:xfrm>
        </p:spPr>
        <p:txBody>
          <a:bodyPr/>
          <a:lstStyle>
            <a:lvl1pPr marL="324000" indent="-324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 2" pitchFamily="18" charset="2"/>
              <a:buChar char=""/>
              <a:defRPr/>
            </a:lvl1pPr>
            <a:lvl2pPr>
              <a:spcBef>
                <a:spcPts val="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lvl2pPr>
            <a:lvl3pPr>
              <a:buFont typeface="Webdings" pitchFamily="18" charset="2"/>
              <a:buChar char=""/>
              <a:defRPr/>
            </a:lvl3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2" y="6357958"/>
            <a:ext cx="9144000" cy="5000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2898-221E-49A8-82B1-D6484998C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systemslab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External Review results for the LHC BLM system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Christos Zamantzas for the BLM team.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Machine Protection Panel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findings 1/4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design of the BLMS is </a:t>
            </a:r>
            <a:r>
              <a:rPr lang="en-US" b="1" dirty="0" smtClean="0"/>
              <a:t>conservative</a:t>
            </a:r>
            <a:r>
              <a:rPr lang="en-US" dirty="0" smtClean="0"/>
              <a:t>, except where novel solutions are needed to overcome limitations of known solutions.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design of the BLMS includes very </a:t>
            </a:r>
            <a:r>
              <a:rPr lang="en-US" b="1" dirty="0" smtClean="0"/>
              <a:t>substantial</a:t>
            </a:r>
            <a:r>
              <a:rPr lang="en-US" dirty="0" smtClean="0"/>
              <a:t> provision for </a:t>
            </a:r>
            <a:r>
              <a:rPr lang="en-US" b="1" dirty="0" smtClean="0"/>
              <a:t>error detection</a:t>
            </a:r>
            <a:r>
              <a:rPr lang="en-US" dirty="0" smtClean="0"/>
              <a:t>. Fault </a:t>
            </a:r>
            <a:r>
              <a:rPr lang="en-GB" dirty="0" smtClean="0"/>
              <a:t>tolerance is used appropriately.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critical path for beam dump requests includes some </a:t>
            </a:r>
            <a:r>
              <a:rPr lang="en-US" b="1" dirty="0" smtClean="0"/>
              <a:t>single points of failure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BLMS serves </a:t>
            </a:r>
            <a:r>
              <a:rPr lang="en-US" b="1" dirty="0" smtClean="0"/>
              <a:t>other purposes </a:t>
            </a:r>
            <a:r>
              <a:rPr lang="en-US" dirty="0" smtClean="0"/>
              <a:t>besides machine protection. This might bring other interests into conflict with the safety objective of the BLMS.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10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findings 2/4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Separation of critical parts </a:t>
            </a:r>
            <a:r>
              <a:rPr lang="en-US" dirty="0" smtClean="0"/>
              <a:t>of the design from non-critical parts is not an explicit feature </a:t>
            </a:r>
            <a:r>
              <a:rPr lang="en-GB" dirty="0" smtClean="0"/>
              <a:t>of the design.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Very </a:t>
            </a:r>
            <a:r>
              <a:rPr lang="en-US" b="1" dirty="0" smtClean="0"/>
              <a:t>high utilization </a:t>
            </a:r>
            <a:r>
              <a:rPr lang="en-US" dirty="0" smtClean="0"/>
              <a:t>of the logic elements in the BLECF and BLMTC FPGAs could be problematic as it evolves over the lifetime of the LHC.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The algorithm and circuit design for the BLMTC </a:t>
            </a:r>
            <a:r>
              <a:rPr lang="en-US" b="1" dirty="0" smtClean="0"/>
              <a:t>Successive Running Sums </a:t>
            </a:r>
            <a:r>
              <a:rPr lang="en-US" dirty="0" smtClean="0"/>
              <a:t>(SRS) </a:t>
            </a:r>
            <a:r>
              <a:rPr lang="en-GB" dirty="0" smtClean="0"/>
              <a:t>calculation is </a:t>
            </a:r>
            <a:r>
              <a:rPr lang="en-GB" b="1" dirty="0" smtClean="0"/>
              <a:t>very complex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11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findings 3/4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The </a:t>
            </a:r>
            <a:r>
              <a:rPr lang="en-US" b="1" dirty="0" smtClean="0"/>
              <a:t>lack of a comprehensive specification </a:t>
            </a:r>
            <a:r>
              <a:rPr lang="en-US" dirty="0" smtClean="0"/>
              <a:t>of the BLMS requirements will likely have an adverse effect on the maintainability of the system.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System maintainers could have difficulties </a:t>
            </a:r>
            <a:r>
              <a:rPr lang="en-US" b="1" dirty="0" smtClean="0"/>
              <a:t>understanding the VHDL code </a:t>
            </a:r>
            <a:r>
              <a:rPr lang="en-US" dirty="0" smtClean="0"/>
              <a:t>for several reasons, especially the lack of meaningful comments.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While impressively diverse, it is </a:t>
            </a:r>
            <a:r>
              <a:rPr lang="en-US" b="1" dirty="0" smtClean="0"/>
              <a:t>difficult to </a:t>
            </a:r>
            <a:r>
              <a:rPr lang="en-US" dirty="0" smtClean="0"/>
              <a:t>objectively </a:t>
            </a:r>
            <a:r>
              <a:rPr lang="en-US" b="1" dirty="0" smtClean="0"/>
              <a:t>assess</a:t>
            </a:r>
            <a:r>
              <a:rPr lang="en-US" dirty="0" smtClean="0"/>
              <a:t> the adequacy of the </a:t>
            </a:r>
            <a:r>
              <a:rPr lang="en-GB" b="1" dirty="0" smtClean="0"/>
              <a:t>verification results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Proof testing is very substantial, but </a:t>
            </a:r>
            <a:r>
              <a:rPr lang="en-US" b="1" dirty="0" smtClean="0"/>
              <a:t>operational procedures</a:t>
            </a:r>
            <a:r>
              <a:rPr lang="en-US" dirty="0" smtClean="0"/>
              <a:t> concerned with proof </a:t>
            </a:r>
            <a:r>
              <a:rPr lang="en-GB" dirty="0" smtClean="0"/>
              <a:t>testing are </a:t>
            </a:r>
            <a:r>
              <a:rPr lang="en-GB" b="1" dirty="0" smtClean="0"/>
              <a:t>unclear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12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findings 4/4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 smtClean="0"/>
              <a:t>There are known limitations of the BLMS that need to be addressed, e.g., insufficient dynamic range of the detectors near the injection sites.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dirty="0" smtClean="0"/>
              <a:t>There is a lack of safeguards to protect against human error when critical data such as </a:t>
            </a:r>
            <a:r>
              <a:rPr lang="en-GB" dirty="0" smtClean="0"/>
              <a:t>threshold settings is modified.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dirty="0" smtClean="0"/>
              <a:t>There are a number of ways in which the maintainability of the system could be </a:t>
            </a:r>
            <a:r>
              <a:rPr lang="en-GB" dirty="0" smtClean="0"/>
              <a:t>improved.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dirty="0" smtClean="0"/>
              <a:t>It is unclear how operators and system maintainers will become aware of problems that arise while the system is operating.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dirty="0" smtClean="0"/>
              <a:t>The safety of the BLMS depends on other systems including the BETS and GMT link.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13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comments from CSL – emphasis mine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Machine Protection Panel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Recommendations 1/4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#1: There should be a clear </a:t>
            </a:r>
            <a:r>
              <a:rPr lang="en-US" b="1" dirty="0" smtClean="0"/>
              <a:t>policy statement </a:t>
            </a:r>
            <a:r>
              <a:rPr lang="en-US" dirty="0" smtClean="0"/>
              <a:t>by the Director for Accelerators and Technology that </a:t>
            </a:r>
            <a:r>
              <a:rPr lang="en-US" b="1" dirty="0" smtClean="0"/>
              <a:t>changes to the BLMS </a:t>
            </a:r>
            <a:r>
              <a:rPr lang="en-US" dirty="0" smtClean="0"/>
              <a:t>design for the purpose of enhancing or modifying the capability of the BLMS to provide measurements of beam loss </a:t>
            </a:r>
            <a:r>
              <a:rPr lang="en-US" b="1" dirty="0" smtClean="0"/>
              <a:t>must not compromise the safety</a:t>
            </a:r>
            <a:r>
              <a:rPr lang="en-US" dirty="0" smtClean="0"/>
              <a:t> of the BLMS, i.e., its ability to reliably </a:t>
            </a:r>
            <a:r>
              <a:rPr lang="en-GB" dirty="0" smtClean="0"/>
              <a:t>detect a dangerous loss.</a:t>
            </a:r>
          </a:p>
          <a:p>
            <a:r>
              <a:rPr lang="en-US" dirty="0" smtClean="0"/>
              <a:t>#2: The </a:t>
            </a:r>
            <a:r>
              <a:rPr lang="en-US" b="1" dirty="0" smtClean="0"/>
              <a:t>engineering documentation </a:t>
            </a:r>
            <a:r>
              <a:rPr lang="en-US" dirty="0" smtClean="0"/>
              <a:t>for the BLMS design should be enhanced to distinguish critical from non-critical elements of the design, and to record an evidence-based argument that the critical functionality is sufficiently isolated from the non-critical functionality (if such an argument can be made).</a:t>
            </a:r>
          </a:p>
          <a:p>
            <a:r>
              <a:rPr lang="en-US" dirty="0" smtClean="0"/>
              <a:t>#3: Any proposal to </a:t>
            </a:r>
            <a:r>
              <a:rPr lang="en-US" b="1" dirty="0" smtClean="0"/>
              <a:t>modify the BLMS </a:t>
            </a:r>
            <a:r>
              <a:rPr lang="en-US" dirty="0" smtClean="0"/>
              <a:t>in a manner that would increase the amount of utilization of the FPGAs should be strongly resisted unless some previous change to the BLMS has reduced the utilization to a level that easily accommodates additional functionality without increasing the utilization back to a very high level.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15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Recommendations 2/4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419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#4: Options to </a:t>
            </a:r>
            <a:r>
              <a:rPr lang="en-US" b="1" dirty="0" smtClean="0"/>
              <a:t>reduce the utilization </a:t>
            </a:r>
            <a:r>
              <a:rPr lang="en-US" dirty="0" smtClean="0"/>
              <a:t>of the FPGAs</a:t>
            </a:r>
            <a:r>
              <a:rPr lang="en-US" b="1" dirty="0" smtClean="0"/>
              <a:t> </a:t>
            </a:r>
            <a:r>
              <a:rPr lang="en-US" dirty="0" smtClean="0"/>
              <a:t>should be identified and evaluated.</a:t>
            </a:r>
          </a:p>
          <a:p>
            <a:r>
              <a:rPr lang="en-US" dirty="0" smtClean="0"/>
              <a:t>#5: A comprehensive specification of the required </a:t>
            </a:r>
            <a:r>
              <a:rPr lang="en-US" b="1" dirty="0" smtClean="0"/>
              <a:t>functional </a:t>
            </a:r>
            <a:r>
              <a:rPr lang="en-US" b="1" dirty="0" err="1" smtClean="0"/>
              <a:t>behaviour</a:t>
            </a:r>
            <a:r>
              <a:rPr lang="en-US" b="1" dirty="0" smtClean="0"/>
              <a:t> </a:t>
            </a:r>
            <a:r>
              <a:rPr lang="en-US" dirty="0" smtClean="0"/>
              <a:t>of the BLMS should be created and maintained using a style and format that is amenable to modification as changes are made over its lifetime.</a:t>
            </a:r>
          </a:p>
          <a:p>
            <a:r>
              <a:rPr lang="en-US" dirty="0" smtClean="0"/>
              <a:t>#6: The understandability of the VHDL code should be significantly improved with the addition of </a:t>
            </a:r>
            <a:r>
              <a:rPr lang="en-US" b="1" dirty="0" smtClean="0"/>
              <a:t>meaningful in-line comments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16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Recommendations 3/4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#7: A </a:t>
            </a:r>
            <a:r>
              <a:rPr lang="en-US" b="1" dirty="0" smtClean="0"/>
              <a:t>Master Verification plan </a:t>
            </a:r>
            <a:r>
              <a:rPr lang="en-US" dirty="0" smtClean="0"/>
              <a:t>should be created to document the verification approach from a top-down perspective, e.g., what tests have been allocated to each component of the system. This document will guide system maintainers when changes are made to the system.</a:t>
            </a:r>
          </a:p>
          <a:p>
            <a:r>
              <a:rPr lang="en-US" dirty="0" smtClean="0"/>
              <a:t>#8: A formal policy should be established to impose limits on the ability of a single individual to modify the procedure for starting the accelerator in any way that would override, inhibit or otherwise interfere with the performance of the </a:t>
            </a:r>
            <a:r>
              <a:rPr lang="en-US" b="1" dirty="0" smtClean="0"/>
              <a:t>connectivity test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#9: A </a:t>
            </a:r>
            <a:r>
              <a:rPr lang="en-US" b="1" dirty="0" smtClean="0"/>
              <a:t>schedule</a:t>
            </a:r>
            <a:r>
              <a:rPr lang="en-US" dirty="0" smtClean="0"/>
              <a:t> for each form of proof testing should be defined along with a means by which operators would know if some form </a:t>
            </a:r>
            <a:r>
              <a:rPr lang="en-US" b="1" dirty="0" smtClean="0"/>
              <a:t>of</a:t>
            </a:r>
            <a:r>
              <a:rPr lang="en-US" dirty="0" smtClean="0"/>
              <a:t> </a:t>
            </a:r>
            <a:r>
              <a:rPr lang="en-US" b="1" dirty="0" smtClean="0"/>
              <a:t>proof testing has not been performed </a:t>
            </a:r>
            <a:r>
              <a:rPr lang="en-US" dirty="0" smtClean="0"/>
              <a:t>according to schedule, </a:t>
            </a:r>
            <a:r>
              <a:rPr lang="en-US" b="1" dirty="0" smtClean="0"/>
              <a:t>or</a:t>
            </a:r>
            <a:r>
              <a:rPr lang="en-US" dirty="0" smtClean="0"/>
              <a:t> if the results indicate an </a:t>
            </a:r>
            <a:r>
              <a:rPr lang="en-US" b="1" dirty="0" smtClean="0"/>
              <a:t>unresolved problem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17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Recommendations 4/4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#10: </a:t>
            </a:r>
            <a:r>
              <a:rPr lang="en-US" b="1" dirty="0" smtClean="0"/>
              <a:t>Safeguards</a:t>
            </a:r>
            <a:r>
              <a:rPr lang="en-US" dirty="0" smtClean="0"/>
              <a:t> should be added </a:t>
            </a:r>
            <a:r>
              <a:rPr lang="en-US" b="1" dirty="0" smtClean="0"/>
              <a:t>to the tools </a:t>
            </a:r>
            <a:r>
              <a:rPr lang="en-US" dirty="0" smtClean="0"/>
              <a:t>used to modify critical data to reduce the likelihood of simple human errors such as incorrect keystrokes.</a:t>
            </a:r>
          </a:p>
          <a:p>
            <a:r>
              <a:rPr lang="en-US" dirty="0" smtClean="0"/>
              <a:t>#11: A comprehensive procedure for </a:t>
            </a:r>
            <a:r>
              <a:rPr lang="en-US" b="1" dirty="0" smtClean="0"/>
              <a:t>monitoring the status</a:t>
            </a:r>
            <a:r>
              <a:rPr lang="en-US" dirty="0" smtClean="0"/>
              <a:t> of the BLMS should be defined to ensure that operators and system support maintainers will become aware of faults and other problems in a systematic and timely manner. This procedure should include review activities to be performed after each LHC run.</a:t>
            </a:r>
          </a:p>
          <a:p>
            <a:r>
              <a:rPr lang="en-US" dirty="0" smtClean="0"/>
              <a:t>#12: The LHC Machine Protection Committee should determine whether the risk associated with the </a:t>
            </a:r>
            <a:r>
              <a:rPr lang="en-US" b="1" dirty="0" smtClean="0"/>
              <a:t>dependency of the BLMS </a:t>
            </a:r>
            <a:r>
              <a:rPr lang="en-US" dirty="0" smtClean="0"/>
              <a:t>on other systems has been adequately controlled.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18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Machine Protection Panel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External Auditors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471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Auditors: </a:t>
            </a:r>
          </a:p>
          <a:p>
            <a:pPr lvl="1"/>
            <a:r>
              <a:rPr lang="en-US" dirty="0" smtClean="0"/>
              <a:t>Dr. Jeffrey Joyce</a:t>
            </a:r>
          </a:p>
          <a:p>
            <a:pPr lvl="1"/>
            <a:r>
              <a:rPr lang="en-US" dirty="0" smtClean="0"/>
              <a:t>Dr. Laurent Fabre </a:t>
            </a:r>
          </a:p>
          <a:p>
            <a:pPr lvl="1"/>
            <a:r>
              <a:rPr lang="en-US" dirty="0" smtClean="0"/>
              <a:t>Dr. Naghmeh Ghafari</a:t>
            </a:r>
          </a:p>
          <a:p>
            <a:pPr lvl="1"/>
            <a:r>
              <a:rPr lang="en-US" dirty="0" smtClean="0"/>
              <a:t>Dr. Lesley Shannon (external)</a:t>
            </a:r>
          </a:p>
          <a:p>
            <a:pPr lvl="1"/>
            <a:r>
              <a:rPr lang="en-US" dirty="0" smtClean="0"/>
              <a:t>Dr. Wolfgang </a:t>
            </a:r>
            <a:r>
              <a:rPr lang="en-US" dirty="0" err="1" smtClean="0"/>
              <a:t>Strigel</a:t>
            </a:r>
            <a:r>
              <a:rPr lang="en-US" dirty="0" smtClean="0"/>
              <a:t> (observer)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7" name="Picture 24" descr="3 CSLabs-LgApp-rgb-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657600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29200" y="11430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Critical Systems Labs, Inc.</a:t>
            </a:r>
          </a:p>
          <a:p>
            <a:r>
              <a:rPr lang="en-GB" dirty="0" smtClean="0"/>
              <a:t>#618 - 475 Howe Street</a:t>
            </a:r>
          </a:p>
          <a:p>
            <a:r>
              <a:rPr lang="en-GB" dirty="0" smtClean="0"/>
              <a:t>Vancouver, B.C.</a:t>
            </a:r>
          </a:p>
          <a:p>
            <a:r>
              <a:rPr lang="en-GB" dirty="0" smtClean="0"/>
              <a:t>Canada V6C </a:t>
            </a:r>
            <a:r>
              <a:rPr lang="en-GB" dirty="0" smtClean="0"/>
              <a:t>2B3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http://www.criticalsystemslabs.com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11481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Lengthy and hectic procedure but provided excellent experience.</a:t>
            </a:r>
          </a:p>
          <a:p>
            <a:r>
              <a:rPr lang="en-GB" dirty="0" smtClean="0"/>
              <a:t>CSL had multiple people (each having his own expertise) “attacking” the system from all fronts (specifications, documentation, testing, procedures, implementation,...).</a:t>
            </a:r>
          </a:p>
          <a:p>
            <a:r>
              <a:rPr lang="en-GB" dirty="0" smtClean="0"/>
              <a:t>Helped to organise our multiple priorities. </a:t>
            </a:r>
          </a:p>
          <a:p>
            <a:r>
              <a:rPr lang="en-GB" dirty="0" smtClean="0"/>
              <a:t>Accumulated knowledge that we can transfer on new projects.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MPP 24/06/2011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20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Modifications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10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/>
              <a:t>Long-term:</a:t>
            </a:r>
          </a:p>
          <a:p>
            <a:pPr marL="714375" indent="-352425"/>
            <a:r>
              <a:rPr lang="en-GB" dirty="0" smtClean="0"/>
              <a:t>(complete) the Master Verification Plan </a:t>
            </a:r>
            <a:endParaRPr lang="en-GB" dirty="0" smtClean="0"/>
          </a:p>
          <a:p>
            <a:pPr>
              <a:buNone/>
            </a:pPr>
            <a:r>
              <a:rPr lang="en-GB" b="1" dirty="0" smtClean="0"/>
              <a:t>Short-term</a:t>
            </a:r>
            <a:r>
              <a:rPr lang="en-GB" b="1" dirty="0" smtClean="0"/>
              <a:t>:</a:t>
            </a:r>
          </a:p>
          <a:p>
            <a:pPr marL="714375" indent="-352425"/>
            <a:r>
              <a:rPr lang="en-GB" dirty="0" smtClean="0"/>
              <a:t>Improve documentation</a:t>
            </a:r>
          </a:p>
          <a:p>
            <a:pPr marL="714375" indent="-352425"/>
            <a:r>
              <a:rPr lang="en-GB" dirty="0" smtClean="0"/>
              <a:t>Add functionality to inhibit the beam dump request on injection</a:t>
            </a:r>
          </a:p>
          <a:p>
            <a:pPr marL="714375" indent="-352425"/>
            <a:r>
              <a:rPr lang="en-GB" dirty="0" smtClean="0"/>
              <a:t>Add dedicated data for the automatic collimator beam-based alignment </a:t>
            </a:r>
          </a:p>
          <a:p>
            <a:pPr>
              <a:buNone/>
            </a:pPr>
            <a:r>
              <a:rPr lang="en-GB" b="1" dirty="0" smtClean="0"/>
              <a:t>As soon as possible:</a:t>
            </a:r>
          </a:p>
          <a:p>
            <a:pPr marL="714375" indent="-352425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Full deployment of the “Study” buffer (part of the Capture function)  </a:t>
            </a:r>
          </a:p>
          <a:p>
            <a:pPr marL="714375" indent="-352425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Deploy the continuous high voltage check</a:t>
            </a:r>
          </a:p>
          <a:p>
            <a:pPr marL="714375" indent="-352425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Add VME block transfer (DMA memory)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Thank you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of the external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CERN internal reviews have been performed in the past and these reviews focused primarily on the analogue parts of the system design. </a:t>
            </a:r>
            <a:br>
              <a:rPr lang="en-US" dirty="0" smtClean="0"/>
            </a:br>
            <a:r>
              <a:rPr lang="en-US" b="1" dirty="0" smtClean="0"/>
              <a:t>Therefore the CSL review will focus more on the digital parts and particularly on the program-</a:t>
            </a:r>
            <a:r>
              <a:rPr lang="en-US" b="1" dirty="0" err="1" smtClean="0"/>
              <a:t>mable</a:t>
            </a:r>
            <a:r>
              <a:rPr lang="en-US" b="1" dirty="0" smtClean="0"/>
              <a:t> parts of this system. </a:t>
            </a:r>
          </a:p>
          <a:p>
            <a:pPr>
              <a:buNone/>
            </a:pPr>
            <a:r>
              <a:rPr lang="en-US" dirty="0" smtClean="0"/>
              <a:t>The essential and foremost question that will drive the CSL technical review is: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the digital and programmable parts of the BLM system going to perform as they are intended to in the context of the BLM system?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LHC Beam Loss Monitoring System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FDA-6A6D-4809-9F6B-88EFCFD8079C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r>
              <a:rPr lang="en-GB" dirty="0" smtClean="0">
                <a:solidFill>
                  <a:schemeClr val="bg1"/>
                </a:solidFill>
              </a:rPr>
              <a:t>/12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1031429" cy="17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5000"/>
          </a:blip>
          <a:srcRect/>
          <a:stretch>
            <a:fillRect/>
          </a:stretch>
        </p:blipFill>
        <p:spPr bwMode="auto">
          <a:xfrm>
            <a:off x="3966584" y="3105150"/>
            <a:ext cx="137891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cern.ch\dfs\Users\j\jemery\Documents\ADMIN\ICapplication\MonitorOnQu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855" y="3741017"/>
            <a:ext cx="999545" cy="11502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490898"/>
            <a:ext cx="164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Beam Loss Monitors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3713965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Acquisition &amp; </a:t>
            </a:r>
            <a:r>
              <a:rPr lang="en-US" sz="1200" b="1" dirty="0" err="1" smtClean="0">
                <a:solidFill>
                  <a:schemeClr val="accent1"/>
                </a:solidFill>
              </a:rPr>
              <a:t>Digitisation</a:t>
            </a:r>
            <a:endParaRPr lang="en-US" sz="12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273873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Processing, Analysis &amp; Decision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7965" y="3200400"/>
            <a:ext cx="1420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Combiner &amp; Survey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10200" y="44196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43043" y="4023672"/>
            <a:ext cx="2033011" cy="10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flipV="1">
            <a:off x="3643306" y="4491335"/>
            <a:ext cx="381000" cy="4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338242" y="4419591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95400" y="5300990"/>
            <a:ext cx="1327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around the LHC ring</a:t>
            </a:r>
            <a:endParaRPr lang="en-US" sz="11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5476880" y="2752720"/>
            <a:ext cx="533400" cy="514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57884" y="1447800"/>
            <a:ext cx="1115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Front-end CPU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19990" y="3733800"/>
            <a:ext cx="126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Beam Interlock System Interface </a:t>
            </a: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191000"/>
            <a:ext cx="9353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Straight Arrow Connector 40"/>
          <p:cNvCxnSpPr/>
          <p:nvPr/>
        </p:nvCxnSpPr>
        <p:spPr>
          <a:xfrm>
            <a:off x="7019924" y="4419600"/>
            <a:ext cx="523876" cy="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36227" y="2229331"/>
            <a:ext cx="571504" cy="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8295" y="1653361"/>
            <a:ext cx="7450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066800" y="4843046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x4000</a:t>
            </a:r>
            <a:endParaRPr lang="en-GB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24182" y="4919246"/>
            <a:ext cx="63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x700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81582" y="4843046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x400</a:t>
            </a:r>
            <a:endParaRPr lang="en-GB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93351" y="25292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x25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15134" y="484304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x25</a:t>
            </a:r>
            <a:endParaRPr lang="en-GB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358214" y="4648200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x16</a:t>
            </a:r>
            <a:endParaRPr lang="en-GB" sz="1600" b="1" dirty="0"/>
          </a:p>
        </p:txBody>
      </p:sp>
      <p:sp>
        <p:nvSpPr>
          <p:cNvPr id="36" name="Left-Right Arrow Callout 35"/>
          <p:cNvSpPr/>
          <p:nvPr/>
        </p:nvSpPr>
        <p:spPr>
          <a:xfrm>
            <a:off x="214282" y="5576886"/>
            <a:ext cx="3429024" cy="21431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0790"/>
            </a:avLst>
          </a:prstGeom>
          <a:noFill/>
          <a:ln w="12700" cap="sq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Tunnel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Left-Right Arrow Callout 37"/>
          <p:cNvSpPr/>
          <p:nvPr/>
        </p:nvSpPr>
        <p:spPr>
          <a:xfrm>
            <a:off x="3929058" y="5576886"/>
            <a:ext cx="4857784" cy="21431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0790"/>
            </a:avLst>
          </a:prstGeom>
          <a:noFill/>
          <a:ln w="12700" cap="sq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Surface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3352800" y="2667000"/>
            <a:ext cx="533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928794" y="1447800"/>
            <a:ext cx="1785950" cy="1357322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5786446" y="1447800"/>
            <a:ext cx="3143272" cy="150019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958" y="1662114"/>
            <a:ext cx="8941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1993507" y="144780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Settings and Thresholds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6206" y="1711377"/>
            <a:ext cx="1219198" cy="116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7072330" y="1447800"/>
            <a:ext cx="189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/>
                </a:solidFill>
              </a:rPr>
              <a:t>Databases, fixed displays…</a:t>
            </a:r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715000" y="5300990"/>
            <a:ext cx="12939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grouped in 8 points</a:t>
            </a:r>
            <a:endParaRPr lang="en-US" sz="1100" dirty="0"/>
          </a:p>
        </p:txBody>
      </p:sp>
      <p:sp>
        <p:nvSpPr>
          <p:cNvPr id="44" name="Rectangle 43"/>
          <p:cNvSpPr/>
          <p:nvPr/>
        </p:nvSpPr>
        <p:spPr>
          <a:xfrm>
            <a:off x="1447800" y="58674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Review participants: B. Dehning</a:t>
            </a:r>
            <a:r>
              <a:rPr lang="en-GB" sz="1600" dirty="0" smtClean="0"/>
              <a:t>, E. Effinger, J. Emery, C. Zamantzas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Additional things checked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propagation of a signal from the monitor input up to the interlock output</a:t>
            </a:r>
          </a:p>
          <a:p>
            <a:r>
              <a:rPr lang="en-GB" dirty="0" smtClean="0"/>
              <a:t>Existing documentation </a:t>
            </a:r>
          </a:p>
          <a:p>
            <a:r>
              <a:rPr lang="en-GB" dirty="0" smtClean="0"/>
              <a:t>Choice of technical options</a:t>
            </a:r>
          </a:p>
          <a:p>
            <a:r>
              <a:rPr lang="en-GB" dirty="0" smtClean="0"/>
              <a:t>System verification techniques</a:t>
            </a:r>
          </a:p>
          <a:p>
            <a:r>
              <a:rPr lang="en-GB" dirty="0" smtClean="0"/>
              <a:t>Performance of the Successive Running Sums</a:t>
            </a:r>
          </a:p>
          <a:p>
            <a:r>
              <a:rPr lang="en-GB" dirty="0" smtClean="0"/>
              <a:t>Possible future changes  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Successive Running Sums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Investigated:</a:t>
            </a:r>
          </a:p>
          <a:p>
            <a:r>
              <a:rPr lang="en-GB" dirty="0" smtClean="0"/>
              <a:t>Dynamic range, accuracy and speed requirements</a:t>
            </a:r>
          </a:p>
          <a:p>
            <a:r>
              <a:rPr lang="en-GB" dirty="0" smtClean="0"/>
              <a:t>Simulation and calculation models we’ve used for validation</a:t>
            </a:r>
          </a:p>
          <a:p>
            <a:pPr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Verified:</a:t>
            </a:r>
          </a:p>
          <a:p>
            <a:r>
              <a:rPr lang="en-GB" dirty="0" smtClean="0"/>
              <a:t>Formal methods simulation model</a:t>
            </a:r>
          </a:p>
          <a:p>
            <a:r>
              <a:rPr lang="en-GB" dirty="0" smtClean="0"/>
              <a:t>Collaborated with Cambridge university</a:t>
            </a:r>
          </a:p>
          <a:p>
            <a:pPr lvl="1"/>
            <a:r>
              <a:rPr lang="en-GB" dirty="0" smtClean="0"/>
              <a:t>Results will be presented this August at the 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US" b="1" dirty="0" smtClean="0"/>
              <a:t>16</a:t>
            </a:r>
            <a:r>
              <a:rPr lang="en-US" b="1" baseline="30000" dirty="0" smtClean="0"/>
              <a:t>th</a:t>
            </a:r>
            <a:r>
              <a:rPr lang="en-US" b="1" dirty="0" smtClean="0"/>
              <a:t> International Workshop on </a:t>
            </a:r>
            <a:br>
              <a:rPr lang="en-US" b="1" dirty="0" smtClean="0"/>
            </a:br>
            <a:r>
              <a:rPr lang="en-US" b="1" dirty="0" smtClean="0"/>
              <a:t>Formal Methods for Industrial Critical Systems” 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Executive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7300" b="1" dirty="0" smtClean="0"/>
              <a:t>“</a:t>
            </a:r>
            <a:r>
              <a:rPr lang="en-US" sz="3800" b="1" dirty="0" smtClean="0"/>
              <a:t>With </a:t>
            </a:r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</a:rPr>
              <a:t>one minor reservation</a:t>
            </a:r>
            <a:r>
              <a:rPr lang="en-US" sz="3800" b="1" dirty="0" smtClean="0"/>
              <a:t>, we have found no reason to be concerned that the current configuration of the BLMS might fail to request a beam dump in response to a dangerous beam loss. </a:t>
            </a:r>
          </a:p>
          <a:p>
            <a:pPr>
              <a:buNone/>
            </a:pPr>
            <a:r>
              <a:rPr lang="en-US" dirty="0" smtClean="0"/>
              <a:t>This conclusion is based on the following assumptions: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appropriate threshold settings are used;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the current operating procedures, including regular execution of the “connectivity test”, are maintained;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no element of the BLMS, such as an individual detector, is disabled without a decision by the appropriate authority that the safety risk is acceptable;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known limitations of the BLMS are adequately addressed before the machine is used at higher energies; and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the risk associated with the dependency of the BLMS on other systems for an accurate indication of bean energy is deemed to be acceptable by the appropriate authority. </a:t>
            </a:r>
          </a:p>
          <a:p>
            <a:pPr marL="514350" indent="-514350">
              <a:buNone/>
            </a:pPr>
            <a:r>
              <a:rPr lang="en-US" dirty="0" smtClean="0"/>
              <a:t>Changes to any aspect of the design may invalidate this conclusion.</a:t>
            </a:r>
            <a:r>
              <a:rPr lang="en-US" sz="7300" b="1" dirty="0" smtClean="0"/>
              <a:t>”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Reservation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300" b="1" dirty="0" smtClean="0"/>
              <a:t>“</a:t>
            </a:r>
            <a:r>
              <a:rPr lang="en-US" dirty="0" smtClean="0"/>
              <a:t>The </a:t>
            </a:r>
            <a:r>
              <a:rPr lang="en-US" i="1" dirty="0" smtClean="0"/>
              <a:t>one minor reservation </a:t>
            </a:r>
            <a:r>
              <a:rPr lang="en-US" dirty="0" smtClean="0"/>
              <a:t>associated with the above conclusion is the fact that the critical real-time </a:t>
            </a:r>
            <a:r>
              <a:rPr lang="en-US" dirty="0" err="1" smtClean="0"/>
              <a:t>datapath</a:t>
            </a:r>
            <a:r>
              <a:rPr lang="en-US" dirty="0" smtClean="0"/>
              <a:t> responsible for generation of a beam dump request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 fully redundant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Hence, there are single points of failure in the design of this critical portion of the BLMS.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this regard, we are concerned mostly about non-redundant elements of this </a:t>
            </a:r>
            <a:r>
              <a:rPr lang="en-US" dirty="0" err="1" smtClean="0"/>
              <a:t>datapath</a:t>
            </a:r>
            <a:r>
              <a:rPr lang="en-US" dirty="0" smtClean="0"/>
              <a:t> within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Threshold Comparator Field Programmable Gate Array (FPGA)</a:t>
            </a:r>
            <a:r>
              <a:rPr lang="en-US" dirty="0" smtClean="0"/>
              <a:t>.</a:t>
            </a:r>
            <a:r>
              <a:rPr lang="en-US" sz="4300" b="1" dirty="0" smtClean="0"/>
              <a:t>”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GB" dirty="0" smtClean="0"/>
              <a:t>MPP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findings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comments from CSL – emphasis mine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Machine Protection Panel 24/06/2011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zam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czamTheme</Template>
  <TotalTime>16992</TotalTime>
  <Words>1494</Words>
  <Application>Microsoft Office PowerPoint</Application>
  <PresentationFormat>On-screen Show (4:3)</PresentationFormat>
  <Paragraphs>178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czamTheme</vt:lpstr>
      <vt:lpstr>Summary: External Review results for the LHC BLM system</vt:lpstr>
      <vt:lpstr>External Auditors</vt:lpstr>
      <vt:lpstr>Scope of the external audit</vt:lpstr>
      <vt:lpstr>LHC Beam Loss Monitoring System</vt:lpstr>
      <vt:lpstr>Additional things checked</vt:lpstr>
      <vt:lpstr>Successive Running Sums</vt:lpstr>
      <vt:lpstr>Executive Summary</vt:lpstr>
      <vt:lpstr>The Reservation</vt:lpstr>
      <vt:lpstr>Summary of findings</vt:lpstr>
      <vt:lpstr>Summary of findings 1/4</vt:lpstr>
      <vt:lpstr>Summary of findings 2/4</vt:lpstr>
      <vt:lpstr>Summary of findings 3/4</vt:lpstr>
      <vt:lpstr>Summary of findings 4/4</vt:lpstr>
      <vt:lpstr>Recommendations</vt:lpstr>
      <vt:lpstr>Recommendations 1/4 </vt:lpstr>
      <vt:lpstr>Recommendations 2/4 </vt:lpstr>
      <vt:lpstr>Recommendations 3/4 </vt:lpstr>
      <vt:lpstr>Recommendations 4/4 </vt:lpstr>
      <vt:lpstr>Conclusions and future</vt:lpstr>
      <vt:lpstr>Conclusions</vt:lpstr>
      <vt:lpstr>Modifications List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DIPAC2011_presentation_CZ</dc:title>
  <dc:creator>Christos Zamantzas</dc:creator>
  <cp:keywords>Radiation, FPGA, Design, R2E</cp:keywords>
  <cp:lastModifiedBy>Christos Zamantzas</cp:lastModifiedBy>
  <cp:revision>1301</cp:revision>
  <dcterms:created xsi:type="dcterms:W3CDTF">2006-08-16T00:00:00Z</dcterms:created>
  <dcterms:modified xsi:type="dcterms:W3CDTF">2011-06-24T07:41:52Z</dcterms:modified>
  <cp:category>Conferences</cp:category>
  <cp:contentStatus>WIP</cp:contentStatus>
</cp:coreProperties>
</file>