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7" r:id="rId3"/>
  </p:sldMasterIdLst>
  <p:sldIdLst>
    <p:sldId id="256" r:id="rId4"/>
    <p:sldId id="258" r:id="rId5"/>
    <p:sldId id="260" r:id="rId6"/>
    <p:sldId id="257" r:id="rId7"/>
    <p:sldId id="264" r:id="rId8"/>
    <p:sldId id="261" r:id="rId9"/>
    <p:sldId id="262" r:id="rId10"/>
    <p:sldId id="265" r:id="rId11"/>
    <p:sldId id="263" r:id="rId12"/>
    <p:sldId id="266" r:id="rId13"/>
    <p:sldId id="267" r:id="rId14"/>
    <p:sldId id="268" r:id="rId15"/>
    <p:sldId id="25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-66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38F0-85C3-44EC-8FA7-8C475F3B4815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8043-A575-4326-862A-F4015EC38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38F0-85C3-44EC-8FA7-8C475F3B4815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8043-A575-4326-862A-F4015EC38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38F0-85C3-44EC-8FA7-8C475F3B4815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8043-A575-4326-862A-F4015EC38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1" descr="0508014_0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906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7"/>
          <p:cNvSpPr>
            <a:spLocks noChangeArrowheads="1"/>
          </p:cNvSpPr>
          <p:nvPr userDrawn="1"/>
        </p:nvSpPr>
        <p:spPr bwMode="auto">
          <a:xfrm>
            <a:off x="0" y="2057400"/>
            <a:ext cx="9144000" cy="2438400"/>
          </a:xfrm>
          <a:prstGeom prst="rect">
            <a:avLst/>
          </a:prstGeom>
          <a:gradFill rotWithShape="1">
            <a:gsLst>
              <a:gs pos="0">
                <a:srgbClr val="003368">
                  <a:alpha val="70000"/>
                </a:srgbClr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1905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4" name="Picture 29" descr="Logo CERN width=144,      height=14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438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8"/>
          <p:cNvSpPr txBox="1">
            <a:spLocks noChangeArrowheads="1"/>
          </p:cNvSpPr>
          <p:nvPr userDrawn="1"/>
        </p:nvSpPr>
        <p:spPr bwMode="auto">
          <a:xfrm>
            <a:off x="0" y="40386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00"/>
                </a:solidFill>
                <a:latin typeface="Calibri" pitchFamily="34" charset="0"/>
              </a:rPr>
              <a:t>Preconditions for operating at 5 TeV in 2010                                      Session 1 - 25</a:t>
            </a:r>
            <a:r>
              <a:rPr lang="en-US" baseline="30000" dirty="0">
                <a:solidFill>
                  <a:srgbClr val="FFFF00"/>
                </a:solidFill>
                <a:latin typeface="Calibri" pitchFamily="34" charset="0"/>
              </a:rPr>
              <a:t>th</a:t>
            </a:r>
            <a:r>
              <a:rPr lang="en-US" dirty="0">
                <a:solidFill>
                  <a:srgbClr val="FFFF00"/>
                </a:solidFill>
                <a:latin typeface="Calibri" pitchFamily="34" charset="0"/>
              </a:rPr>
              <a:t> January 2010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8B826-2FB6-4FDF-8D94-2301FE5E51D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F21D5-D2D4-4C9D-B80C-FF3E3602CC0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52550" y="3505200"/>
            <a:ext cx="6400800" cy="23241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lvl="1">
              <a:defRPr/>
            </a:lvl2pPr>
            <a:lvl3pPr lvl="2">
              <a:defRPr/>
            </a:lvl3pPr>
            <a:lvl4pPr lvl="3">
              <a:defRPr/>
            </a:lvl4pPr>
            <a:lvl5pPr lvl="4">
              <a:defRPr/>
            </a:lvl5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0193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62000" y="0"/>
            <a:ext cx="7620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066800"/>
            <a:ext cx="42672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2672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28600" y="3810000"/>
            <a:ext cx="42672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10000"/>
            <a:ext cx="42672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85205-BA2D-4F70-AB08-808725E9A62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620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33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1201738" indent="-287338">
              <a:defRPr sz="2000"/>
            </a:lvl3pPr>
            <a:lvl4pPr marL="1651000" indent="-279400">
              <a:defRPr sz="2000"/>
            </a:lvl4pPr>
            <a:lvl5pPr marL="2116138" indent="-287338"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A3F33-74CF-4311-B969-C344A16C22E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3550" y="220663"/>
            <a:ext cx="8218488" cy="622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244975" y="6642100"/>
            <a:ext cx="11430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A3F33-74CF-4311-B969-C344A16C22E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09800" y="6491288"/>
            <a:ext cx="46482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>
                <a:solidFill>
                  <a:srgbClr val="003399"/>
                </a:solidFill>
              </a:rPr>
              <a:t>Eva Barbara Holzer</a:t>
            </a:r>
            <a:endParaRPr lang="en-US" sz="1300" b="1">
              <a:solidFill>
                <a:srgbClr val="003399"/>
              </a:solidFill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468313" y="6445250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 userDrawn="1"/>
        </p:nvSpPr>
        <p:spPr bwMode="auto">
          <a:xfrm>
            <a:off x="5727700" y="6477000"/>
            <a:ext cx="26670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003399"/>
                </a:solidFill>
              </a:rPr>
              <a:t> April 30, 2010</a:t>
            </a:r>
          </a:p>
        </p:txBody>
      </p:sp>
      <p:sp>
        <p:nvSpPr>
          <p:cNvPr id="7" name="Text Box 11"/>
          <p:cNvSpPr txBox="1">
            <a:spLocks noChangeArrowheads="1"/>
          </p:cNvSpPr>
          <p:nvPr userDrawn="1"/>
        </p:nvSpPr>
        <p:spPr bwMode="auto">
          <a:xfrm>
            <a:off x="7734300" y="6442075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9B68C364-92A9-4A52-B149-B358C6D5E966}" type="slidenum">
              <a:rPr lang="en-US" sz="1600">
                <a:solidFill>
                  <a:srgbClr val="003399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srgbClr val="003399"/>
              </a:solidFill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 userDrawn="1"/>
        </p:nvSpPr>
        <p:spPr bwMode="auto">
          <a:xfrm>
            <a:off x="381000" y="6477000"/>
            <a:ext cx="338613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003399"/>
                </a:solidFill>
              </a:rPr>
              <a:t>LHC MPP</a:t>
            </a:r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52550" y="3505200"/>
            <a:ext cx="6400800" cy="23241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lvl="1">
              <a:defRPr/>
            </a:lvl2pPr>
            <a:lvl3pPr lvl="2">
              <a:defRPr/>
            </a:lvl3pPr>
            <a:lvl4pPr lvl="3">
              <a:defRPr/>
            </a:lvl4pPr>
            <a:lvl5pPr lvl="4">
              <a:defRPr/>
            </a:lvl5pPr>
          </a:lstStyle>
          <a:p>
            <a:r>
              <a:rPr lang="de-CH"/>
              <a:t>Text Level 1 20 Pt. </a:t>
            </a:r>
          </a:p>
          <a:p>
            <a:pPr lvl="1"/>
            <a:r>
              <a:rPr lang="de-CH"/>
              <a:t>Text Level 2 18 Pt.</a:t>
            </a:r>
          </a:p>
          <a:p>
            <a:pPr lvl="2"/>
            <a:r>
              <a:rPr lang="de-CH"/>
              <a:t>Text Level 3 16 Pt.</a:t>
            </a:r>
          </a:p>
          <a:p>
            <a:pPr lvl="3"/>
            <a:r>
              <a:rPr lang="de-CH"/>
              <a:t>Text Level 4 14 Pt.</a:t>
            </a:r>
          </a:p>
          <a:p>
            <a:pPr lvl="4"/>
            <a:r>
              <a:rPr lang="de-CH"/>
              <a:t>Text Level 5 14 Pt.</a:t>
            </a:r>
            <a:endParaRPr lang="en-US"/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0193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3550" y="220663"/>
            <a:ext cx="8218488" cy="6223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38F0-85C3-44EC-8FA7-8C475F3B4815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8043-A575-4326-862A-F4015EC38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71550"/>
            <a:ext cx="4038600" cy="5418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71550"/>
            <a:ext cx="4038600" cy="5418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0663"/>
            <a:ext cx="2057400" cy="6169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0663"/>
            <a:ext cx="6019800" cy="6169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38F0-85C3-44EC-8FA7-8C475F3B4815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8043-A575-4326-862A-F4015EC38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38F0-85C3-44EC-8FA7-8C475F3B4815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8043-A575-4326-862A-F4015EC38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38F0-85C3-44EC-8FA7-8C475F3B4815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8043-A575-4326-862A-F4015EC38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38F0-85C3-44EC-8FA7-8C475F3B4815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8043-A575-4326-862A-F4015EC38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38F0-85C3-44EC-8FA7-8C475F3B4815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8043-A575-4326-862A-F4015EC38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38F0-85C3-44EC-8FA7-8C475F3B4815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8043-A575-4326-862A-F4015EC38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38F0-85C3-44EC-8FA7-8C475F3B4815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8043-A575-4326-862A-F4015EC38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B38F0-85C3-44EC-8FA7-8C475F3B4815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98043-A575-4326-862A-F4015EC38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868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75" name="Rectangle 35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44975" y="6642100"/>
            <a:ext cx="114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69FCF730-555D-43E7-B4D1-08ADE039BD54}" type="slidenum">
              <a:rPr lang="en-US" smtClean="0">
                <a:solidFill>
                  <a:srgbClr val="FFFFFF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74" name="Rectangle 34"/>
          <p:cNvSpPr>
            <a:spLocks noChangeArrowheads="1"/>
          </p:cNvSpPr>
          <p:nvPr/>
        </p:nvSpPr>
        <p:spPr bwMode="auto">
          <a:xfrm>
            <a:off x="41275" y="6657975"/>
            <a:ext cx="40020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00"/>
                </a:solidFill>
                <a:latin typeface="Calibri" pitchFamily="34" charset="0"/>
              </a:rPr>
              <a:t>Chamonix 2010, Eva </a:t>
            </a:r>
            <a:r>
              <a:rPr lang="en-US" sz="1200" b="1">
                <a:solidFill>
                  <a:srgbClr val="FFFF00"/>
                </a:solidFill>
                <a:latin typeface="Calibri" pitchFamily="34" charset="0"/>
              </a:rPr>
              <a:t>Barbara Holzer</a:t>
            </a:r>
            <a:endParaRPr lang="en-US" sz="12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31" name="Picture 37" descr="Logo CERN width=144,      height=14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" y="381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1033" name="Picture 12" descr="lhcdipo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96275" y="-9525"/>
            <a:ext cx="847725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4"/>
          <p:cNvSpPr>
            <a:spLocks noChangeArrowheads="1"/>
          </p:cNvSpPr>
          <p:nvPr/>
        </p:nvSpPr>
        <p:spPr bwMode="auto">
          <a:xfrm>
            <a:off x="5141913" y="6657975"/>
            <a:ext cx="40020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00"/>
                </a:solidFill>
                <a:latin typeface="Calibri" pitchFamily="34" charset="0"/>
              </a:rPr>
              <a:t>Session 1 - Preconditions for operating at 5 TeV in 2010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med">
    <p:fade thruBlk="1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 Unicode MS" pitchFamily="34" charset="-128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 Unicode MS" pitchFamily="34" charset="-128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 Unicode MS" pitchFamily="34" charset="-128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 Unicode MS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q"/>
        <a:defRPr sz="2000">
          <a:solidFill>
            <a:srgbClr val="000099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q"/>
        <a:defRPr sz="2000">
          <a:solidFill>
            <a:srgbClr val="6666FF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q"/>
        <a:defRPr sz="2000">
          <a:solidFill>
            <a:srgbClr val="6666FF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q"/>
        <a:defRPr sz="2000">
          <a:solidFill>
            <a:srgbClr val="6666FF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q"/>
        <a:defRPr sz="2000">
          <a:solidFill>
            <a:srgbClr val="6666FF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7DD"/>
            </a:gs>
            <a:gs pos="50000">
              <a:srgbClr val="FFFCF1"/>
            </a:gs>
            <a:gs pos="100000">
              <a:srgbClr val="FFF7D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71550"/>
            <a:ext cx="8229600" cy="541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Text Level 1 20 Pt. </a:t>
            </a:r>
          </a:p>
          <a:p>
            <a:pPr lvl="1"/>
            <a:r>
              <a:rPr lang="de-CH" smtClean="0"/>
              <a:t>Text Level 2 18 Pt.</a:t>
            </a:r>
          </a:p>
          <a:p>
            <a:pPr lvl="2"/>
            <a:r>
              <a:rPr lang="de-CH" smtClean="0"/>
              <a:t>Text Level 3 16 Pt.</a:t>
            </a:r>
          </a:p>
          <a:p>
            <a:pPr lvl="3"/>
            <a:r>
              <a:rPr lang="de-CH" smtClean="0"/>
              <a:t>Text Level 4 14 Pt.</a:t>
            </a:r>
          </a:p>
          <a:p>
            <a:pPr lvl="4"/>
            <a:r>
              <a:rPr lang="de-CH" smtClean="0"/>
              <a:t>Text Level 5 14 Pt.</a:t>
            </a:r>
            <a:endParaRPr lang="en-US" smtClean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209800" y="6491288"/>
            <a:ext cx="46482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>
                <a:solidFill>
                  <a:srgbClr val="003399"/>
                </a:solidFill>
              </a:rPr>
              <a:t>Eva Barbara Holzer</a:t>
            </a:r>
            <a:endParaRPr lang="en-US" sz="1300" b="1">
              <a:solidFill>
                <a:srgbClr val="003399"/>
              </a:solidFill>
            </a:endParaRP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381000" y="6477000"/>
            <a:ext cx="338613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003399"/>
                </a:solidFill>
              </a:rPr>
              <a:t>LHC MPP</a:t>
            </a:r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5727700" y="6477000"/>
            <a:ext cx="26670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003399"/>
                </a:solidFill>
              </a:rPr>
              <a:t>April 30, 2010</a:t>
            </a:r>
          </a:p>
        </p:txBody>
      </p:sp>
      <p:sp>
        <p:nvSpPr>
          <p:cNvPr id="1030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220663"/>
            <a:ext cx="82184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68313" y="6445250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7734300" y="6442075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78263A23-F0C4-49A8-87D6-15FC99E7F1D4}" type="slidenum">
              <a:rPr lang="en-US" sz="1600">
                <a:solidFill>
                  <a:srgbClr val="003399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srgbClr val="003399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>
            <a:off x="458788" y="844550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endParaRPr lang="en-US" sz="2000">
              <a:solidFill>
                <a:srgbClr val="0033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03399"/>
          </a:solidFill>
          <a:latin typeface="+mn-lt"/>
          <a:ea typeface="+mn-ea"/>
          <a:cs typeface="+mn-cs"/>
        </a:defRPr>
      </a:lvl1pPr>
      <a:lvl2pPr marL="565150" indent="-2222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906463" indent="-2222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24936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6017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0589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5161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9733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4305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Injection Region BLM changes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E.B. Holzer</a:t>
            </a:r>
          </a:p>
          <a:p>
            <a:r>
              <a:rPr lang="en-US" dirty="0" smtClean="0"/>
              <a:t>MPP threshold WG 9.3.2011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040"/>
            <a:ext cx="8734040" cy="518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16" y="1340768"/>
            <a:ext cx="874024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836712"/>
            <a:ext cx="8812429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913" y="176213"/>
            <a:ext cx="8218487" cy="628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Triplet at Over-Injection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19740-165F-4368-B389-135C2323BFE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6788" y="1241946"/>
            <a:ext cx="4421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IP8 + mirrored signals from IP2</a:t>
            </a:r>
          </a:p>
        </p:txBody>
      </p:sp>
      <p:grpSp>
        <p:nvGrpSpPr>
          <p:cNvPr id="3" name="Group 9"/>
          <p:cNvGrpSpPr/>
          <p:nvPr/>
        </p:nvGrpSpPr>
        <p:grpSpPr>
          <a:xfrm>
            <a:off x="228600" y="992346"/>
            <a:ext cx="8629266" cy="5509637"/>
            <a:chOff x="228600" y="992346"/>
            <a:chExt cx="8629266" cy="5509637"/>
          </a:xfrm>
        </p:grpSpPr>
        <p:pic>
          <p:nvPicPr>
            <p:cNvPr id="5" name="Picture 2" descr="\\cern.ch\dfs\Users\e\eholzer\Documents\powerpoint\chamonix10\mariusz\Chamonix2010_IP2_IP8_superimopsed.gif"/>
            <p:cNvPicPr>
              <a:picLocks noChangeAspect="1" noChangeArrowheads="1"/>
            </p:cNvPicPr>
            <p:nvPr/>
          </p:nvPicPr>
          <p:blipFill>
            <a:blip r:embed="rId2" cstate="print"/>
            <a:srcRect t="9125" r="6025"/>
            <a:stretch>
              <a:fillRect/>
            </a:stretch>
          </p:blipFill>
          <p:spPr bwMode="auto">
            <a:xfrm>
              <a:off x="228600" y="992346"/>
              <a:ext cx="8629266" cy="5509637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 bwMode="auto">
            <a:xfrm flipH="1">
              <a:off x="2394782" y="3515710"/>
              <a:ext cx="45719" cy="756745"/>
            </a:xfrm>
            <a:prstGeom prst="rect">
              <a:avLst/>
            </a:prstGeom>
            <a:solidFill>
              <a:srgbClr val="00B050"/>
            </a:solidFill>
            <a:ln w="444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40531" y="3531471"/>
              <a:ext cx="14346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9A46"/>
                  </a:solidFill>
                  <a:latin typeface="Arial" charset="0"/>
                </a:rPr>
                <a:t>Chicane in IP8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868144" y="155679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MBX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155679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MQX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35896" y="155679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MQX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915816" y="155679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MQX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051720" y="155679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MQX</a:t>
            </a:r>
            <a:endParaRPr lang="en-US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Over-injection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 l="11812" t="76689" r="29428" b="1192"/>
          <a:stretch>
            <a:fillRect/>
          </a:stretch>
        </p:blipFill>
        <p:spPr bwMode="auto">
          <a:xfrm>
            <a:off x="127000" y="1414463"/>
            <a:ext cx="8918575" cy="439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  <a:buNone/>
            </a:pPr>
            <a:r>
              <a:rPr lang="en-US" dirty="0" smtClean="0">
                <a:latin typeface="Consolas"/>
                <a:ea typeface="Calibri"/>
              </a:rPr>
              <a:t> </a:t>
            </a:r>
          </a:p>
          <a:p>
            <a:pPr>
              <a:spcAft>
                <a:spcPts val="0"/>
              </a:spcAft>
              <a:buNone/>
            </a:pPr>
            <a:r>
              <a:rPr lang="en-US" sz="2000" dirty="0" smtClean="0">
                <a:highlight>
                  <a:srgbClr val="FFFF00"/>
                </a:highlight>
                <a:ea typeface="Calibri"/>
              </a:rPr>
              <a:t>BLMEI.04L2.B1E20_TDI.4L2.B1</a:t>
            </a:r>
            <a:r>
              <a:rPr lang="en-US" sz="2000" dirty="0" smtClean="0">
                <a:ea typeface="Calibri"/>
              </a:rPr>
              <a:t> (disconnect from BIS or change monitor location)</a:t>
            </a:r>
          </a:p>
          <a:p>
            <a:pPr>
              <a:spcAft>
                <a:spcPts val="0"/>
              </a:spcAft>
              <a:buNone/>
            </a:pPr>
            <a:r>
              <a:rPr lang="en-US" sz="2000" dirty="0" smtClean="0">
                <a:highlight>
                  <a:srgbClr val="FFFF00"/>
                </a:highlight>
                <a:ea typeface="Calibri"/>
              </a:rPr>
              <a:t>BLMEI.04L2.B1E10_MBXA</a:t>
            </a:r>
            <a:r>
              <a:rPr lang="en-US" sz="2000" dirty="0" smtClean="0">
                <a:ea typeface="Calibri"/>
              </a:rPr>
              <a:t> (RC filter or disconnect from BIS)</a:t>
            </a:r>
          </a:p>
          <a:p>
            <a:pPr>
              <a:spcAft>
                <a:spcPts val="0"/>
              </a:spcAft>
              <a:buNone/>
            </a:pPr>
            <a:r>
              <a:rPr lang="en-US" sz="2000" dirty="0" smtClean="0">
                <a:ea typeface="Calibri"/>
              </a:rPr>
              <a:t>BLMEI.04L2.B1E20_MBXA (increase 450 GeV thresholds)</a:t>
            </a:r>
          </a:p>
          <a:p>
            <a:pPr>
              <a:spcAft>
                <a:spcPts val="0"/>
              </a:spcAft>
              <a:buNone/>
            </a:pPr>
            <a:r>
              <a:rPr lang="en-US" sz="2000" dirty="0" smtClean="0">
                <a:ea typeface="Calibri"/>
              </a:rPr>
              <a:t>BLMQI.03L2.B2I30_MQXA (increase 450 GeV thresholds)</a:t>
            </a:r>
          </a:p>
          <a:p>
            <a:pPr>
              <a:spcAft>
                <a:spcPts val="0"/>
              </a:spcAft>
              <a:buNone/>
            </a:pPr>
            <a:r>
              <a:rPr lang="de-DE" sz="2000" dirty="0" smtClean="0">
                <a:ea typeface="Calibri"/>
              </a:rPr>
              <a:t> </a:t>
            </a:r>
            <a:endParaRPr lang="en-US" sz="2000" dirty="0" smtClean="0">
              <a:ea typeface="Calibri"/>
            </a:endParaRPr>
          </a:p>
          <a:p>
            <a:pPr>
              <a:spcAft>
                <a:spcPts val="0"/>
              </a:spcAft>
              <a:buNone/>
            </a:pPr>
            <a:r>
              <a:rPr lang="en-US" sz="2000" dirty="0" smtClean="0">
                <a:ea typeface="Calibri"/>
              </a:rPr>
              <a:t>BLMEI.04R8.B2E20_TDI.4R8.B2 (disconnect from BIS or change monitor location)</a:t>
            </a:r>
          </a:p>
          <a:p>
            <a:pPr>
              <a:spcAft>
                <a:spcPts val="0"/>
              </a:spcAft>
              <a:buNone/>
            </a:pPr>
            <a:r>
              <a:rPr lang="en-US" sz="2000" dirty="0" smtClean="0">
                <a:highlight>
                  <a:srgbClr val="FFFF00"/>
                </a:highlight>
                <a:ea typeface="Calibri"/>
              </a:rPr>
              <a:t>BLMEI.04R8.B2E10_MBXB</a:t>
            </a:r>
            <a:r>
              <a:rPr lang="en-US" sz="2000" dirty="0" smtClean="0">
                <a:ea typeface="Calibri"/>
              </a:rPr>
              <a:t> (RC filter or disconnect from BIS)</a:t>
            </a:r>
          </a:p>
          <a:p>
            <a:pPr>
              <a:spcAft>
                <a:spcPts val="0"/>
              </a:spcAft>
              <a:buNone/>
            </a:pPr>
            <a:r>
              <a:rPr lang="en-US" sz="2000" dirty="0" smtClean="0">
                <a:ea typeface="Calibri"/>
              </a:rPr>
              <a:t>BLMEI.04R8.B2E20_MBXB (increase 450 GeV thresholds)</a:t>
            </a:r>
          </a:p>
          <a:p>
            <a:pPr>
              <a:spcAft>
                <a:spcPts val="0"/>
              </a:spcAft>
              <a:buNone/>
            </a:pPr>
            <a:r>
              <a:rPr lang="en-US" sz="2000" dirty="0" smtClean="0">
                <a:highlight>
                  <a:srgbClr val="FFFF00"/>
                </a:highlight>
                <a:ea typeface="Calibri"/>
              </a:rPr>
              <a:t>BLMQI.03R8.B1I30_MQXA</a:t>
            </a:r>
            <a:r>
              <a:rPr lang="en-US" sz="2000" dirty="0" smtClean="0">
                <a:ea typeface="Calibri"/>
              </a:rPr>
              <a:t> (RC filter)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450" y="962025"/>
            <a:ext cx="72771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1560" y="33265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 Nordt presentation on “BLM sunglasses	 LIB meeting 15.02.2011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350" y="938213"/>
            <a:ext cx="73533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1560" y="33265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 Nordt presentation on “BLM sunglasses	 LIB meeting 15.02.2011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163" y="976313"/>
            <a:ext cx="730567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1560" y="33265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 Nordt presentation on “BLM sunglasses	 LIB meeting 15.02.2011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263" y="981075"/>
            <a:ext cx="72294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1560" y="33265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 Nordt presentation on “BLM sunglasses	 LIB meeting 15.02.2011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163" y="966788"/>
            <a:ext cx="730567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1560" y="33265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 Nordt presentation on “BLM sunglasses	 LIB meeting 15.02.2011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amonix-EHB">
  <a:themeElements>
    <a:clrScheme name="Pixel 13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CC00CC"/>
      </a:hlink>
      <a:folHlink>
        <a:srgbClr val="CCCCE6"/>
      </a:folHlink>
    </a:clrScheme>
    <a:fontScheme name="Pixel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444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444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CC00CC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70</Words>
  <Application>Microsoft Office PowerPoint</Application>
  <PresentationFormat>On-screen Show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Chamonix-EHB</vt:lpstr>
      <vt:lpstr>Default Design</vt:lpstr>
      <vt:lpstr>Injection Region BLM changes</vt:lpstr>
      <vt:lpstr>Triplet at Over-Injection</vt:lpstr>
      <vt:lpstr>Over-injection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Eva Barbara Holzer</dc:creator>
  <cp:lastModifiedBy>Eva Barbara Holzer</cp:lastModifiedBy>
  <cp:revision>6</cp:revision>
  <dcterms:created xsi:type="dcterms:W3CDTF">2011-03-08T20:44:54Z</dcterms:created>
  <dcterms:modified xsi:type="dcterms:W3CDTF">2011-03-09T08:30:31Z</dcterms:modified>
</cp:coreProperties>
</file>