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96" r:id="rId2"/>
    <p:sldMasterId id="2147483902" r:id="rId3"/>
  </p:sldMasterIdLst>
  <p:notesMasterIdLst>
    <p:notesMasterId r:id="rId13"/>
  </p:notesMasterIdLst>
  <p:handoutMasterIdLst>
    <p:handoutMasterId r:id="rId14"/>
  </p:handoutMasterIdLst>
  <p:sldIdLst>
    <p:sldId id="527" r:id="rId4"/>
    <p:sldId id="528" r:id="rId5"/>
    <p:sldId id="533" r:id="rId6"/>
    <p:sldId id="530" r:id="rId7"/>
    <p:sldId id="536" r:id="rId8"/>
    <p:sldId id="537" r:id="rId9"/>
    <p:sldId id="538" r:id="rId10"/>
    <p:sldId id="531" r:id="rId11"/>
    <p:sldId id="532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E" initials="N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2D002"/>
    <a:srgbClr val="FD5C03"/>
    <a:srgbClr val="003399"/>
    <a:srgbClr val="006600"/>
    <a:srgbClr val="FE8002"/>
    <a:srgbClr val="8C8C8C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37" autoAdjust="0"/>
    <p:restoredTop sz="97954" autoAdjust="0"/>
  </p:normalViewPr>
  <p:slideViewPr>
    <p:cSldViewPr snapToObjects="1">
      <p:cViewPr>
        <p:scale>
          <a:sx n="70" d="100"/>
          <a:sy n="70" d="100"/>
        </p:scale>
        <p:origin x="-379" y="-221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2011-07-27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LMC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9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HV software interlock (SIS)</a:t>
            </a:r>
          </a:p>
          <a:p>
            <a:r>
              <a:rPr lang="en-US" dirty="0" smtClean="0"/>
              <a:t>TCTVB.4L8 monitor factor (MF) change</a:t>
            </a:r>
          </a:p>
          <a:p>
            <a:r>
              <a:rPr lang="en-US" dirty="0" smtClean="0"/>
              <a:t>TCSG in IP7 master threshold change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BLM changes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HV BLM SIS interlock protects against:</a:t>
            </a:r>
          </a:p>
          <a:p>
            <a:pPr lvl="1"/>
            <a:r>
              <a:rPr lang="en-US" dirty="0" smtClean="0"/>
              <a:t>power converter failure (</a:t>
            </a:r>
            <a:r>
              <a:rPr lang="en-US" dirty="0" smtClean="0">
                <a:solidFill>
                  <a:schemeClr val="accent2"/>
                </a:solidFill>
              </a:rPr>
              <a:t>1 redundant power supply per IP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disconnection of power cable (several HV cables per crate)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HV is disconnected the BLM system holds HV for minutes (at least)</a:t>
            </a:r>
          </a:p>
          <a:p>
            <a:r>
              <a:rPr lang="en-US" dirty="0" smtClean="0">
                <a:sym typeface="Wingdings" pitchFamily="2" charset="2"/>
              </a:rPr>
              <a:t>BLM HV = 1500V: The BLM signal does not change significantly when the voltage drops to ~800V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Interlock chain: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HV drop of </a:t>
            </a:r>
            <a:r>
              <a:rPr lang="en-US" b="1" dirty="0" smtClean="0">
                <a:solidFill>
                  <a:schemeClr val="accent6"/>
                </a:solidFill>
              </a:rPr>
              <a:t>≥10% </a:t>
            </a:r>
            <a:r>
              <a:rPr lang="en-US" dirty="0" smtClean="0">
                <a:solidFill>
                  <a:schemeClr val="accent6"/>
                </a:solidFill>
              </a:rPr>
              <a:t>detected by BLM hardware (tunnel) </a:t>
            </a: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 error signal sent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FESA concentrates error signal, and if it lasts for 10 seconds (1 minute) </a:t>
            </a: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 beam abort by 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 interlock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CC0099"/>
              </a:solidFill>
            </a:endParaRPr>
          </a:p>
          <a:p>
            <a:r>
              <a:rPr lang="en-US" b="1" dirty="0" smtClean="0">
                <a:solidFill>
                  <a:srgbClr val="CC0099"/>
                </a:solidFill>
              </a:rPr>
              <a:t>22.7. 23:00 </a:t>
            </a:r>
            <a:r>
              <a:rPr lang="en-US" dirty="0" smtClean="0"/>
              <a:t>BLM high voltage software interlock SIS</a:t>
            </a:r>
            <a:r>
              <a:rPr lang="en-US" dirty="0" smtClean="0">
                <a:solidFill>
                  <a:srgbClr val="CC0099"/>
                </a:solidFill>
              </a:rPr>
              <a:t>: changed the delay time before beam dump from 10s to 1 minute for the two central crates in IP3 and IP7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no more disabling when going into collision</a:t>
            </a:r>
          </a:p>
          <a:p>
            <a:pPr lvl="1"/>
            <a:r>
              <a:rPr lang="en-US" dirty="0" smtClean="0"/>
              <a:t>Crates cfv-sr3-blm</a:t>
            </a:r>
            <a:r>
              <a:rPr lang="en-US" dirty="0" smtClean="0">
                <a:solidFill>
                  <a:srgbClr val="CC0099"/>
                </a:solidFill>
              </a:rPr>
              <a:t>c</a:t>
            </a:r>
            <a:r>
              <a:rPr lang="en-US" dirty="0" smtClean="0"/>
              <a:t> and cfv-sr7-blm</a:t>
            </a:r>
            <a:r>
              <a:rPr lang="en-US" dirty="0" smtClean="0">
                <a:solidFill>
                  <a:srgbClr val="CC0099"/>
                </a:solidFill>
              </a:rPr>
              <a:t>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D5C03"/>
                </a:solidFill>
              </a:rPr>
              <a:t>BLM of Collimators</a:t>
            </a:r>
          </a:p>
          <a:p>
            <a:pPr lvl="1"/>
            <a:r>
              <a:rPr lang="en-US" dirty="0" smtClean="0"/>
              <a:t>Deployment of new FESA class</a:t>
            </a:r>
          </a:p>
          <a:p>
            <a:endParaRPr lang="en-US" dirty="0" smtClean="0"/>
          </a:p>
          <a:p>
            <a:r>
              <a:rPr lang="en-US" dirty="0" smtClean="0"/>
              <a:t>Not all monitors in LSS 3 and 7 have this longer delay time:</a:t>
            </a:r>
          </a:p>
          <a:p>
            <a:pPr lvl="1"/>
            <a:r>
              <a:rPr lang="en-US" dirty="0" smtClean="0"/>
              <a:t>Crates cfv-sr7-blml and cfv-sr7-blmr (cfv-sr3-blml and cfv-sr3-blmr) also hold the </a:t>
            </a:r>
            <a:r>
              <a:rPr lang="en-US" dirty="0" err="1" smtClean="0"/>
              <a:t>quadrupoles</a:t>
            </a:r>
            <a:r>
              <a:rPr lang="en-US" dirty="0" smtClean="0"/>
              <a:t> in LSS (plus DS and arc magnets) – still on 10 s delay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IP7 and IP3 Central Crates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BLM monitor factor on BLMEI.04L8.B1E10_</a:t>
            </a:r>
            <a:r>
              <a:rPr lang="en-US" sz="1800" dirty="0" smtClean="0">
                <a:solidFill>
                  <a:srgbClr val="CC0099"/>
                </a:solidFill>
              </a:rPr>
              <a:t>TCTVB.4L8</a:t>
            </a:r>
            <a:r>
              <a:rPr lang="en-US" sz="1800" dirty="0" smtClean="0"/>
              <a:t> changed from </a:t>
            </a:r>
            <a:r>
              <a:rPr lang="en-US" sz="1800" dirty="0" smtClean="0">
                <a:solidFill>
                  <a:srgbClr val="CC0099"/>
                </a:solidFill>
              </a:rPr>
              <a:t>0.1 to 0.2</a:t>
            </a:r>
            <a:r>
              <a:rPr lang="en-US" sz="1800" dirty="0" smtClean="0"/>
              <a:t> to allow for higher losses (vacuum activity -  2 dumps on 1.3 s integration time). The monitor factor for the adjacent BLMEI.04L8.B1E10_TCTH.4L8. B1 was already at 0.2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TCTVB.4L8: Vacuum activity left side of IP8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3148" b="8889"/>
          <a:stretch>
            <a:fillRect/>
          </a:stretch>
        </p:blipFill>
        <p:spPr bwMode="auto">
          <a:xfrm>
            <a:off x="179511" y="1988840"/>
            <a:ext cx="640080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39952" y="5198136"/>
            <a:ext cx="12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6"/>
                </a:solidFill>
              </a:rPr>
              <a:t>24.7.2011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508104" y="4984712"/>
            <a:ext cx="1072208" cy="469843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6514" y="4926088"/>
            <a:ext cx="2312168" cy="64633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6"/>
                </a:solidFill>
              </a:rPr>
              <a:t>‘</a:t>
            </a:r>
            <a:r>
              <a:rPr lang="en-US" sz="1800" b="1" dirty="0" err="1" smtClean="0">
                <a:solidFill>
                  <a:schemeClr val="accent6"/>
                </a:solidFill>
              </a:rPr>
              <a:t>LHCb</a:t>
            </a:r>
            <a:r>
              <a:rPr lang="en-US" sz="1800" b="1" dirty="0" smtClean="0">
                <a:solidFill>
                  <a:schemeClr val="accent6"/>
                </a:solidFill>
              </a:rPr>
              <a:t> </a:t>
            </a:r>
            <a:r>
              <a:rPr lang="en-US" sz="1800" b="1" dirty="0" err="1" smtClean="0">
                <a:solidFill>
                  <a:schemeClr val="accent6"/>
                </a:solidFill>
              </a:rPr>
              <a:t>lumi</a:t>
            </a:r>
            <a:r>
              <a:rPr lang="en-US" sz="1800" b="1" dirty="0" smtClean="0">
                <a:solidFill>
                  <a:schemeClr val="accent6"/>
                </a:solidFill>
              </a:rPr>
              <a:t> debris’</a:t>
            </a:r>
          </a:p>
          <a:p>
            <a:r>
              <a:rPr lang="en-US" sz="1800" b="1" dirty="0" smtClean="0">
                <a:solidFill>
                  <a:schemeClr val="accent6"/>
                </a:solidFill>
              </a:rPr>
              <a:t>Vacuum activity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1960" y="5651956"/>
            <a:ext cx="1229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9.6.2011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3101618"/>
            <a:ext cx="1229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9.6.2011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3068960"/>
            <a:ext cx="1661766" cy="3385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UFOs at MKI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20272" y="5651956"/>
            <a:ext cx="1661766" cy="3385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UFOs at MKI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9952" y="496294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21.4.2011 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3894147"/>
            <a:ext cx="194421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</a:rPr>
              <a:t>Injection losses + delay filter</a:t>
            </a:r>
          </a:p>
          <a:p>
            <a:r>
              <a:rPr lang="en-US" sz="1600" b="1" dirty="0" smtClean="0">
                <a:solidFill>
                  <a:srgbClr val="CC0099"/>
                </a:solidFill>
              </a:rPr>
              <a:t>14.10.2011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08104" y="3393976"/>
            <a:ext cx="1072208" cy="238472"/>
          </a:xfrm>
          <a:prstGeom prst="rect">
            <a:avLst/>
          </a:prstGeom>
          <a:noFill/>
          <a:ln w="3810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08104" y="5477882"/>
            <a:ext cx="1072208" cy="238472"/>
          </a:xfrm>
          <a:prstGeom prst="rect">
            <a:avLst/>
          </a:prstGeom>
          <a:noFill/>
          <a:ln w="3810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08104" y="3118520"/>
            <a:ext cx="1072208" cy="238472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16016" y="5744142"/>
            <a:ext cx="1072208" cy="217849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C0099"/>
                </a:solidFill>
              </a:rPr>
              <a:t>25.7.2011</a:t>
            </a:r>
            <a:r>
              <a:rPr lang="en-US" dirty="0" smtClean="0"/>
              <a:t>: Change of BLM thresholds for monitors protecting TCSGs in IP7 in order to avoid beam dumps in the long running sums due to high beam losses. </a:t>
            </a:r>
          </a:p>
          <a:p>
            <a:r>
              <a:rPr lang="en-US" dirty="0" smtClean="0"/>
              <a:t>Previously, all TCSGs were set to a factor 10 lower than TCPs for integration times </a:t>
            </a:r>
            <a:r>
              <a:rPr lang="en-US" dirty="0" smtClean="0">
                <a:solidFill>
                  <a:srgbClr val="CC0099"/>
                </a:solidFill>
              </a:rPr>
              <a:t>82ms and above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Due to secondary particle showers from the TCPs the BLM signal on </a:t>
            </a:r>
            <a:r>
              <a:rPr lang="en-US" dirty="0" smtClean="0">
                <a:solidFill>
                  <a:srgbClr val="CC0099"/>
                </a:solidFill>
              </a:rPr>
              <a:t>5 (out of 11) TCSG per beam </a:t>
            </a:r>
            <a:r>
              <a:rPr lang="en-US" dirty="0" smtClean="0"/>
              <a:t>are very close to the TCP signals (within a range of approximately a factor of 2-3 above and below the </a:t>
            </a:r>
            <a:r>
              <a:rPr lang="en-US" dirty="0" smtClean="0">
                <a:solidFill>
                  <a:schemeClr val="accent2"/>
                </a:solidFill>
              </a:rPr>
              <a:t>highest TCP signals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After the threshold change the TCSG BLMs give </a:t>
            </a:r>
            <a:r>
              <a:rPr lang="en-US" dirty="0" smtClean="0">
                <a:solidFill>
                  <a:srgbClr val="CC0099"/>
                </a:solidFill>
              </a:rPr>
              <a:t>about the same limit </a:t>
            </a:r>
            <a:r>
              <a:rPr lang="en-US" dirty="0" smtClean="0"/>
              <a:t>to beam losses as the </a:t>
            </a:r>
            <a:r>
              <a:rPr lang="en-US" dirty="0" smtClean="0">
                <a:solidFill>
                  <a:srgbClr val="CC0099"/>
                </a:solidFill>
              </a:rPr>
              <a:t>most limiting TCP </a:t>
            </a:r>
            <a:r>
              <a:rPr lang="en-US" dirty="0" smtClean="0"/>
              <a:t>BLMs (</a:t>
            </a:r>
            <a:r>
              <a:rPr lang="en-US" dirty="0" smtClean="0">
                <a:solidFill>
                  <a:schemeClr val="accent6"/>
                </a:solidFill>
              </a:rPr>
              <a:t>up to a factor of 2-3 higher or lower depending on loss details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TCSG IP7 threshold changes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TCP and TCSG 450 GeV and 3.5 TeV thresholds [Gy/s] </a:t>
            </a:r>
            <a:r>
              <a:rPr lang="en-US" sz="2000" dirty="0" err="1" smtClean="0"/>
              <a:t>vs</a:t>
            </a:r>
            <a:r>
              <a:rPr lang="en-US" sz="2000" dirty="0" smtClean="0"/>
              <a:t> integration time [s]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962930"/>
            <a:ext cx="8064896" cy="546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91680" y="4593322"/>
            <a:ext cx="626469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174625">
              <a:buFont typeface="Arial" pitchFamily="34" charset="0"/>
              <a:buChar char="•"/>
            </a:pPr>
            <a:r>
              <a:rPr lang="en-US" sz="2000" dirty="0" smtClean="0"/>
              <a:t>Moved 5 TCSG per beam to TCP family</a:t>
            </a:r>
          </a:p>
          <a:p>
            <a:pPr indent="174625">
              <a:buFont typeface="Arial" pitchFamily="34" charset="0"/>
              <a:buChar char="•"/>
            </a:pPr>
            <a:r>
              <a:rPr lang="en-US" sz="2000" dirty="0" smtClean="0"/>
              <a:t>6 TCSG per beam stayed with previous thresholds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1597744"/>
            <a:ext cx="2232248" cy="12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b="1" dirty="0" smtClean="0"/>
              <a:t>6 TCSGs  /beam</a:t>
            </a:r>
            <a:endParaRPr lang="en-US" sz="400" b="1" dirty="0" smtClean="0"/>
          </a:p>
          <a:p>
            <a:pPr>
              <a:spcAft>
                <a:spcPts val="800"/>
              </a:spcAft>
            </a:pPr>
            <a:r>
              <a:rPr lang="en-US" b="1" dirty="0" smtClean="0"/>
              <a:t>3 TCP + 5 TCSGs /beam</a:t>
            </a:r>
            <a:endParaRPr lang="en-US" sz="100" b="1" dirty="0" smtClean="0"/>
          </a:p>
          <a:p>
            <a:pPr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6 TCSGs  /beam</a:t>
            </a:r>
            <a:endParaRPr lang="en-US" sz="300" b="1" dirty="0" smtClean="0">
              <a:solidFill>
                <a:srgbClr val="FF0000"/>
              </a:solidFill>
            </a:endParaRPr>
          </a:p>
          <a:p>
            <a:pPr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3 TCP + 5 TCSGs /beam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8456" y="1600336"/>
            <a:ext cx="999728" cy="12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>
              <a:spcAft>
                <a:spcPts val="800"/>
              </a:spcAft>
            </a:pPr>
            <a:r>
              <a:rPr lang="en-US" b="1" dirty="0" smtClean="0"/>
              <a:t>450 GeV</a:t>
            </a:r>
            <a:endParaRPr lang="en-US" sz="400" b="1" dirty="0" smtClean="0"/>
          </a:p>
          <a:p>
            <a:pPr algn="r">
              <a:spcAft>
                <a:spcPts val="800"/>
              </a:spcAft>
            </a:pPr>
            <a:r>
              <a:rPr lang="en-US" b="1" dirty="0" smtClean="0"/>
              <a:t>450 GeV</a:t>
            </a:r>
            <a:endParaRPr lang="en-US" sz="100" b="1" dirty="0" smtClean="0"/>
          </a:p>
          <a:p>
            <a:pPr algn="r"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3.5 TeV</a:t>
            </a:r>
            <a:endParaRPr lang="en-US" sz="300" b="1" dirty="0" smtClean="0">
              <a:solidFill>
                <a:srgbClr val="FF0000"/>
              </a:solidFill>
            </a:endParaRPr>
          </a:p>
          <a:p>
            <a:pPr algn="r"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3.5 TeV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47793" y="785813"/>
            <a:ext cx="2096616" cy="8119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the TSCGs moved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55576" y="1052736"/>
            <a:ext cx="6120680" cy="4945554"/>
            <a:chOff x="539552" y="1328057"/>
            <a:chExt cx="5184576" cy="41891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037" t="1273" r="51320" b="8820"/>
            <a:stretch>
              <a:fillRect/>
            </a:stretch>
          </p:blipFill>
          <p:spPr bwMode="auto">
            <a:xfrm>
              <a:off x="539552" y="1328057"/>
              <a:ext cx="4968552" cy="418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4355976" y="2188870"/>
              <a:ext cx="1368152" cy="2554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Horizontal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Horizontal</a:t>
              </a:r>
            </a:p>
            <a:p>
              <a:pPr>
                <a:spcAft>
                  <a:spcPts val="400"/>
                </a:spcAft>
              </a:pPr>
              <a:r>
                <a:rPr lang="en-US" sz="1600" b="1" dirty="0" smtClean="0"/>
                <a:t>Skew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sec IP7 Signal / Threshold in Collision after Change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846286"/>
            <a:ext cx="78486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772816"/>
            <a:ext cx="864096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174625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2D002"/>
                </a:solidFill>
              </a:rPr>
              <a:t>Green:</a:t>
            </a:r>
            <a:r>
              <a:rPr lang="en-US" sz="1800" dirty="0" smtClean="0"/>
              <a:t> Magnets: thresholds for local magnet protection</a:t>
            </a:r>
            <a:endParaRPr lang="en-US" sz="1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174625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Light blue:</a:t>
            </a:r>
            <a:r>
              <a:rPr lang="en-US" sz="1800" dirty="0" smtClean="0"/>
              <a:t> Collimators: thresholds according to operation scenarios – mostly (far) below protection limit – on few TCLAs </a:t>
            </a:r>
            <a:r>
              <a:rPr lang="en-US" sz="1800" dirty="0" smtClean="0"/>
              <a:t>close/above </a:t>
            </a:r>
            <a:r>
              <a:rPr lang="en-US" sz="1800" dirty="0" smtClean="0"/>
              <a:t>local protection limit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6 TCPs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10 TCLA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98616" y="5733256"/>
            <a:ext cx="144016" cy="57606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36296" y="5733256"/>
            <a:ext cx="144016" cy="57606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flipH="1">
            <a:off x="1496436" y="5733256"/>
            <a:ext cx="483275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flipH="1">
            <a:off x="2798089" y="5733256"/>
            <a:ext cx="45719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2483768" y="5733256"/>
            <a:ext cx="45719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946845" y="5752586"/>
            <a:ext cx="45719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6628209" y="5740183"/>
            <a:ext cx="45719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7482766" y="5733256"/>
            <a:ext cx="483275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en-US" sz="2400" dirty="0" smtClean="0"/>
              <a:t>Design values</a:t>
            </a:r>
            <a:r>
              <a:rPr lang="en-US" sz="2400" dirty="0" smtClean="0"/>
              <a:t>:</a:t>
            </a:r>
          </a:p>
          <a:p>
            <a:pPr lvl="6"/>
            <a:r>
              <a:rPr lang="en-US" sz="2000" dirty="0" smtClean="0"/>
              <a:t>T … loss duration</a:t>
            </a:r>
          </a:p>
          <a:p>
            <a:pPr lvl="6"/>
            <a:r>
              <a:rPr lang="en-US" sz="2000" i="1" dirty="0" smtClean="0">
                <a:latin typeface="Symbol" pitchFamily="18" charset="2"/>
              </a:rPr>
              <a:t>t  </a:t>
            </a:r>
            <a:r>
              <a:rPr lang="en-US" sz="2000" dirty="0" smtClean="0">
                <a:latin typeface="+mj-lt"/>
              </a:rPr>
              <a:t>… lifetime</a:t>
            </a:r>
            <a:endParaRPr lang="en-US" sz="20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Thresholds IP7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16471"/>
            <a:ext cx="3533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636912"/>
          <a:ext cx="807047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033"/>
                <a:gridCol w="1389519"/>
                <a:gridCol w="946706"/>
                <a:gridCol w="1137574"/>
                <a:gridCol w="1059003"/>
                <a:gridCol w="1285812"/>
                <a:gridCol w="121583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2000" dirty="0" smtClean="0"/>
                        <a:t>Design Values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Current </a:t>
                      </a:r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limits (measurements</a:t>
                      </a:r>
                      <a:r>
                        <a:rPr lang="en-US" sz="2000" baseline="0" dirty="0" smtClean="0">
                          <a:solidFill>
                            <a:schemeClr val="accent6"/>
                          </a:solidFill>
                        </a:rPr>
                        <a:t> from MD</a:t>
                      </a:r>
                      <a:r>
                        <a:rPr lang="en-US" sz="2000" dirty="0" smtClean="0">
                          <a:solidFill>
                            <a:schemeClr val="accent6"/>
                          </a:solidFill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chemeClr val="accent6"/>
                          </a:solidFill>
                        </a:rPr>
                        <a:t> by thresholds on</a:t>
                      </a:r>
                      <a:endParaRPr lang="en-US" sz="2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Loss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duration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Loss rate [p/s]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Power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Loss duration</a:t>
                      </a:r>
                      <a:endParaRPr lang="en-US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TCP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(approx.)</a:t>
                      </a:r>
                      <a:endParaRPr lang="en-US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TCSG (approx.)</a:t>
                      </a:r>
                      <a:endParaRPr lang="en-US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TCLA (approx.)</a:t>
                      </a:r>
                      <a:endParaRPr lang="en-US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≈ 1 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2E12 (scaled 3.5TeV)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1200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1.3 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330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330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170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cont</a:t>
                      </a:r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.</a:t>
                      </a:r>
                      <a:endParaRPr lang="en-US" sz="16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1.6E11 (scaled 3.5TeV)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97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84 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97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mtClean="0">
                          <a:solidFill>
                            <a:srgbClr val="C00000"/>
                          </a:solidFill>
                        </a:rPr>
                        <a:t>97 kW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48 kW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10 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8.6E11 (scaled 3.5TeV)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487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21 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194 kW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194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97 kW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4524</TotalTime>
  <Words>660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1_Default Design</vt:lpstr>
      <vt:lpstr>2_Default Design</vt:lpstr>
      <vt:lpstr>BLM changes</vt:lpstr>
      <vt:lpstr>HV interlock</vt:lpstr>
      <vt:lpstr>IP7 and IP3 Central Crates</vt:lpstr>
      <vt:lpstr>TCTVB.4L8: Vacuum activity left side of IP8</vt:lpstr>
      <vt:lpstr>TCSG IP7 threshold changes</vt:lpstr>
      <vt:lpstr>TCP and TCSG 450 GeV and 3.5 TeV thresholds [Gy/s] vs integration time [s]</vt:lpstr>
      <vt:lpstr>Names of the TSCGs moved</vt:lpstr>
      <vt:lpstr>1.3 sec IP7 Signal / Threshold in Collision after Change </vt:lpstr>
      <vt:lpstr>Collimator Thresholds IP7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</dc:creator>
  <cp:lastModifiedBy>Eva Barbara Holzer</cp:lastModifiedBy>
  <cp:revision>839</cp:revision>
  <dcterms:created xsi:type="dcterms:W3CDTF">2009-10-10T10:26:03Z</dcterms:created>
  <dcterms:modified xsi:type="dcterms:W3CDTF">2011-07-27T11:45:14Z</dcterms:modified>
</cp:coreProperties>
</file>