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8"/>
  </p:notesMasterIdLst>
  <p:sldIdLst>
    <p:sldId id="256" r:id="rId2"/>
    <p:sldId id="265" r:id="rId3"/>
    <p:sldId id="257" r:id="rId4"/>
    <p:sldId id="258" r:id="rId5"/>
    <p:sldId id="260" r:id="rId6"/>
    <p:sldId id="263" r:id="rId7"/>
    <p:sldId id="262" r:id="rId8"/>
    <p:sldId id="268" r:id="rId9"/>
    <p:sldId id="264" r:id="rId10"/>
    <p:sldId id="266" r:id="rId11"/>
    <p:sldId id="267" r:id="rId12"/>
    <p:sldId id="261" r:id="rId13"/>
    <p:sldId id="269" r:id="rId14"/>
    <p:sldId id="270" r:id="rId15"/>
    <p:sldId id="271" r:id="rId16"/>
    <p:sldId id="272" r:id="rId17"/>
    <p:sldId id="277" r:id="rId18"/>
    <p:sldId id="276" r:id="rId19"/>
    <p:sldId id="275" r:id="rId20"/>
    <p:sldId id="283" r:id="rId21"/>
    <p:sldId id="274" r:id="rId22"/>
    <p:sldId id="282" r:id="rId23"/>
    <p:sldId id="281" r:id="rId24"/>
    <p:sldId id="280" r:id="rId25"/>
    <p:sldId id="279" r:id="rId26"/>
    <p:sldId id="278" r:id="rId27"/>
    <p:sldId id="293" r:id="rId28"/>
    <p:sldId id="292" r:id="rId29"/>
    <p:sldId id="291" r:id="rId30"/>
    <p:sldId id="290" r:id="rId31"/>
    <p:sldId id="289" r:id="rId32"/>
    <p:sldId id="288" r:id="rId33"/>
    <p:sldId id="287" r:id="rId34"/>
    <p:sldId id="286" r:id="rId35"/>
    <p:sldId id="302" r:id="rId36"/>
    <p:sldId id="285" r:id="rId37"/>
    <p:sldId id="301" r:id="rId38"/>
    <p:sldId id="300" r:id="rId39"/>
    <p:sldId id="298" r:id="rId40"/>
    <p:sldId id="297" r:id="rId41"/>
    <p:sldId id="296" r:id="rId42"/>
    <p:sldId id="295" r:id="rId43"/>
    <p:sldId id="303" r:id="rId44"/>
    <p:sldId id="304" r:id="rId45"/>
    <p:sldId id="305" r:id="rId46"/>
    <p:sldId id="25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01E"/>
    <a:srgbClr val="1E0036"/>
    <a:srgbClr val="FF3300"/>
    <a:srgbClr val="20003A"/>
    <a:srgbClr val="F7FDCB"/>
    <a:srgbClr val="E7C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snapToGrid="0">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Book Antiqua" pitchFamily="18"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Book Antiqua"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Book Antiqua" pitchFamily="18"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Book Antiqua" pitchFamily="18" charset="0"/>
              </a:defRPr>
            </a:lvl1pPr>
          </a:lstStyle>
          <a:p>
            <a:fld id="{D5DC3106-0371-49E8-AC0D-39BBABB37C6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5298" name="Group 2"/>
          <p:cNvGrpSpPr>
            <a:grpSpLocks/>
          </p:cNvGrpSpPr>
          <p:nvPr/>
        </p:nvGrpSpPr>
        <p:grpSpPr bwMode="auto">
          <a:xfrm>
            <a:off x="0" y="0"/>
            <a:ext cx="8763000" cy="5943600"/>
            <a:chOff x="0" y="0"/>
            <a:chExt cx="5520" cy="3744"/>
          </a:xfrm>
        </p:grpSpPr>
        <p:sp>
          <p:nvSpPr>
            <p:cNvPr id="55299"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55300" name="Group 4"/>
            <p:cNvGrpSpPr>
              <a:grpSpLocks/>
            </p:cNvGrpSpPr>
            <p:nvPr userDrawn="1"/>
          </p:nvGrpSpPr>
          <p:grpSpPr bwMode="auto">
            <a:xfrm>
              <a:off x="0" y="2208"/>
              <a:ext cx="5520" cy="1536"/>
              <a:chOff x="0" y="2208"/>
              <a:chExt cx="5520" cy="1536"/>
            </a:xfrm>
          </p:grpSpPr>
          <p:sp>
            <p:nvSpPr>
              <p:cNvPr id="55301"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55302"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55303"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55304" name="Group 8"/>
            <p:cNvGrpSpPr>
              <a:grpSpLocks/>
            </p:cNvGrpSpPr>
            <p:nvPr userDrawn="1"/>
          </p:nvGrpSpPr>
          <p:grpSpPr bwMode="auto">
            <a:xfrm>
              <a:off x="400" y="336"/>
              <a:ext cx="5088" cy="192"/>
              <a:chOff x="400" y="336"/>
              <a:chExt cx="5088" cy="192"/>
            </a:xfrm>
          </p:grpSpPr>
          <p:sp>
            <p:nvSpPr>
              <p:cNvPr id="55305"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55306"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55307" name="Rectangle 11"/>
          <p:cNvSpPr>
            <a:spLocks noGrp="1" noChangeArrowheads="1"/>
          </p:cNvSpPr>
          <p:nvPr>
            <p:ph type="ctrTitle"/>
          </p:nvPr>
        </p:nvSpPr>
        <p:spPr>
          <a:xfrm>
            <a:off x="2057400" y="1143000"/>
            <a:ext cx="6629400" cy="2209800"/>
          </a:xfrm>
        </p:spPr>
        <p:txBody>
          <a:bodyPr/>
          <a:lstStyle>
            <a:lvl1pPr>
              <a:defRPr sz="4800"/>
            </a:lvl1pPr>
          </a:lstStyle>
          <a:p>
            <a:endParaRPr lang="en-US" dirty="0"/>
          </a:p>
        </p:txBody>
      </p:sp>
      <p:sp>
        <p:nvSpPr>
          <p:cNvPr id="553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baseline="0"/>
            </a:lvl1pPr>
          </a:lstStyle>
          <a:p>
            <a:endParaRPr lang="en-US" dirty="0"/>
          </a:p>
        </p:txBody>
      </p:sp>
      <p:sp>
        <p:nvSpPr>
          <p:cNvPr id="55309"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55310"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55311" name="Rectangle 15"/>
          <p:cNvSpPr>
            <a:spLocks noGrp="1" noChangeArrowheads="1"/>
          </p:cNvSpPr>
          <p:nvPr>
            <p:ph type="sldNum" sz="quarter" idx="4"/>
          </p:nvPr>
        </p:nvSpPr>
        <p:spPr>
          <a:xfrm>
            <a:off x="6781800" y="6248400"/>
            <a:ext cx="1905000" cy="457200"/>
          </a:xfrm>
        </p:spPr>
        <p:txBody>
          <a:bodyPr/>
          <a:lstStyle>
            <a:lvl1pPr>
              <a:defRPr/>
            </a:lvl1pPr>
          </a:lstStyle>
          <a:p>
            <a:fld id="{EE4E2DDA-B4BD-48CD-B7B9-589C06CC19D8}" type="slidenum">
              <a:rPr lang="en-US"/>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Jan Uythoven, TE/ABT</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LBDS Audit Follow-up, 15 June2009</a:t>
            </a:r>
            <a:endParaRPr lang="en-US" dirty="0"/>
          </a:p>
        </p:txBody>
      </p:sp>
      <p:sp>
        <p:nvSpPr>
          <p:cNvPr id="6" name="Slide Number Placeholder 5"/>
          <p:cNvSpPr>
            <a:spLocks noGrp="1"/>
          </p:cNvSpPr>
          <p:nvPr>
            <p:ph type="sldNum" sz="quarter" idx="12"/>
          </p:nvPr>
        </p:nvSpPr>
        <p:spPr/>
        <p:txBody>
          <a:bodyPr/>
          <a:lstStyle>
            <a:lvl1pPr>
              <a:defRPr/>
            </a:lvl1pPr>
          </a:lstStyle>
          <a:p>
            <a:fld id="{FFBE5D61-2B6A-40BF-A64D-C52128EA5FB4}"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4563" y="1804988"/>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963" y="1804988"/>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Jan Uythoven, TE/ABT</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LBDS Audit Follow-up, 15 June2009</a:t>
            </a:r>
            <a:endParaRPr lang="en-US" dirty="0"/>
          </a:p>
        </p:txBody>
      </p:sp>
      <p:sp>
        <p:nvSpPr>
          <p:cNvPr id="7" name="Slide Number Placeholder 6"/>
          <p:cNvSpPr>
            <a:spLocks noGrp="1"/>
          </p:cNvSpPr>
          <p:nvPr>
            <p:ph type="sldNum" sz="quarter" idx="12"/>
          </p:nvPr>
        </p:nvSpPr>
        <p:spPr/>
        <p:txBody>
          <a:bodyPr/>
          <a:lstStyle>
            <a:lvl1pPr>
              <a:defRPr/>
            </a:lvl1pPr>
          </a:lstStyle>
          <a:p>
            <a:fld id="{FEAF86E5-4690-408E-B350-389E1269F569}"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Jan Uythoven, TE/ABT</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LBDS Audit Follow-up, 15 June2009</a:t>
            </a:r>
            <a:endParaRPr lang="en-US" dirty="0"/>
          </a:p>
        </p:txBody>
      </p:sp>
      <p:sp>
        <p:nvSpPr>
          <p:cNvPr id="9" name="Slide Number Placeholder 8"/>
          <p:cNvSpPr>
            <a:spLocks noGrp="1"/>
          </p:cNvSpPr>
          <p:nvPr>
            <p:ph type="sldNum" sz="quarter" idx="12"/>
          </p:nvPr>
        </p:nvSpPr>
        <p:spPr/>
        <p:txBody>
          <a:bodyPr/>
          <a:lstStyle>
            <a:lvl1pPr>
              <a:defRPr/>
            </a:lvl1pPr>
          </a:lstStyle>
          <a:p>
            <a:fld id="{859910C0-94D6-40B1-B1F5-F7E6CEB52738}"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Jan Uythoven, TE/ABT</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LBDS Audit Follow-up, 15 June2009</a:t>
            </a:r>
            <a:endParaRPr lang="en-US" dirty="0"/>
          </a:p>
        </p:txBody>
      </p:sp>
      <p:sp>
        <p:nvSpPr>
          <p:cNvPr id="5" name="Slide Number Placeholder 4"/>
          <p:cNvSpPr>
            <a:spLocks noGrp="1"/>
          </p:cNvSpPr>
          <p:nvPr>
            <p:ph type="sldNum" sz="quarter" idx="12"/>
          </p:nvPr>
        </p:nvSpPr>
        <p:spPr/>
        <p:txBody>
          <a:bodyPr/>
          <a:lstStyle>
            <a:lvl1pPr>
              <a:defRPr/>
            </a:lvl1pPr>
          </a:lstStyle>
          <a:p>
            <a:fld id="{65924347-2F16-4C92-AD39-BBC22613DE2E}"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Jan Uythoven, TE/ABT</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LBDS Audit Follow-up, 15 June2009</a:t>
            </a:r>
            <a:endParaRPr lang="en-US" dirty="0"/>
          </a:p>
        </p:txBody>
      </p:sp>
      <p:sp>
        <p:nvSpPr>
          <p:cNvPr id="4" name="Slide Number Placeholder 3"/>
          <p:cNvSpPr>
            <a:spLocks noGrp="1"/>
          </p:cNvSpPr>
          <p:nvPr>
            <p:ph type="sldNum" sz="quarter" idx="12"/>
          </p:nvPr>
        </p:nvSpPr>
        <p:spPr/>
        <p:txBody>
          <a:bodyPr/>
          <a:lstStyle>
            <a:lvl1pPr>
              <a:defRPr/>
            </a:lvl1pPr>
          </a:lstStyle>
          <a:p>
            <a:fld id="{E3A2AAA5-052D-4ED5-8BB2-E9A149CE51EF}"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307975"/>
            <a:ext cx="8686800" cy="4876800"/>
            <a:chOff x="0" y="0"/>
            <a:chExt cx="5472" cy="3072"/>
          </a:xfrm>
        </p:grpSpPr>
        <p:sp>
          <p:nvSpPr>
            <p:cNvPr id="54275"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54276" name="Group 4"/>
            <p:cNvGrpSpPr>
              <a:grpSpLocks/>
            </p:cNvGrpSpPr>
            <p:nvPr/>
          </p:nvGrpSpPr>
          <p:grpSpPr bwMode="auto">
            <a:xfrm>
              <a:off x="240" y="893"/>
              <a:ext cx="5232" cy="115"/>
              <a:chOff x="240" y="893"/>
              <a:chExt cx="5232" cy="115"/>
            </a:xfrm>
          </p:grpSpPr>
          <p:sp>
            <p:nvSpPr>
              <p:cNvPr id="54277"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54278"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54279" name="Rectangle 7"/>
          <p:cNvSpPr>
            <a:spLocks noGrp="1" noChangeArrowheads="1"/>
          </p:cNvSpPr>
          <p:nvPr>
            <p:ph type="title"/>
          </p:nvPr>
        </p:nvSpPr>
        <p:spPr bwMode="auto">
          <a:xfrm>
            <a:off x="922338" y="14446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80" name="Rectangle 8"/>
          <p:cNvSpPr>
            <a:spLocks noGrp="1" noChangeArrowheads="1"/>
          </p:cNvSpPr>
          <p:nvPr>
            <p:ph type="body" idx="1"/>
          </p:nvPr>
        </p:nvSpPr>
        <p:spPr bwMode="auto">
          <a:xfrm>
            <a:off x="944563" y="1804988"/>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4281" name="Rectangle 9"/>
          <p:cNvSpPr>
            <a:spLocks noGrp="1" noChangeArrowheads="1"/>
          </p:cNvSpPr>
          <p:nvPr>
            <p:ph type="dt" sz="half" idx="2"/>
          </p:nvPr>
        </p:nvSpPr>
        <p:spPr bwMode="auto">
          <a:xfrm>
            <a:off x="914400" y="6486525"/>
            <a:ext cx="1981200" cy="22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dirty="0" smtClean="0"/>
              <a:t>Jan Uythoven, TE/ABT</a:t>
            </a:r>
            <a:endParaRPr lang="en-US" dirty="0"/>
          </a:p>
        </p:txBody>
      </p:sp>
      <p:sp>
        <p:nvSpPr>
          <p:cNvPr id="54282" name="Rectangle 10"/>
          <p:cNvSpPr>
            <a:spLocks noGrp="1" noChangeArrowheads="1"/>
          </p:cNvSpPr>
          <p:nvPr>
            <p:ph type="ftr" sz="quarter" idx="3"/>
          </p:nvPr>
        </p:nvSpPr>
        <p:spPr bwMode="auto">
          <a:xfrm>
            <a:off x="3363913" y="6462713"/>
            <a:ext cx="2971800" cy="242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dirty="0" smtClean="0"/>
              <a:t>LBDS Audit Follow-up, 15 June2009</a:t>
            </a:r>
            <a:endParaRPr lang="en-US" dirty="0"/>
          </a:p>
        </p:txBody>
      </p:sp>
      <p:sp>
        <p:nvSpPr>
          <p:cNvPr id="54283" name="Rectangle 11"/>
          <p:cNvSpPr>
            <a:spLocks noGrp="1" noChangeArrowheads="1"/>
          </p:cNvSpPr>
          <p:nvPr>
            <p:ph type="sldNum" sz="quarter" idx="4"/>
          </p:nvPr>
        </p:nvSpPr>
        <p:spPr bwMode="auto">
          <a:xfrm>
            <a:off x="6781800" y="6494463"/>
            <a:ext cx="1905000" cy="211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5C93195-3BF2-4AD6-BED0-0331092A06B3}" type="slidenum">
              <a:rPr lang="en-US"/>
              <a:pPr/>
              <a:t>‹#›</a:t>
            </a:fld>
            <a:endParaRPr lang="en-US"/>
          </a:p>
        </p:txBody>
      </p:sp>
      <p:sp>
        <p:nvSpPr>
          <p:cNvPr id="54284"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ransition>
    <p:fade thruBlk="1"/>
  </p:transition>
  <p:timing>
    <p:tnLst>
      <p:par>
        <p:cTn id="1" dur="indefinite" restart="never" nodeType="tmRoot"/>
      </p:par>
    </p:tnLst>
  </p:timing>
  <p:hf hdr="0"/>
  <p:txStyles>
    <p:titleStyle>
      <a:lvl1pPr algn="ctr" rtl="0" eaLnBrk="1" fontAlgn="base" hangingPunct="1">
        <a:spcBef>
          <a:spcPct val="0"/>
        </a:spcBef>
        <a:spcAft>
          <a:spcPct val="0"/>
        </a:spcAft>
        <a:defRPr sz="4200">
          <a:solidFill>
            <a:schemeClr val="tx2"/>
          </a:solidFill>
          <a:latin typeface="+mj-lt"/>
          <a:ea typeface="+mj-ea"/>
          <a:cs typeface="+mj-cs"/>
        </a:defRPr>
      </a:lvl1pPr>
      <a:lvl2pPr algn="ctr" rtl="0" eaLnBrk="1" fontAlgn="base" hangingPunct="1">
        <a:spcBef>
          <a:spcPct val="0"/>
        </a:spcBef>
        <a:spcAft>
          <a:spcPct val="0"/>
        </a:spcAft>
        <a:defRPr sz="4200">
          <a:solidFill>
            <a:schemeClr val="tx2"/>
          </a:solidFill>
          <a:latin typeface="Times New Roman" pitchFamily="18" charset="0"/>
        </a:defRPr>
      </a:lvl2pPr>
      <a:lvl3pPr algn="ctr" rtl="0" eaLnBrk="1" fontAlgn="base" hangingPunct="1">
        <a:spcBef>
          <a:spcPct val="0"/>
        </a:spcBef>
        <a:spcAft>
          <a:spcPct val="0"/>
        </a:spcAft>
        <a:defRPr sz="4200">
          <a:solidFill>
            <a:schemeClr val="tx2"/>
          </a:solidFill>
          <a:latin typeface="Times New Roman" pitchFamily="18" charset="0"/>
        </a:defRPr>
      </a:lvl3pPr>
      <a:lvl4pPr algn="ctr" rtl="0" eaLnBrk="1" fontAlgn="base" hangingPunct="1">
        <a:spcBef>
          <a:spcPct val="0"/>
        </a:spcBef>
        <a:spcAft>
          <a:spcPct val="0"/>
        </a:spcAft>
        <a:defRPr sz="4200">
          <a:solidFill>
            <a:schemeClr val="tx2"/>
          </a:solidFill>
          <a:latin typeface="Times New Roman" pitchFamily="18" charset="0"/>
        </a:defRPr>
      </a:lvl4pPr>
      <a:lvl5pPr algn="ctr" rtl="0" eaLnBrk="1" fontAlgn="base" hangingPunct="1">
        <a:spcBef>
          <a:spcPct val="0"/>
        </a:spcBef>
        <a:spcAft>
          <a:spcPct val="0"/>
        </a:spcAft>
        <a:defRPr sz="4200">
          <a:solidFill>
            <a:schemeClr val="tx2"/>
          </a:solidFill>
          <a:latin typeface="Times New Roman" pitchFamily="18" charset="0"/>
        </a:defRPr>
      </a:lvl5pPr>
      <a:lvl6pPr marL="457200" algn="ctr" rtl="0" eaLnBrk="1" fontAlgn="base" hangingPunct="1">
        <a:spcBef>
          <a:spcPct val="0"/>
        </a:spcBef>
        <a:spcAft>
          <a:spcPct val="0"/>
        </a:spcAft>
        <a:defRPr sz="4200">
          <a:solidFill>
            <a:schemeClr val="tx2"/>
          </a:solidFill>
          <a:latin typeface="Times New Roman" pitchFamily="18" charset="0"/>
        </a:defRPr>
      </a:lvl6pPr>
      <a:lvl7pPr marL="914400" algn="ctr" rtl="0" eaLnBrk="1" fontAlgn="base" hangingPunct="1">
        <a:spcBef>
          <a:spcPct val="0"/>
        </a:spcBef>
        <a:spcAft>
          <a:spcPct val="0"/>
        </a:spcAft>
        <a:defRPr sz="4200">
          <a:solidFill>
            <a:schemeClr val="tx2"/>
          </a:solidFill>
          <a:latin typeface="Times New Roman" pitchFamily="18" charset="0"/>
        </a:defRPr>
      </a:lvl7pPr>
      <a:lvl8pPr marL="1371600" algn="ctr" rtl="0" eaLnBrk="1" fontAlgn="base" hangingPunct="1">
        <a:spcBef>
          <a:spcPct val="0"/>
        </a:spcBef>
        <a:spcAft>
          <a:spcPct val="0"/>
        </a:spcAft>
        <a:defRPr sz="4200">
          <a:solidFill>
            <a:schemeClr val="tx2"/>
          </a:solidFill>
          <a:latin typeface="Times New Roman" pitchFamily="18" charset="0"/>
        </a:defRPr>
      </a:lvl8pPr>
      <a:lvl9pPr marL="1828800" algn="ctr"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LBDS Audit</a:t>
            </a:r>
            <a:br>
              <a:rPr lang="en-US" dirty="0" smtClean="0"/>
            </a:br>
            <a:r>
              <a:rPr lang="en-US" dirty="0" smtClean="0"/>
              <a:t>Follow-up</a:t>
            </a:r>
            <a:endParaRPr lang="en-US" dirty="0"/>
          </a:p>
        </p:txBody>
      </p:sp>
      <p:sp>
        <p:nvSpPr>
          <p:cNvPr id="3" name="Subtitle 2"/>
          <p:cNvSpPr>
            <a:spLocks noGrp="1"/>
          </p:cNvSpPr>
          <p:nvPr>
            <p:ph type="subTitle" idx="1"/>
          </p:nvPr>
        </p:nvSpPr>
        <p:spPr/>
        <p:txBody>
          <a:bodyPr/>
          <a:lstStyle/>
          <a:p>
            <a:r>
              <a:rPr lang="en-US" dirty="0" smtClean="0"/>
              <a:t>Jan Uythoven</a:t>
            </a:r>
            <a:br>
              <a:rPr lang="en-US" dirty="0" smtClean="0"/>
            </a:br>
            <a:r>
              <a:rPr lang="en-US" dirty="0" smtClean="0"/>
              <a:t>Thanks to: </a:t>
            </a:r>
            <a:br>
              <a:rPr lang="en-US" dirty="0" smtClean="0"/>
            </a:br>
            <a:r>
              <a:rPr lang="en-US" dirty="0" smtClean="0"/>
              <a:t>Etienne Carlier and Brennan Goddard </a:t>
            </a:r>
            <a:endParaRPr lang="en-US" dirty="0"/>
          </a:p>
        </p:txBody>
      </p:sp>
      <p:sp>
        <p:nvSpPr>
          <p:cNvPr id="4" name="Date Placeholder 3"/>
          <p:cNvSpPr>
            <a:spLocks noGrp="1"/>
          </p:cNvSpPr>
          <p:nvPr>
            <p:ph type="dt" sz="half" idx="2"/>
          </p:nvPr>
        </p:nvSpPr>
        <p:spPr/>
        <p:txBody>
          <a:bodyPr/>
          <a:lstStyle/>
          <a:p>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EE4E2DDA-B4BD-48CD-B7B9-589C06CC19D8}" type="slidenum">
              <a:rPr lang="en-US" smtClean="0"/>
              <a:pPr/>
              <a:t>1</a:t>
            </a:fld>
            <a:endParaRPr lang="en-US"/>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MKD Cooling</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10</a:t>
            </a:fld>
            <a:endParaRPr lang="en-US"/>
          </a:p>
        </p:txBody>
      </p:sp>
      <p:sp>
        <p:nvSpPr>
          <p:cNvPr id="6" name="Content Placeholder 2"/>
          <p:cNvSpPr txBox="1">
            <a:spLocks/>
          </p:cNvSpPr>
          <p:nvPr/>
        </p:nvSpPr>
        <p:spPr>
          <a:xfrm>
            <a:off x="906463" y="1414463"/>
            <a:ext cx="77724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accent6"/>
                </a:solidFill>
                <a:effectLst/>
                <a:uLnTx/>
                <a:uFillTx/>
                <a:latin typeface="+mn-lt"/>
                <a:ea typeface="+mn-ea"/>
                <a:cs typeface="+mn-cs"/>
              </a:rPr>
              <a:t>Peltier temperature regulation units </a:t>
            </a:r>
            <a:r>
              <a:rPr kumimoji="0" lang="en-US" sz="2000" b="0" i="0" u="none" strike="noStrike" kern="0" cap="none" spc="0" normalizeH="0" baseline="0" noProof="0" dirty="0" smtClean="0">
                <a:ln>
                  <a:noFill/>
                </a:ln>
                <a:solidFill>
                  <a:schemeClr val="tx1"/>
                </a:solidFill>
                <a:effectLst/>
                <a:uLnTx/>
                <a:uFillTx/>
                <a:latin typeface="+mn-lt"/>
                <a:ea typeface="+mn-ea"/>
                <a:cs typeface="+mn-cs"/>
              </a:rPr>
              <a:t>installed on each of the 30 MKD generators</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rPr>
              <a:t>Together with temperature isolation and ventilation</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rPr>
              <a:t>Humidity sensor &amp; interlock</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Set regulation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temperature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tunnel temperature = 23 degrees</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rPr>
              <a:t>Interlock +/- 1 degree</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rPr>
              <a:t>Synchronous Beam Dump if temperature gets out of regulation window</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rPr>
              <a:t>Restart only possible when correct conditions are back</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accent6"/>
                </a:solidFill>
                <a:effectLst/>
                <a:uLnTx/>
                <a:uFillTx/>
                <a:latin typeface="+mn-lt"/>
                <a:ea typeface="+mn-ea"/>
                <a:cs typeface="+mn-cs"/>
              </a:rPr>
              <a:t>Some weeks of operational experience required before first beam</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TCDQ Energy Interlock</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11</a:t>
            </a:fld>
            <a:endParaRPr lang="en-US"/>
          </a:p>
        </p:txBody>
      </p:sp>
      <p:sp>
        <p:nvSpPr>
          <p:cNvPr id="6" name="Content Placeholder 2"/>
          <p:cNvSpPr txBox="1">
            <a:spLocks/>
          </p:cNvSpPr>
          <p:nvPr/>
        </p:nvSpPr>
        <p:spPr>
          <a:xfrm>
            <a:off x="880555" y="1484948"/>
            <a:ext cx="77724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TCDQ position is a function of energy, and gets triggered by a timing event (like collimators)</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Sensitive to errors related to timing </a:t>
            </a:r>
            <a:r>
              <a:rPr kumimoji="0" lang="en-US" sz="2000" b="0" i="0" u="none" strike="noStrike" kern="0" cap="none" spc="0" normalizeH="0" baseline="0" noProof="0" dirty="0" smtClean="0">
                <a:ln>
                  <a:noFill/>
                </a:ln>
                <a:solidFill>
                  <a:schemeClr val="tx1"/>
                </a:solidFill>
                <a:effectLst/>
                <a:uLnTx/>
                <a:uFillTx/>
                <a:latin typeface="+mn-lt"/>
                <a:ea typeface="+mn-ea"/>
                <a:cs typeface="+mn-cs"/>
              </a:rPr>
              <a:t>system and the transmission of the timing signal within the LBDS control system (from gateway to PLC)</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For 2009 there will be an </a:t>
            </a:r>
            <a:r>
              <a:rPr kumimoji="0" lang="en-US" sz="2000" b="0" i="0" u="none" strike="noStrike" kern="0" cap="none" spc="0" normalizeH="0" baseline="0" noProof="0" dirty="0" smtClean="0">
                <a:ln>
                  <a:noFill/>
                </a:ln>
                <a:solidFill>
                  <a:schemeClr val="accent6"/>
                </a:solidFill>
                <a:effectLst/>
                <a:uLnTx/>
                <a:uFillTx/>
                <a:latin typeface="+mn-lt"/>
                <a:ea typeface="+mn-ea"/>
                <a:cs typeface="+mn-cs"/>
              </a:rPr>
              <a:t>‘independent’ check </a:t>
            </a:r>
            <a:r>
              <a:rPr kumimoji="0" lang="en-US" sz="2000" b="0" i="0" u="none" strike="noStrike" kern="0" cap="none" spc="0" normalizeH="0" baseline="0" noProof="0" dirty="0" smtClean="0">
                <a:ln>
                  <a:noFill/>
                </a:ln>
                <a:solidFill>
                  <a:schemeClr val="tx1"/>
                </a:solidFill>
                <a:effectLst/>
                <a:uLnTx/>
                <a:uFillTx/>
                <a:latin typeface="+mn-lt"/>
                <a:ea typeface="+mn-ea"/>
                <a:cs typeface="+mn-cs"/>
              </a:rPr>
              <a:t>on the TCDQ position, taking the </a:t>
            </a:r>
            <a:r>
              <a:rPr kumimoji="0" lang="en-US" sz="2000" b="0" i="0" u="none" strike="noStrike" kern="0" cap="none" spc="0" normalizeH="0" baseline="0" noProof="0" dirty="0" smtClean="0">
                <a:ln>
                  <a:noFill/>
                </a:ln>
                <a:solidFill>
                  <a:schemeClr val="accent6"/>
                </a:solidFill>
                <a:effectLst/>
                <a:uLnTx/>
                <a:uFillTx/>
                <a:latin typeface="+mn-lt"/>
                <a:ea typeface="+mn-ea"/>
                <a:cs typeface="+mn-cs"/>
              </a:rPr>
              <a:t>beam energy </a:t>
            </a:r>
            <a:r>
              <a:rPr kumimoji="0" lang="en-US" sz="2000" b="0" i="0" u="none" strike="noStrike" kern="0" cap="none" spc="0" normalizeH="0" baseline="0" noProof="0" dirty="0" smtClean="0">
                <a:ln>
                  <a:noFill/>
                </a:ln>
                <a:solidFill>
                  <a:schemeClr val="tx1"/>
                </a:solidFill>
                <a:effectLst/>
                <a:uLnTx/>
                <a:uFillTx/>
                <a:latin typeface="+mn-lt"/>
                <a:ea typeface="+mn-ea"/>
                <a:cs typeface="+mn-cs"/>
              </a:rPr>
              <a:t>as input parameter</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Dump the beam if the TCDQ is at the wrong position as expected relative to the beam energy</a:t>
            </a:r>
          </a:p>
          <a:p>
            <a:pPr marL="800100" lvl="1" indent="-342900">
              <a:spcBef>
                <a:spcPct val="20000"/>
              </a:spcBef>
              <a:buClr>
                <a:schemeClr val="folHlink"/>
              </a:buClr>
              <a:buSzPct val="90000"/>
              <a:buFont typeface="Wingdings" pitchFamily="2" charset="2"/>
              <a:buChar char="n"/>
            </a:pPr>
            <a:r>
              <a:rPr lang="en-US" sz="2000" kern="0" dirty="0" smtClean="0">
                <a:latin typeface="+mn-lt"/>
              </a:rPr>
              <a:t>For 2009 – 2010: software solution</a:t>
            </a:r>
          </a:p>
          <a:p>
            <a:pPr marL="800100" lvl="1" indent="-342900">
              <a:spcBef>
                <a:spcPct val="20000"/>
              </a:spcBef>
              <a:buClr>
                <a:schemeClr val="folHlink"/>
              </a:buClr>
              <a:buSzPct val="90000"/>
              <a:buFont typeface="Wingdings" pitchFamily="2" charset="2"/>
              <a:buChar char="n"/>
            </a:pPr>
            <a:r>
              <a:rPr kumimoji="0" lang="en-US" sz="2000" b="0" i="0" u="none" strike="noStrike" kern="0" cap="none" spc="0" normalizeH="0" baseline="0" noProof="0" dirty="0" smtClean="0">
                <a:ln>
                  <a:noFill/>
                </a:ln>
                <a:solidFill>
                  <a:schemeClr val="tx1"/>
                </a:solidFill>
                <a:effectLst/>
                <a:uLnTx/>
                <a:uFillTx/>
                <a:latin typeface="+mn-lt"/>
                <a:ea typeface="+mn-ea"/>
                <a:cs typeface="+mn-cs"/>
              </a:rPr>
              <a:t>After 2010: hardware solution</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Follow-up of Audit Recommendations</a:t>
            </a:r>
            <a:endParaRPr lang="en-US" sz="3600"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12</a:t>
            </a:fld>
            <a:endParaRPr lang="en-US"/>
          </a:p>
        </p:txBody>
      </p:sp>
      <p:sp>
        <p:nvSpPr>
          <p:cNvPr id="7" name="TextBox 6"/>
          <p:cNvSpPr txBox="1"/>
          <p:nvPr/>
        </p:nvSpPr>
        <p:spPr>
          <a:xfrm>
            <a:off x="137160" y="1408177"/>
            <a:ext cx="8595360" cy="2585323"/>
          </a:xfrm>
          <a:prstGeom prst="rect">
            <a:avLst/>
          </a:prstGeom>
          <a:noFill/>
          <a:ln w="19050">
            <a:solidFill>
              <a:srgbClr val="FF3300"/>
            </a:solidFill>
          </a:ln>
        </p:spPr>
        <p:txBody>
          <a:bodyPr wrap="square" rtlCol="0">
            <a:spAutoFit/>
          </a:bodyPr>
          <a:lstStyle/>
          <a:p>
            <a:r>
              <a:rPr lang="en-US" i="1" u="sng" dirty="0" smtClean="0">
                <a:solidFill>
                  <a:srgbClr val="FF0000"/>
                </a:solidFill>
              </a:rPr>
              <a:t>Section 4: General Impression:</a:t>
            </a:r>
          </a:p>
          <a:p>
            <a:r>
              <a:rPr lang="en-US" i="1" dirty="0" smtClean="0">
                <a:solidFill>
                  <a:srgbClr val="FF0000"/>
                </a:solidFill>
              </a:rPr>
              <a:t>“The auditors agree that the XPOC and IPOC tests and their connections to the connection to the Injection Inhibit are critical and must be able to cover most if not all of the failure modes. However, </a:t>
            </a:r>
            <a:r>
              <a:rPr lang="en-US" b="1" i="1" dirty="0" smtClean="0">
                <a:solidFill>
                  <a:srgbClr val="FF0000"/>
                </a:solidFill>
              </a:rPr>
              <a:t>neither the XPOC nor the IPOC currently seem to be fully mature.</a:t>
            </a:r>
          </a:p>
          <a:p>
            <a:r>
              <a:rPr lang="en-US" i="1" dirty="0" smtClean="0">
                <a:solidFill>
                  <a:srgbClr val="FF0000"/>
                </a:solidFill>
              </a:rPr>
              <a:t>Areas of concern have been listed in Section 5.1.2. Although the inherent LBDS hardware does not show evidence for potentially correlated failure modes, </a:t>
            </a:r>
            <a:r>
              <a:rPr lang="en-US" b="1" i="1" dirty="0" smtClean="0">
                <a:solidFill>
                  <a:srgbClr val="FF0000"/>
                </a:solidFill>
              </a:rPr>
              <a:t>the auditors are concerned about external “common mode” influences in particular due to Single Event Effects (SEEs; </a:t>
            </a:r>
            <a:r>
              <a:rPr lang="en-US" i="1" dirty="0" smtClean="0">
                <a:solidFill>
                  <a:srgbClr val="FF0000"/>
                </a:solidFill>
              </a:rPr>
              <a:t>see Section 5.2.2.)”</a:t>
            </a:r>
            <a:endParaRPr lang="en-US" i="1" dirty="0">
              <a:solidFill>
                <a:srgbClr val="FF0000"/>
              </a:solidFill>
            </a:endParaRPr>
          </a:p>
        </p:txBody>
      </p:sp>
      <p:sp>
        <p:nvSpPr>
          <p:cNvPr id="8" name="TextBox 7"/>
          <p:cNvSpPr txBox="1"/>
          <p:nvPr/>
        </p:nvSpPr>
        <p:spPr>
          <a:xfrm>
            <a:off x="1097280" y="4663440"/>
            <a:ext cx="7626096" cy="1754326"/>
          </a:xfrm>
          <a:prstGeom prst="rect">
            <a:avLst/>
          </a:prstGeom>
          <a:noFill/>
          <a:ln w="19050">
            <a:solidFill>
              <a:srgbClr val="10001E"/>
            </a:solidFill>
          </a:ln>
        </p:spPr>
        <p:txBody>
          <a:bodyPr wrap="square" rtlCol="0">
            <a:spAutoFit/>
          </a:bodyPr>
          <a:lstStyle/>
          <a:p>
            <a:r>
              <a:rPr lang="en-US" dirty="0" smtClean="0"/>
              <a:t>The Reliability Run has shown that IPOC and XPOC work very reliable for IPOC and XPOC processes, see previous slides.</a:t>
            </a:r>
          </a:p>
          <a:p>
            <a:endParaRPr lang="en-US" dirty="0" smtClean="0"/>
          </a:p>
          <a:p>
            <a:r>
              <a:rPr lang="en-US" dirty="0" smtClean="0"/>
              <a:t>Single Events Upsets: R2E working group; Monitoring of Radiation; Slow increase of beam intensity (=radiation) covered by system redundancy.</a:t>
            </a:r>
          </a:p>
          <a:p>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Section 5: Recommendations</a:t>
            </a:r>
            <a:br>
              <a:rPr lang="en-US" sz="3600" dirty="0" smtClean="0"/>
            </a:br>
            <a:r>
              <a:rPr lang="en-US" sz="3600" dirty="0" smtClean="0"/>
              <a:t>1. Connection to the BIS</a:t>
            </a:r>
            <a:endParaRPr lang="en-US" sz="3600" dirty="0"/>
          </a:p>
        </p:txBody>
      </p:sp>
      <p:sp>
        <p:nvSpPr>
          <p:cNvPr id="3" name="Date Placeholder 2"/>
          <p:cNvSpPr>
            <a:spLocks noGrp="1"/>
          </p:cNvSpPr>
          <p:nvPr>
            <p:ph type="dt" sz="half" idx="10"/>
          </p:nvPr>
        </p:nvSpPr>
        <p:spPr/>
        <p:txBody>
          <a:bodyPr/>
          <a:lstStyle/>
          <a:p>
            <a:r>
              <a:rPr lang="en-US" dirty="0"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13</a:t>
            </a:fld>
            <a:endParaRPr lang="en-US"/>
          </a:p>
        </p:txBody>
      </p:sp>
      <p:sp>
        <p:nvSpPr>
          <p:cNvPr id="6" name="TextBox 5"/>
          <p:cNvSpPr txBox="1"/>
          <p:nvPr/>
        </p:nvSpPr>
        <p:spPr>
          <a:xfrm>
            <a:off x="137160" y="1408177"/>
            <a:ext cx="8595360" cy="1200329"/>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 interfaces between the BIS and the LBDS are crucial for the overall safety</a:t>
            </a:r>
          </a:p>
          <a:p>
            <a:r>
              <a:rPr lang="en-US" dirty="0" smtClean="0">
                <a:solidFill>
                  <a:srgbClr val="FF0000"/>
                </a:solidFill>
              </a:rPr>
              <a:t>chain. Thus, these should be properly discussed, agreed upon, and documented.</a:t>
            </a:r>
          </a:p>
          <a:p>
            <a:r>
              <a:rPr lang="en-US" dirty="0" smtClean="0">
                <a:solidFill>
                  <a:srgbClr val="FF0000"/>
                </a:solidFill>
              </a:rPr>
              <a:t>The resulting solution should minimize the complexity of the overall, combined</a:t>
            </a:r>
          </a:p>
          <a:p>
            <a:r>
              <a:rPr lang="en-US" dirty="0" smtClean="0">
                <a:solidFill>
                  <a:srgbClr val="FF0000"/>
                </a:solidFill>
              </a:rPr>
              <a:t>system without deteriorating overall safety.</a:t>
            </a:r>
            <a:r>
              <a:rPr lang="en-US" i="1" dirty="0" smtClean="0">
                <a:solidFill>
                  <a:srgbClr val="FF0000"/>
                </a:solidFill>
              </a:rPr>
              <a:t>”</a:t>
            </a:r>
            <a:endParaRPr lang="en-US" i="1" dirty="0">
              <a:solidFill>
                <a:srgbClr val="FF0000"/>
              </a:solidFill>
            </a:endParaRPr>
          </a:p>
        </p:txBody>
      </p:sp>
      <p:pic>
        <p:nvPicPr>
          <p:cNvPr id="7" name="Picture 2"/>
          <p:cNvPicPr>
            <a:picLocks noChangeAspect="1" noChangeArrowheads="1"/>
          </p:cNvPicPr>
          <p:nvPr/>
        </p:nvPicPr>
        <p:blipFill>
          <a:blip r:embed="rId2"/>
          <a:srcRect/>
          <a:stretch>
            <a:fillRect/>
          </a:stretch>
        </p:blipFill>
        <p:spPr bwMode="auto">
          <a:xfrm>
            <a:off x="3871272" y="2708258"/>
            <a:ext cx="5062416" cy="3798102"/>
          </a:xfrm>
          <a:prstGeom prst="rect">
            <a:avLst/>
          </a:prstGeom>
          <a:noFill/>
          <a:ln w="9525">
            <a:noFill/>
            <a:miter lim="800000"/>
            <a:headEnd/>
            <a:tailEnd/>
          </a:ln>
        </p:spPr>
      </p:pic>
      <p:sp>
        <p:nvSpPr>
          <p:cNvPr id="8" name="TextBox 7"/>
          <p:cNvSpPr txBox="1"/>
          <p:nvPr/>
        </p:nvSpPr>
        <p:spPr>
          <a:xfrm rot="21086057">
            <a:off x="4561154" y="3126041"/>
            <a:ext cx="2652362" cy="369332"/>
          </a:xfrm>
          <a:prstGeom prst="rect">
            <a:avLst/>
          </a:prstGeom>
          <a:solidFill>
            <a:srgbClr val="FFFF00"/>
          </a:solidFill>
        </p:spPr>
        <p:txBody>
          <a:bodyPr wrap="square" rtlCol="0">
            <a:spAutoFit/>
          </a:bodyPr>
          <a:lstStyle/>
          <a:p>
            <a:r>
              <a:rPr lang="en-US" dirty="0" smtClean="0"/>
              <a:t>Slide Benjamin Todd</a:t>
            </a:r>
            <a:endParaRPr lang="en-US" dirty="0"/>
          </a:p>
        </p:txBody>
      </p:sp>
      <p:sp>
        <p:nvSpPr>
          <p:cNvPr id="9" name="TextBox 8"/>
          <p:cNvSpPr txBox="1"/>
          <p:nvPr/>
        </p:nvSpPr>
        <p:spPr>
          <a:xfrm>
            <a:off x="246888" y="3072384"/>
            <a:ext cx="3630168" cy="1477328"/>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Tests done in the SPS</a:t>
            </a:r>
          </a:p>
          <a:p>
            <a:pPr>
              <a:buFont typeface="Arial" pitchFamily="34" charset="0"/>
              <a:buChar char="•"/>
            </a:pPr>
            <a:r>
              <a:rPr lang="en-US" dirty="0" smtClean="0"/>
              <a:t>Test procedure to check on all documented faults under discussion with BIS-people; should be done.</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RF-Synchronisation</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14</a:t>
            </a:fld>
            <a:endParaRPr lang="en-US"/>
          </a:p>
        </p:txBody>
      </p:sp>
      <p:sp>
        <p:nvSpPr>
          <p:cNvPr id="6" name="TextBox 5"/>
          <p:cNvSpPr txBox="1"/>
          <p:nvPr/>
        </p:nvSpPr>
        <p:spPr>
          <a:xfrm>
            <a:off x="137160" y="1408177"/>
            <a:ext cx="8595360"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Measures must be put in place to ensure that the LBDS is always synchronous</a:t>
            </a:r>
          </a:p>
          <a:p>
            <a:r>
              <a:rPr lang="en-US" dirty="0" smtClean="0">
                <a:solidFill>
                  <a:srgbClr val="FF0000"/>
                </a:solidFill>
              </a:rPr>
              <a:t>and in phase with the right and proper beam revolution frequency. This might</a:t>
            </a:r>
          </a:p>
          <a:p>
            <a:r>
              <a:rPr lang="en-US" dirty="0" smtClean="0">
                <a:solidFill>
                  <a:srgbClr val="FF0000"/>
                </a:solidFill>
              </a:rPr>
              <a:t>also require actions from experts of the RF system.”</a:t>
            </a:r>
            <a:endParaRPr lang="en-US" i="1" dirty="0">
              <a:solidFill>
                <a:srgbClr val="FF0000"/>
              </a:solidFill>
            </a:endParaRPr>
          </a:p>
        </p:txBody>
      </p:sp>
      <p:sp>
        <p:nvSpPr>
          <p:cNvPr id="7" name="TextBox 6"/>
          <p:cNvSpPr txBox="1"/>
          <p:nvPr/>
        </p:nvSpPr>
        <p:spPr>
          <a:xfrm>
            <a:off x="1243584" y="3282696"/>
            <a:ext cx="6912864" cy="286232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Swapping Master RF B1 / B2 </a:t>
            </a:r>
            <a:r>
              <a:rPr lang="en-US" dirty="0" err="1" smtClean="0"/>
              <a:t>f</a:t>
            </a:r>
            <a:r>
              <a:rPr lang="en-US" baseline="-25000" dirty="0" err="1" smtClean="0"/>
              <a:t>rf</a:t>
            </a:r>
            <a:r>
              <a:rPr lang="en-US" dirty="0" smtClean="0"/>
              <a:t>: Commissioning procedures; however weak point is swapping the fiber optics cables for B1/B2. Brought to the attention of the RF-Group: </a:t>
            </a:r>
            <a:r>
              <a:rPr lang="en-US" dirty="0" err="1" smtClean="0"/>
              <a:t>A.Butterworth</a:t>
            </a:r>
            <a:r>
              <a:rPr lang="en-US" dirty="0" smtClean="0"/>
              <a:t> / Ph. </a:t>
            </a:r>
            <a:r>
              <a:rPr lang="en-US" dirty="0" err="1" smtClean="0"/>
              <a:t>Baudrenghien</a:t>
            </a:r>
            <a:r>
              <a:rPr lang="en-US" dirty="0" smtClean="0"/>
              <a:t>.</a:t>
            </a:r>
          </a:p>
          <a:p>
            <a:pPr>
              <a:buFont typeface="Arial" pitchFamily="34" charset="0"/>
              <a:buChar char="•"/>
            </a:pPr>
            <a:r>
              <a:rPr lang="en-US" dirty="0" smtClean="0"/>
              <a:t> If RF-Trip -&gt; </a:t>
            </a:r>
            <a:r>
              <a:rPr lang="en-US" dirty="0" err="1" smtClean="0"/>
              <a:t>debunching</a:t>
            </a:r>
            <a:r>
              <a:rPr lang="en-US" dirty="0" smtClean="0"/>
              <a:t>: for higher beam intensities an RF-trip should dump the beam.</a:t>
            </a:r>
          </a:p>
          <a:p>
            <a:pPr>
              <a:buFont typeface="Arial" pitchFamily="34" charset="0"/>
              <a:buChar char="•"/>
            </a:pPr>
            <a:r>
              <a:rPr lang="en-US" dirty="0" smtClean="0"/>
              <a:t> Beam should always follow the </a:t>
            </a:r>
            <a:r>
              <a:rPr lang="en-US" dirty="0" err="1" smtClean="0"/>
              <a:t>f</a:t>
            </a:r>
            <a:r>
              <a:rPr lang="en-US" baseline="-25000" dirty="0" err="1" smtClean="0"/>
              <a:t>rf</a:t>
            </a:r>
            <a:endParaRPr lang="en-US" baseline="-25000" dirty="0" smtClean="0"/>
          </a:p>
          <a:p>
            <a:pPr>
              <a:buFont typeface="Arial" pitchFamily="34" charset="0"/>
              <a:buChar char="•"/>
            </a:pPr>
            <a:r>
              <a:rPr lang="en-US" dirty="0" smtClean="0"/>
              <a:t> Back-up by: </a:t>
            </a:r>
            <a:br>
              <a:rPr lang="en-US" dirty="0" smtClean="0"/>
            </a:br>
            <a:r>
              <a:rPr lang="en-US" dirty="0" smtClean="0"/>
              <a:t>	Abort Gap Monitor</a:t>
            </a:r>
            <a:br>
              <a:rPr lang="en-US" dirty="0" smtClean="0"/>
            </a:br>
            <a:r>
              <a:rPr lang="en-US" dirty="0" smtClean="0"/>
              <a:t>	Abort Gap Keeper during injection, independent of </a:t>
            </a:r>
            <a:r>
              <a:rPr lang="en-US" dirty="0" err="1" smtClean="0"/>
              <a:t>f</a:t>
            </a:r>
            <a:r>
              <a:rPr lang="en-US" baseline="-25000" dirty="0" err="1" smtClean="0"/>
              <a:t>rf</a:t>
            </a:r>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MKD Kick Synchronisation</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15</a:t>
            </a:fld>
            <a:endParaRPr lang="en-US"/>
          </a:p>
        </p:txBody>
      </p:sp>
      <p:sp>
        <p:nvSpPr>
          <p:cNvPr id="6" name="TextBox 5"/>
          <p:cNvSpPr txBox="1"/>
          <p:nvPr/>
        </p:nvSpPr>
        <p:spPr>
          <a:xfrm>
            <a:off x="137160" y="1408177"/>
            <a:ext cx="8595360"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Alternatives to compensate this additional delay should be discussed.</a:t>
            </a:r>
            <a:r>
              <a:rPr lang="en-US" i="1" dirty="0" smtClean="0">
                <a:solidFill>
                  <a:srgbClr val="FF0000"/>
                </a:solidFill>
              </a:rPr>
              <a:t>”</a:t>
            </a:r>
          </a:p>
          <a:p>
            <a:endParaRPr lang="en-US" i="1" dirty="0" smtClean="0">
              <a:solidFill>
                <a:srgbClr val="FF0000"/>
              </a:solidFill>
            </a:endParaRPr>
          </a:p>
          <a:p>
            <a:r>
              <a:rPr lang="en-US" i="1" dirty="0" smtClean="0">
                <a:solidFill>
                  <a:srgbClr val="FF0000"/>
                </a:solidFill>
              </a:rPr>
              <a:t>To avoid having to use a individual trigger voltage defined as a function of energy.</a:t>
            </a:r>
            <a:endParaRPr lang="en-US" i="1" dirty="0">
              <a:solidFill>
                <a:srgbClr val="FF0000"/>
              </a:solidFill>
            </a:endParaRPr>
          </a:p>
        </p:txBody>
      </p:sp>
      <p:sp>
        <p:nvSpPr>
          <p:cNvPr id="7" name="TextBox 6"/>
          <p:cNvSpPr txBox="1"/>
          <p:nvPr/>
        </p:nvSpPr>
        <p:spPr>
          <a:xfrm>
            <a:off x="1243584" y="3282696"/>
            <a:ext cx="5010912"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Worked fine during the Reliability Run: </a:t>
            </a:r>
            <a:br>
              <a:rPr lang="en-US" dirty="0" smtClean="0"/>
            </a:br>
            <a:r>
              <a:rPr lang="en-US" dirty="0" smtClean="0"/>
              <a:t>   no XPOC fault</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MKD Switch “Degradation”</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16</a:t>
            </a:fld>
            <a:endParaRPr lang="en-US"/>
          </a:p>
        </p:txBody>
      </p:sp>
      <p:sp>
        <p:nvSpPr>
          <p:cNvPr id="6" name="TextBox 5"/>
          <p:cNvSpPr txBox="1"/>
          <p:nvPr/>
        </p:nvSpPr>
        <p:spPr>
          <a:xfrm>
            <a:off x="137160" y="1408177"/>
            <a:ext cx="8595360" cy="1200329"/>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 first experience of the LBDS has shown a slight, but constant degradation of the kicker magnet switches, presently studies by the experts.</a:t>
            </a:r>
          </a:p>
          <a:p>
            <a:r>
              <a:rPr lang="en-US" dirty="0" smtClean="0">
                <a:solidFill>
                  <a:srgbClr val="FF0000"/>
                </a:solidFill>
              </a:rPr>
              <a:t>A deeper study must be conducted to understand this </a:t>
            </a:r>
            <a:r>
              <a:rPr lang="en-US" dirty="0" err="1" smtClean="0">
                <a:solidFill>
                  <a:srgbClr val="FF0000"/>
                </a:solidFill>
              </a:rPr>
              <a:t>behaviour</a:t>
            </a:r>
            <a:r>
              <a:rPr lang="en-US" dirty="0" smtClean="0">
                <a:solidFill>
                  <a:srgbClr val="FF0000"/>
                </a:solidFill>
              </a:rPr>
              <a:t> and alternative</a:t>
            </a:r>
          </a:p>
          <a:p>
            <a:r>
              <a:rPr lang="en-US" dirty="0" smtClean="0">
                <a:solidFill>
                  <a:srgbClr val="FF0000"/>
                </a:solidFill>
              </a:rPr>
              <a:t>solutions must be elaborated.</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6236208" cy="1754326"/>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Some capacitors found to be degrading: replaced and stable afterwards </a:t>
            </a:r>
          </a:p>
          <a:p>
            <a:pPr>
              <a:buFont typeface="Arial" pitchFamily="34" charset="0"/>
              <a:buChar char="•"/>
            </a:pPr>
            <a:r>
              <a:rPr lang="en-US" dirty="0" smtClean="0"/>
              <a:t>Temperature </a:t>
            </a:r>
            <a:r>
              <a:rPr lang="en-GB" dirty="0" smtClean="0"/>
              <a:t>stabilisation</a:t>
            </a:r>
            <a:r>
              <a:rPr lang="en-US" dirty="0" smtClean="0"/>
              <a:t> of the MKD generators</a:t>
            </a:r>
          </a:p>
          <a:p>
            <a:pPr>
              <a:buFont typeface="Arial" pitchFamily="34" charset="0"/>
              <a:buChar char="•"/>
            </a:pPr>
            <a:r>
              <a:rPr lang="en-US" dirty="0" smtClean="0"/>
              <a:t> Redistribution of the GTO discs</a:t>
            </a:r>
          </a:p>
          <a:p>
            <a:r>
              <a:rPr lang="en-US" dirty="0" smtClean="0"/>
              <a:t>	Affects availability only</a:t>
            </a:r>
          </a:p>
          <a:p>
            <a:pPr>
              <a:buFont typeface="Arial" pitchFamily="34" charset="0"/>
              <a:buChar char="•"/>
            </a:pPr>
            <a:r>
              <a:rPr lang="en-US" dirty="0" smtClean="0"/>
              <a:t> Long-term upgrade to 12 wafers being studied </a:t>
            </a: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5. MKD Rise Time is and Trigger Tolerance / Synchronisation is Tight</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17</a:t>
            </a:fld>
            <a:endParaRPr lang="en-US"/>
          </a:p>
        </p:txBody>
      </p:sp>
      <p:sp>
        <p:nvSpPr>
          <p:cNvPr id="6" name="TextBox 5"/>
          <p:cNvSpPr txBox="1"/>
          <p:nvPr/>
        </p:nvSpPr>
        <p:spPr>
          <a:xfrm>
            <a:off x="137160" y="1408177"/>
            <a:ext cx="8595360"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Possibilities to increase this tight time window in order to add some safety</a:t>
            </a:r>
          </a:p>
          <a:p>
            <a:r>
              <a:rPr lang="en-US" dirty="0" smtClean="0">
                <a:solidFill>
                  <a:srgbClr val="FF0000"/>
                </a:solidFill>
              </a:rPr>
              <a:t>margin should be investigated.</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7360920"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Adapting the LHC bunch filling to 4 µs instead of 3 µs is possible, but will reduce the machine luminosity (loose 72 bunches out of 2808).</a:t>
            </a:r>
          </a:p>
          <a:p>
            <a:pPr>
              <a:buFont typeface="Arial" pitchFamily="34" charset="0"/>
              <a:buChar char="•"/>
            </a:pPr>
            <a:r>
              <a:rPr lang="en-US" dirty="0" smtClean="0"/>
              <a:t> Not critical straight away and can be adapted when required. </a:t>
            </a:r>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Redundancy</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18</a:t>
            </a:fld>
            <a:endParaRPr lang="en-US"/>
          </a:p>
        </p:txBody>
      </p:sp>
      <p:sp>
        <p:nvSpPr>
          <p:cNvPr id="6" name="TextBox 5"/>
          <p:cNvSpPr txBox="1"/>
          <p:nvPr/>
        </p:nvSpPr>
        <p:spPr>
          <a:xfrm>
            <a:off x="137160" y="1408177"/>
            <a:ext cx="8595360" cy="1477328"/>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Therefore, the redundancy and its correct and complete separation must be verified.</a:t>
            </a:r>
          </a:p>
          <a:p>
            <a:r>
              <a:rPr lang="en-US" dirty="0" smtClean="0">
                <a:solidFill>
                  <a:srgbClr val="FF0000"/>
                </a:solidFill>
              </a:rPr>
              <a:t>Means to ensure that external cables can not be swapped must be applied.</a:t>
            </a:r>
          </a:p>
          <a:p>
            <a:r>
              <a:rPr lang="en-US" dirty="0" smtClean="0">
                <a:solidFill>
                  <a:srgbClr val="FF0000"/>
                </a:solidFill>
              </a:rPr>
              <a:t>Furthermore, the consequences of the non-redundant signal paths on the PTM and</a:t>
            </a:r>
          </a:p>
          <a:p>
            <a:r>
              <a:rPr lang="en-US" dirty="0" smtClean="0">
                <a:solidFill>
                  <a:srgbClr val="FF0000"/>
                </a:solidFill>
              </a:rPr>
              <a:t>TFOT boards on the overall availability must be reviewed.</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6803136" cy="1754326"/>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That the present redundancy in the design is sufficient has been studied and found to be correct in the PhD thesis of </a:t>
            </a:r>
            <a:r>
              <a:rPr lang="en-US" dirty="0" err="1" smtClean="0"/>
              <a:t>R.Filippini</a:t>
            </a:r>
            <a:r>
              <a:rPr lang="en-US" dirty="0" smtClean="0"/>
              <a:t>.</a:t>
            </a:r>
          </a:p>
          <a:p>
            <a:pPr>
              <a:buFont typeface="Arial" pitchFamily="34" charset="0"/>
              <a:buChar char="•"/>
            </a:pPr>
            <a:r>
              <a:rPr lang="en-US" dirty="0" smtClean="0"/>
              <a:t> At start-up several weeks have been spent to again check the redundancy of the signals</a:t>
            </a:r>
          </a:p>
          <a:p>
            <a:pPr>
              <a:buFont typeface="Arial" pitchFamily="34" charset="0"/>
              <a:buChar char="•"/>
            </a:pPr>
            <a:r>
              <a:rPr lang="en-US" dirty="0" smtClean="0"/>
              <a:t> XPOC has proven to be able to detect the lack of redundancy due to small changes in the kick</a:t>
            </a:r>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UPS &amp; Power Cut</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19</a:t>
            </a:fld>
            <a:endParaRPr lang="en-US"/>
          </a:p>
        </p:txBody>
      </p:sp>
      <p:sp>
        <p:nvSpPr>
          <p:cNvPr id="6" name="TextBox 5"/>
          <p:cNvSpPr txBox="1"/>
          <p:nvPr/>
        </p:nvSpPr>
        <p:spPr>
          <a:xfrm>
            <a:off x="137160" y="1408177"/>
            <a:ext cx="8595360"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Adequate tests should be conducted to confirm that the system remains being capable of dumping the beam in case of simultaneous main and UPS power failures.</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6675120" cy="1477328"/>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Was tested in 2008, but ‘manual </a:t>
            </a:r>
            <a:r>
              <a:rPr lang="en-US" dirty="0" err="1" smtClean="0"/>
              <a:t>synchronisation</a:t>
            </a:r>
            <a:r>
              <a:rPr lang="en-US" dirty="0" smtClean="0"/>
              <a:t> of loosing UPS and mains</a:t>
            </a:r>
          </a:p>
          <a:p>
            <a:pPr>
              <a:buFont typeface="Arial" pitchFamily="34" charset="0"/>
              <a:buChar char="•"/>
            </a:pPr>
            <a:r>
              <a:rPr lang="en-US" dirty="0" smtClean="0"/>
              <a:t> Test foreseen in 2009 to test power loss during same mains period.</a:t>
            </a:r>
          </a:p>
          <a:p>
            <a:pPr>
              <a:buFont typeface="Arial" pitchFamily="34" charset="0"/>
              <a:buChar char="•"/>
            </a:pPr>
            <a:r>
              <a:rPr lang="en-US" dirty="0" smtClean="0"/>
              <a:t> UPS is also redundant.</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LHC Beam Dump System</a:t>
            </a:r>
            <a:endParaRPr lang="en-US"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2</a:t>
            </a:fld>
            <a:endParaRPr lang="en-US"/>
          </a:p>
        </p:txBody>
      </p:sp>
      <p:grpSp>
        <p:nvGrpSpPr>
          <p:cNvPr id="8" name="Group 4"/>
          <p:cNvGrpSpPr>
            <a:grpSpLocks/>
          </p:cNvGrpSpPr>
          <p:nvPr/>
        </p:nvGrpSpPr>
        <p:grpSpPr bwMode="auto">
          <a:xfrm>
            <a:off x="2481263" y="1095375"/>
            <a:ext cx="4478337" cy="3211513"/>
            <a:chOff x="1546" y="589"/>
            <a:chExt cx="2821" cy="2023"/>
          </a:xfrm>
        </p:grpSpPr>
        <p:pic>
          <p:nvPicPr>
            <p:cNvPr id="9" name="Picture 5" descr="Picture1"/>
            <p:cNvPicPr>
              <a:picLocks noChangeAspect="1" noChangeArrowheads="1"/>
            </p:cNvPicPr>
            <p:nvPr/>
          </p:nvPicPr>
          <p:blipFill>
            <a:blip r:embed="rId2"/>
            <a:srcRect/>
            <a:stretch>
              <a:fillRect/>
            </a:stretch>
          </p:blipFill>
          <p:spPr bwMode="auto">
            <a:xfrm>
              <a:off x="1546" y="589"/>
              <a:ext cx="2821" cy="2023"/>
            </a:xfrm>
            <a:prstGeom prst="rect">
              <a:avLst/>
            </a:prstGeom>
            <a:noFill/>
            <a:ln w="9525">
              <a:solidFill>
                <a:schemeClr val="accent2"/>
              </a:solidFill>
              <a:miter lim="800000"/>
              <a:headEnd/>
              <a:tailEnd/>
            </a:ln>
          </p:spPr>
        </p:pic>
        <p:sp>
          <p:nvSpPr>
            <p:cNvPr id="10" name="Oval 6"/>
            <p:cNvSpPr>
              <a:spLocks noChangeArrowheads="1"/>
            </p:cNvSpPr>
            <p:nvPr/>
          </p:nvSpPr>
          <p:spPr bwMode="auto">
            <a:xfrm>
              <a:off x="3144" y="1662"/>
              <a:ext cx="252" cy="234"/>
            </a:xfrm>
            <a:prstGeom prst="ellipse">
              <a:avLst/>
            </a:prstGeom>
            <a:noFill/>
            <a:ln w="19050">
              <a:solidFill>
                <a:srgbClr val="FF0000"/>
              </a:solidFill>
              <a:round/>
              <a:headEnd type="none" w="sm" len="sm"/>
              <a:tailEnd type="none" w="sm" len="sm"/>
            </a:ln>
            <a:effectLst/>
          </p:spPr>
          <p:txBody>
            <a:bodyPr wrap="none" anchor="ctr"/>
            <a:lstStyle/>
            <a:p>
              <a:endParaRPr lang="en-US"/>
            </a:p>
          </p:txBody>
        </p:sp>
      </p:grpSp>
      <p:sp>
        <p:nvSpPr>
          <p:cNvPr id="11" name="Text Box 9"/>
          <p:cNvSpPr txBox="1">
            <a:spLocks noChangeArrowheads="1"/>
          </p:cNvSpPr>
          <p:nvPr/>
        </p:nvSpPr>
        <p:spPr bwMode="auto">
          <a:xfrm>
            <a:off x="347663" y="2354263"/>
            <a:ext cx="2000250" cy="646331"/>
          </a:xfrm>
          <a:prstGeom prst="rect">
            <a:avLst/>
          </a:prstGeom>
          <a:solidFill>
            <a:srgbClr val="CCFFFF"/>
          </a:solidFill>
          <a:ln w="25400">
            <a:solidFill>
              <a:schemeClr val="tx1"/>
            </a:solidFill>
            <a:miter lim="800000"/>
            <a:headEnd type="none" w="sm" len="sm"/>
            <a:tailEnd type="none" w="sm" len="sm"/>
          </a:ln>
          <a:effectLst/>
        </p:spPr>
        <p:txBody>
          <a:bodyPr>
            <a:spAutoFit/>
          </a:bodyPr>
          <a:lstStyle/>
          <a:p>
            <a:pPr eaLnBrk="0" hangingPunct="0">
              <a:spcBef>
                <a:spcPct val="50000"/>
              </a:spcBef>
            </a:pPr>
            <a:r>
              <a:rPr lang="en-US" dirty="0">
                <a:latin typeface="Book Antiqua" pitchFamily="18" charset="0"/>
              </a:rPr>
              <a:t>MKD:</a:t>
            </a:r>
            <a:br>
              <a:rPr lang="en-US" dirty="0">
                <a:latin typeface="Book Antiqua" pitchFamily="18" charset="0"/>
              </a:rPr>
            </a:br>
            <a:r>
              <a:rPr lang="en-US" dirty="0">
                <a:latin typeface="Book Antiqua" pitchFamily="18" charset="0"/>
              </a:rPr>
              <a:t>2 x 15 </a:t>
            </a:r>
            <a:r>
              <a:rPr lang="en-US" dirty="0" smtClean="0">
                <a:latin typeface="Book Antiqua" pitchFamily="18" charset="0"/>
              </a:rPr>
              <a:t>Systems</a:t>
            </a:r>
            <a:endParaRPr lang="en-US" dirty="0">
              <a:latin typeface="Book Antiqua" pitchFamily="18" charset="0"/>
            </a:endParaRPr>
          </a:p>
        </p:txBody>
      </p:sp>
      <p:sp>
        <p:nvSpPr>
          <p:cNvPr id="12" name="Line 11"/>
          <p:cNvSpPr>
            <a:spLocks noChangeShapeType="1"/>
          </p:cNvSpPr>
          <p:nvPr/>
        </p:nvSpPr>
        <p:spPr bwMode="auto">
          <a:xfrm flipH="1">
            <a:off x="2835275" y="3140075"/>
            <a:ext cx="236538" cy="527050"/>
          </a:xfrm>
          <a:prstGeom prst="line">
            <a:avLst/>
          </a:prstGeom>
          <a:noFill/>
          <a:ln w="25400">
            <a:solidFill>
              <a:srgbClr val="FF0000"/>
            </a:solidFill>
            <a:round/>
            <a:headEnd type="none" w="sm" len="sm"/>
            <a:tailEnd type="triangle" w="lg" len="lg"/>
          </a:ln>
          <a:effectLst/>
        </p:spPr>
        <p:txBody>
          <a:bodyPr/>
          <a:lstStyle/>
          <a:p>
            <a:endParaRPr lang="en-US"/>
          </a:p>
        </p:txBody>
      </p:sp>
      <p:sp>
        <p:nvSpPr>
          <p:cNvPr id="13" name="AutoShape 12"/>
          <p:cNvSpPr>
            <a:spLocks noChangeArrowheads="1"/>
          </p:cNvSpPr>
          <p:nvPr/>
        </p:nvSpPr>
        <p:spPr bwMode="auto">
          <a:xfrm rot="1765232">
            <a:off x="5420851" y="1629542"/>
            <a:ext cx="2485901" cy="1390281"/>
          </a:xfrm>
          <a:custGeom>
            <a:avLst/>
            <a:gdLst>
              <a:gd name="G0" fmla="+- -3503086 0 0"/>
              <a:gd name="G1" fmla="+- 10173130 0 0"/>
              <a:gd name="G2" fmla="+- -3503086 0 10173130"/>
              <a:gd name="G3" fmla="+- 10800 0 0"/>
              <a:gd name="G4" fmla="+- 0 0 -3503086"/>
              <a:gd name="T0" fmla="*/ 360 256 1"/>
              <a:gd name="T1" fmla="*/ 0 256 1"/>
              <a:gd name="G5" fmla="+- G2 T0 T1"/>
              <a:gd name="G6" fmla="?: G2 G2 G5"/>
              <a:gd name="G7" fmla="+- 0 0 G6"/>
              <a:gd name="G8" fmla="+- 9409 0 0"/>
              <a:gd name="G9" fmla="+- 0 0 10173130"/>
              <a:gd name="G10" fmla="+- 9409 0 2700"/>
              <a:gd name="G11" fmla="cos G10 -3503086"/>
              <a:gd name="G12" fmla="sin G10 -3503086"/>
              <a:gd name="G13" fmla="cos 13500 -3503086"/>
              <a:gd name="G14" fmla="sin 13500 -3503086"/>
              <a:gd name="G15" fmla="+- G11 10800 0"/>
              <a:gd name="G16" fmla="+- G12 10800 0"/>
              <a:gd name="G17" fmla="+- G13 10800 0"/>
              <a:gd name="G18" fmla="+- G14 10800 0"/>
              <a:gd name="G19" fmla="*/ 9409 1 2"/>
              <a:gd name="G20" fmla="+- G19 5400 0"/>
              <a:gd name="G21" fmla="cos G20 -3503086"/>
              <a:gd name="G22" fmla="sin G20 -3503086"/>
              <a:gd name="G23" fmla="+- G21 10800 0"/>
              <a:gd name="G24" fmla="+- G12 G23 G22"/>
              <a:gd name="G25" fmla="+- G22 G23 G11"/>
              <a:gd name="G26" fmla="cos 10800 -3503086"/>
              <a:gd name="G27" fmla="sin 10800 -3503086"/>
              <a:gd name="G28" fmla="cos 9409 -3503086"/>
              <a:gd name="G29" fmla="sin 9409 -3503086"/>
              <a:gd name="G30" fmla="+- G26 10800 0"/>
              <a:gd name="G31" fmla="+- G27 10800 0"/>
              <a:gd name="G32" fmla="+- G28 10800 0"/>
              <a:gd name="G33" fmla="+- G29 10800 0"/>
              <a:gd name="G34" fmla="+- G19 5400 0"/>
              <a:gd name="G35" fmla="cos G34 10173130"/>
              <a:gd name="G36" fmla="sin G34 10173130"/>
              <a:gd name="G37" fmla="+/ 10173130 -3503086 2"/>
              <a:gd name="T2" fmla="*/ 180 256 1"/>
              <a:gd name="T3" fmla="*/ 0 256 1"/>
              <a:gd name="G38" fmla="+- G37 T2 T3"/>
              <a:gd name="G39" fmla="?: G2 G37 G38"/>
              <a:gd name="G40" fmla="cos 10800 G39"/>
              <a:gd name="G41" fmla="sin 10800 G39"/>
              <a:gd name="G42" fmla="cos 9409 G39"/>
              <a:gd name="G43" fmla="sin 9409 G39"/>
              <a:gd name="G44" fmla="+- G40 10800 0"/>
              <a:gd name="G45" fmla="+- G41 10800 0"/>
              <a:gd name="G46" fmla="+- G42 10800 0"/>
              <a:gd name="G47" fmla="+- G43 10800 0"/>
              <a:gd name="G48" fmla="+- G35 10800 0"/>
              <a:gd name="G49" fmla="+- G36 10800 0"/>
              <a:gd name="T4" fmla="*/ 3987 w 21600"/>
              <a:gd name="T5" fmla="*/ 2420 h 21600"/>
              <a:gd name="T6" fmla="*/ 1624 w 21600"/>
              <a:gd name="T7" fmla="*/ 15033 h 21600"/>
              <a:gd name="T8" fmla="*/ 4864 w 21600"/>
              <a:gd name="T9" fmla="*/ 3499 h 21600"/>
              <a:gd name="T10" fmla="*/ 18839 w 21600"/>
              <a:gd name="T11" fmla="*/ -46 h 21600"/>
              <a:gd name="T12" fmla="*/ 19546 w 21600"/>
              <a:gd name="T13" fmla="*/ 4703 h 21600"/>
              <a:gd name="T14" fmla="*/ 14795 w 21600"/>
              <a:gd name="T15" fmla="*/ 54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402" y="3241"/>
                </a:moveTo>
                <a:cubicBezTo>
                  <a:pt x="14781" y="2039"/>
                  <a:pt x="12817" y="1391"/>
                  <a:pt x="10800" y="1391"/>
                </a:cubicBezTo>
                <a:cubicBezTo>
                  <a:pt x="5603" y="1391"/>
                  <a:pt x="1391" y="5603"/>
                  <a:pt x="1391" y="10800"/>
                </a:cubicBezTo>
                <a:cubicBezTo>
                  <a:pt x="1390" y="12161"/>
                  <a:pt x="1686" y="13506"/>
                  <a:pt x="2256" y="14742"/>
                </a:cubicBezTo>
                <a:lnTo>
                  <a:pt x="993" y="15325"/>
                </a:lnTo>
                <a:cubicBezTo>
                  <a:pt x="339" y="13906"/>
                  <a:pt x="0" y="12362"/>
                  <a:pt x="0" y="10800"/>
                </a:cubicBezTo>
                <a:cubicBezTo>
                  <a:pt x="0" y="4835"/>
                  <a:pt x="4835" y="0"/>
                  <a:pt x="10800" y="0"/>
                </a:cubicBezTo>
                <a:cubicBezTo>
                  <a:pt x="13115" y="-1"/>
                  <a:pt x="15370" y="744"/>
                  <a:pt x="17231" y="2123"/>
                </a:cubicBezTo>
                <a:lnTo>
                  <a:pt x="18839" y="-46"/>
                </a:lnTo>
                <a:lnTo>
                  <a:pt x="19546" y="4703"/>
                </a:lnTo>
                <a:lnTo>
                  <a:pt x="14795" y="5410"/>
                </a:lnTo>
                <a:lnTo>
                  <a:pt x="16402" y="3241"/>
                </a:lnTo>
                <a:close/>
              </a:path>
            </a:pathLst>
          </a:custGeom>
          <a:noFill/>
          <a:ln w="25400">
            <a:solidFill>
              <a:srgbClr val="FF0000"/>
            </a:solidFill>
            <a:miter lim="800000"/>
            <a:headEnd type="none" w="sm" len="sm"/>
            <a:tailEnd type="none" w="sm" len="sm"/>
          </a:ln>
          <a:effectLst/>
        </p:spPr>
        <p:txBody>
          <a:bodyPr wrap="none" anchor="ctr"/>
          <a:lstStyle/>
          <a:p>
            <a:endParaRPr lang="en-US"/>
          </a:p>
        </p:txBody>
      </p:sp>
      <p:sp>
        <p:nvSpPr>
          <p:cNvPr id="14" name="Line 14"/>
          <p:cNvSpPr>
            <a:spLocks noChangeShapeType="1"/>
          </p:cNvSpPr>
          <p:nvPr/>
        </p:nvSpPr>
        <p:spPr bwMode="auto">
          <a:xfrm flipH="1">
            <a:off x="2976563" y="4860925"/>
            <a:ext cx="871537" cy="323850"/>
          </a:xfrm>
          <a:prstGeom prst="line">
            <a:avLst/>
          </a:prstGeom>
          <a:noFill/>
          <a:ln w="25400">
            <a:solidFill>
              <a:srgbClr val="FF0000"/>
            </a:solidFill>
            <a:round/>
            <a:headEnd type="none" w="sm" len="sm"/>
            <a:tailEnd type="triangle" w="lg" len="lg"/>
          </a:ln>
          <a:effectLst/>
        </p:spPr>
        <p:txBody>
          <a:bodyPr/>
          <a:lstStyle/>
          <a:p>
            <a:endParaRPr lang="en-US"/>
          </a:p>
        </p:txBody>
      </p:sp>
      <p:pic>
        <p:nvPicPr>
          <p:cNvPr id="15" name="Picture 2"/>
          <p:cNvPicPr>
            <a:picLocks noChangeAspect="1" noChangeArrowheads="1"/>
          </p:cNvPicPr>
          <p:nvPr/>
        </p:nvPicPr>
        <p:blipFill>
          <a:blip r:embed="rId3" cstate="print"/>
          <a:srcRect/>
          <a:stretch>
            <a:fillRect/>
          </a:stretch>
        </p:blipFill>
        <p:spPr bwMode="auto">
          <a:xfrm>
            <a:off x="312807" y="3983356"/>
            <a:ext cx="3993974"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6" descr="PICT0243"/>
          <p:cNvPicPr>
            <a:picLocks noChangeAspect="1" noChangeArrowheads="1"/>
          </p:cNvPicPr>
          <p:nvPr/>
        </p:nvPicPr>
        <p:blipFill>
          <a:blip r:embed="rId4"/>
          <a:srcRect/>
          <a:stretch>
            <a:fillRect/>
          </a:stretch>
        </p:blipFill>
        <p:spPr bwMode="auto">
          <a:xfrm>
            <a:off x="5496560" y="4006088"/>
            <a:ext cx="3355975" cy="2516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 Box 10"/>
          <p:cNvSpPr txBox="1">
            <a:spLocks noChangeArrowheads="1"/>
          </p:cNvSpPr>
          <p:nvPr/>
        </p:nvSpPr>
        <p:spPr bwMode="auto">
          <a:xfrm>
            <a:off x="7058977" y="2462213"/>
            <a:ext cx="1947863" cy="666750"/>
          </a:xfrm>
          <a:prstGeom prst="rect">
            <a:avLst/>
          </a:prstGeom>
          <a:solidFill>
            <a:srgbClr val="CCFFFF"/>
          </a:solidFill>
          <a:ln w="25400">
            <a:solidFill>
              <a:schemeClr val="tx1"/>
            </a:solidFill>
            <a:miter lim="800000"/>
            <a:headEnd type="none" w="sm" len="sm"/>
            <a:tailEnd type="none" w="sm" len="sm"/>
          </a:ln>
          <a:effectLst/>
        </p:spPr>
        <p:txBody>
          <a:bodyPr>
            <a:spAutoFit/>
          </a:bodyPr>
          <a:lstStyle/>
          <a:p>
            <a:pPr eaLnBrk="0" hangingPunct="0">
              <a:spcBef>
                <a:spcPct val="50000"/>
              </a:spcBef>
            </a:pPr>
            <a:r>
              <a:rPr lang="en-US" dirty="0">
                <a:latin typeface="Book Antiqua" pitchFamily="18" charset="0"/>
              </a:rPr>
              <a:t>MKBH: 2 x </a:t>
            </a:r>
            <a:r>
              <a:rPr lang="en-US" dirty="0" smtClean="0">
                <a:latin typeface="Book Antiqua" pitchFamily="18" charset="0"/>
              </a:rPr>
              <a:t>4  (4)</a:t>
            </a:r>
            <a:r>
              <a:rPr lang="en-US" dirty="0">
                <a:latin typeface="Book Antiqua" pitchFamily="18" charset="0"/>
              </a:rPr>
              <a:t/>
            </a:r>
            <a:br>
              <a:rPr lang="en-US" dirty="0">
                <a:latin typeface="Book Antiqua" pitchFamily="18" charset="0"/>
              </a:rPr>
            </a:br>
            <a:r>
              <a:rPr lang="en-US" dirty="0">
                <a:latin typeface="Book Antiqua" pitchFamily="18" charset="0"/>
              </a:rPr>
              <a:t>MKBV: 2 x </a:t>
            </a:r>
            <a:r>
              <a:rPr lang="en-US" dirty="0" smtClean="0">
                <a:latin typeface="Book Antiqua" pitchFamily="18" charset="0"/>
              </a:rPr>
              <a:t>6  (4)</a:t>
            </a:r>
            <a:endParaRPr lang="en-US" dirty="0">
              <a:latin typeface="Book Antiqua" pitchFamily="18" charset="0"/>
            </a:endParaRPr>
          </a:p>
        </p:txBody>
      </p:sp>
      <p:sp>
        <p:nvSpPr>
          <p:cNvPr id="18" name="Text Box 13"/>
          <p:cNvSpPr txBox="1">
            <a:spLocks noChangeArrowheads="1"/>
          </p:cNvSpPr>
          <p:nvPr/>
        </p:nvSpPr>
        <p:spPr bwMode="auto">
          <a:xfrm>
            <a:off x="6929438" y="3200464"/>
            <a:ext cx="2040826" cy="646331"/>
          </a:xfrm>
          <a:prstGeom prst="rect">
            <a:avLst/>
          </a:prstGeom>
          <a:solidFill>
            <a:srgbClr val="FFCC99"/>
          </a:solidFill>
          <a:ln w="25400">
            <a:solidFill>
              <a:schemeClr val="tx1"/>
            </a:solidFill>
            <a:miter lim="800000"/>
            <a:headEnd type="none" w="sm" len="sm"/>
            <a:tailEnd type="none" w="sm" len="sm"/>
          </a:ln>
          <a:effectLst/>
        </p:spPr>
        <p:txBody>
          <a:bodyPr wrap="square">
            <a:spAutoFit/>
          </a:bodyPr>
          <a:lstStyle/>
          <a:p>
            <a:pPr eaLnBrk="0" hangingPunct="0">
              <a:spcBef>
                <a:spcPct val="50000"/>
              </a:spcBef>
            </a:pPr>
            <a:r>
              <a:rPr lang="en-US" dirty="0" smtClean="0">
                <a:latin typeface="Book Antiqua" pitchFamily="18" charset="0"/>
              </a:rPr>
              <a:t>Magnet operates under vacuum</a:t>
            </a:r>
          </a:p>
        </p:txBody>
      </p:sp>
      <p:sp>
        <p:nvSpPr>
          <p:cNvPr id="19" name="TextBox 18"/>
          <p:cNvSpPr txBox="1"/>
          <p:nvPr/>
        </p:nvSpPr>
        <p:spPr>
          <a:xfrm>
            <a:off x="3529584" y="2660904"/>
            <a:ext cx="530352" cy="230832"/>
          </a:xfrm>
          <a:prstGeom prst="rect">
            <a:avLst/>
          </a:prstGeom>
          <a:solidFill>
            <a:srgbClr val="FFFFCC"/>
          </a:solidFill>
        </p:spPr>
        <p:txBody>
          <a:bodyPr wrap="square" rtlCol="0">
            <a:spAutoFit/>
          </a:bodyPr>
          <a:lstStyle/>
          <a:p>
            <a:r>
              <a:rPr lang="en-US" sz="900" b="1" dirty="0" smtClean="0">
                <a:solidFill>
                  <a:srgbClr val="0041C4"/>
                </a:solidFill>
                <a:latin typeface="+mn-lt"/>
              </a:rPr>
              <a:t>TCDQ</a:t>
            </a:r>
            <a:endParaRPr lang="en-US" sz="900" b="1" dirty="0">
              <a:solidFill>
                <a:srgbClr val="0041C4"/>
              </a:solidFill>
              <a:latin typeface="+mn-lt"/>
            </a:endParaRPr>
          </a:p>
        </p:txBody>
      </p:sp>
      <p:sp>
        <p:nvSpPr>
          <p:cNvPr id="20" name="TextBox 19"/>
          <p:cNvSpPr txBox="1"/>
          <p:nvPr/>
        </p:nvSpPr>
        <p:spPr>
          <a:xfrm>
            <a:off x="4526280" y="3700272"/>
            <a:ext cx="576072" cy="230832"/>
          </a:xfrm>
          <a:prstGeom prst="rect">
            <a:avLst/>
          </a:prstGeom>
          <a:solidFill>
            <a:srgbClr val="FFFFCC"/>
          </a:solidFill>
        </p:spPr>
        <p:txBody>
          <a:bodyPr wrap="square" rtlCol="0">
            <a:spAutoFit/>
          </a:bodyPr>
          <a:lstStyle/>
          <a:p>
            <a:r>
              <a:rPr lang="en-US" sz="900" b="1" dirty="0" smtClean="0">
                <a:solidFill>
                  <a:srgbClr val="0041C4"/>
                </a:solidFill>
                <a:latin typeface="+mn-lt"/>
              </a:rPr>
              <a:t>TCDS</a:t>
            </a:r>
            <a:endParaRPr lang="en-US" sz="900" b="1" dirty="0">
              <a:solidFill>
                <a:srgbClr val="0041C4"/>
              </a:solidFill>
              <a:latin typeface="+mn-lt"/>
            </a:endParaRPr>
          </a:p>
        </p:txBody>
      </p:sp>
      <p:cxnSp>
        <p:nvCxnSpPr>
          <p:cNvPr id="21" name="Straight Connector 20"/>
          <p:cNvCxnSpPr>
            <a:endCxn id="20" idx="0"/>
          </p:cNvCxnSpPr>
          <p:nvPr/>
        </p:nvCxnSpPr>
        <p:spPr bwMode="auto">
          <a:xfrm rot="16200000" flipH="1">
            <a:off x="4525518" y="3411474"/>
            <a:ext cx="472440" cy="105156"/>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‘As Good As New’</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20</a:t>
            </a:fld>
            <a:endParaRPr lang="en-US"/>
          </a:p>
        </p:txBody>
      </p:sp>
      <p:sp>
        <p:nvSpPr>
          <p:cNvPr id="6" name="TextBox 5"/>
          <p:cNvSpPr txBox="1"/>
          <p:nvPr/>
        </p:nvSpPr>
        <p:spPr>
          <a:xfrm>
            <a:off x="137160" y="1408177"/>
            <a:ext cx="8595360" cy="1754326"/>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 respective procedures, still lacking in detail, should be carefully elaborated</a:t>
            </a:r>
          </a:p>
          <a:p>
            <a:r>
              <a:rPr lang="en-US" dirty="0" smtClean="0">
                <a:solidFill>
                  <a:srgbClr val="FF0000"/>
                </a:solidFill>
              </a:rPr>
              <a:t>and implemented together with the persons responsible for the RF and BIS</a:t>
            </a:r>
          </a:p>
          <a:p>
            <a:r>
              <a:rPr lang="en-US" dirty="0" smtClean="0">
                <a:solidFill>
                  <a:srgbClr val="FF0000"/>
                </a:solidFill>
              </a:rPr>
              <a:t>systems. Regular “toggle on/off”-tests prior to injection with cross-checks</a:t>
            </a:r>
          </a:p>
          <a:p>
            <a:r>
              <a:rPr lang="en-US" dirty="0" smtClean="0">
                <a:solidFill>
                  <a:srgbClr val="FF0000"/>
                </a:solidFill>
              </a:rPr>
              <a:t>against a central database might be able to find errors in the data chain, false</a:t>
            </a:r>
          </a:p>
          <a:p>
            <a:r>
              <a:rPr lang="en-US" dirty="0" smtClean="0">
                <a:solidFill>
                  <a:srgbClr val="FF0000"/>
                </a:solidFill>
              </a:rPr>
              <a:t>cabling, and wrong “inhibit”-switch settings. However, these tests should also</a:t>
            </a:r>
          </a:p>
          <a:p>
            <a:r>
              <a:rPr lang="en-US" dirty="0" smtClean="0">
                <a:solidFill>
                  <a:srgbClr val="FF0000"/>
                </a:solidFill>
              </a:rPr>
              <a:t>take into account cases of sabotage or simple vandalism.</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472184" y="3739896"/>
            <a:ext cx="6565392" cy="2031325"/>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‘As Good As New’ of the LBDS equipment is guaranteed by the IPOC and XPOC.</a:t>
            </a:r>
          </a:p>
          <a:p>
            <a:pPr>
              <a:buFont typeface="Arial" pitchFamily="34" charset="0"/>
              <a:buChar char="•"/>
            </a:pPr>
            <a:r>
              <a:rPr lang="en-US" dirty="0" smtClean="0"/>
              <a:t> XPOC interlock will this year have an interlock on the SIS.</a:t>
            </a:r>
          </a:p>
          <a:p>
            <a:pPr>
              <a:buFont typeface="Arial" pitchFamily="34" charset="0"/>
              <a:buChar char="•"/>
            </a:pPr>
            <a:r>
              <a:rPr lang="en-US" dirty="0" smtClean="0"/>
              <a:t> Connection to BIS is tested during automatic arming procedures before every fill.</a:t>
            </a:r>
          </a:p>
          <a:p>
            <a:pPr>
              <a:buFont typeface="Arial" pitchFamily="34" charset="0"/>
              <a:buChar char="•"/>
            </a:pPr>
            <a:r>
              <a:rPr lang="en-US" dirty="0" smtClean="0"/>
              <a:t> General procedures after interventions need to be worked on- need a ‘framework’.</a:t>
            </a:r>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Redundancy Tests</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21</a:t>
            </a:fld>
            <a:endParaRPr lang="en-US"/>
          </a:p>
        </p:txBody>
      </p:sp>
      <p:sp>
        <p:nvSpPr>
          <p:cNvPr id="6" name="TextBox 5"/>
          <p:cNvSpPr txBox="1"/>
          <p:nvPr/>
        </p:nvSpPr>
        <p:spPr>
          <a:xfrm>
            <a:off x="137160" y="1408177"/>
            <a:ext cx="8595360" cy="646331"/>
          </a:xfrm>
          <a:prstGeom prst="rect">
            <a:avLst/>
          </a:prstGeom>
          <a:noFill/>
          <a:ln w="19050">
            <a:solidFill>
              <a:srgbClr val="FF3300"/>
            </a:solidFill>
          </a:ln>
        </p:spPr>
        <p:txBody>
          <a:bodyPr wrap="square" rtlCol="0">
            <a:spAutoFit/>
          </a:bodyPr>
          <a:lstStyle/>
          <a:p>
            <a:r>
              <a:rPr lang="en-US" dirty="0" smtClean="0">
                <a:solidFill>
                  <a:srgbClr val="FF0000"/>
                </a:solidFill>
              </a:rPr>
              <a:t>“Special and automated connectivity test procedures must be deployed in order to</a:t>
            </a:r>
          </a:p>
          <a:p>
            <a:r>
              <a:rPr lang="en-US" dirty="0" smtClean="0">
                <a:solidFill>
                  <a:srgbClr val="FF0000"/>
                </a:solidFill>
              </a:rPr>
              <a:t>detect bad or faulty cable connections.”</a:t>
            </a:r>
            <a:endParaRPr lang="en-US" dirty="0">
              <a:solidFill>
                <a:srgbClr val="FF0000"/>
              </a:solidFill>
            </a:endParaRPr>
          </a:p>
        </p:txBody>
      </p:sp>
      <p:sp>
        <p:nvSpPr>
          <p:cNvPr id="7" name="TextBox 6"/>
          <p:cNvSpPr txBox="1"/>
          <p:nvPr/>
        </p:nvSpPr>
        <p:spPr>
          <a:xfrm>
            <a:off x="1673352" y="2852928"/>
            <a:ext cx="7196328" cy="1200329"/>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Manual testing during start-up</a:t>
            </a:r>
          </a:p>
          <a:p>
            <a:pPr>
              <a:buFont typeface="Arial" pitchFamily="34" charset="0"/>
              <a:buChar char="•"/>
            </a:pPr>
            <a:r>
              <a:rPr lang="en-US" dirty="0" smtClean="0"/>
              <a:t> Redundancy tests are performed automatically in the IPOC process</a:t>
            </a:r>
          </a:p>
          <a:p>
            <a:pPr lvl="1">
              <a:buFont typeface="Arial" pitchFamily="34" charset="0"/>
              <a:buChar char="•"/>
            </a:pPr>
            <a:r>
              <a:rPr lang="en-US" dirty="0" smtClean="0"/>
              <a:t> On HV </a:t>
            </a:r>
            <a:r>
              <a:rPr lang="en-US" dirty="0" smtClean="0"/>
              <a:t>pulsed output of </a:t>
            </a:r>
            <a:r>
              <a:rPr lang="en-US" dirty="0" smtClean="0"/>
              <a:t>power trigger under </a:t>
            </a:r>
            <a:r>
              <a:rPr lang="en-US" dirty="0" smtClean="0"/>
              <a:t>implementation</a:t>
            </a:r>
            <a:endParaRPr lang="en-US" dirty="0" smtClean="0"/>
          </a:p>
          <a:p>
            <a:pPr>
              <a:buFont typeface="Arial" pitchFamily="34" charset="0"/>
              <a:buChar char="•"/>
            </a:pPr>
            <a:r>
              <a:rPr lang="en-US" dirty="0" smtClean="0"/>
              <a:t> XPOC also detects the effect</a:t>
            </a: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10. Procedures for Maintenance </a:t>
            </a:r>
            <a:br>
              <a:rPr lang="en-US" sz="3600" dirty="0" smtClean="0"/>
            </a:br>
            <a:r>
              <a:rPr lang="en-US" sz="3600" dirty="0" smtClean="0"/>
              <a:t>and Inspection</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22</a:t>
            </a:fld>
            <a:endParaRPr lang="en-US"/>
          </a:p>
        </p:txBody>
      </p:sp>
      <p:sp>
        <p:nvSpPr>
          <p:cNvPr id="6" name="TextBox 5"/>
          <p:cNvSpPr txBox="1"/>
          <p:nvPr/>
        </p:nvSpPr>
        <p:spPr>
          <a:xfrm>
            <a:off x="137160" y="1408177"/>
            <a:ext cx="8595360"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Additional procedures must be established for maintenance and inspection in order to detect degradation of the LBDS hardware, esp. of the kicker magnets.</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6355080" cy="1754326"/>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Test program was carried out during shutdown, some magnets were visually inspected</a:t>
            </a:r>
          </a:p>
          <a:p>
            <a:pPr>
              <a:buFont typeface="Arial" pitchFamily="34" charset="0"/>
              <a:buChar char="•"/>
            </a:pPr>
            <a:r>
              <a:rPr lang="en-US" dirty="0" smtClean="0"/>
              <a:t> For EC section generator test procedures </a:t>
            </a:r>
            <a:r>
              <a:rPr lang="en-US" dirty="0" smtClean="0"/>
              <a:t>after shutdown are written </a:t>
            </a:r>
            <a:r>
              <a:rPr lang="en-US" dirty="0" smtClean="0"/>
              <a:t>down and used this re-start.</a:t>
            </a:r>
          </a:p>
          <a:p>
            <a:pPr>
              <a:buFont typeface="Arial" pitchFamily="34" charset="0"/>
              <a:buChar char="•"/>
            </a:pPr>
            <a:r>
              <a:rPr lang="en-US" dirty="0" smtClean="0"/>
              <a:t> Additional explicit / formal procedures might be required</a:t>
            </a:r>
          </a:p>
          <a:p>
            <a:pPr>
              <a:buFont typeface="Arial" pitchFamily="34" charset="0"/>
              <a:buChar char="•"/>
            </a:pPr>
            <a:r>
              <a:rPr lang="en-US" dirty="0" smtClean="0"/>
              <a:t> XPOC will check on degradation during operation</a:t>
            </a:r>
            <a:endParaRPr lang="en-U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11. Procedures ‘Dry-Dumps’ and </a:t>
            </a:r>
            <a:br>
              <a:rPr lang="en-US" sz="3600" dirty="0" smtClean="0"/>
            </a:br>
            <a:r>
              <a:rPr lang="en-US" sz="3600" dirty="0" smtClean="0"/>
              <a:t>‘Safe Beam Dumps’</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23</a:t>
            </a:fld>
            <a:endParaRPr lang="en-US"/>
          </a:p>
        </p:txBody>
      </p:sp>
      <p:sp>
        <p:nvSpPr>
          <p:cNvPr id="6" name="TextBox 5"/>
          <p:cNvSpPr txBox="1"/>
          <p:nvPr/>
        </p:nvSpPr>
        <p:spPr>
          <a:xfrm>
            <a:off x="996696" y="1965961"/>
            <a:ext cx="7351776"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In particular it must be defined and documented when “dry dumps” and “safe beam dumps” are needed, and how this is enforced.”</a:t>
            </a:r>
            <a:endParaRPr lang="en-US" i="1" dirty="0">
              <a:solidFill>
                <a:srgbClr val="FF0000"/>
              </a:solidFill>
            </a:endParaRPr>
          </a:p>
        </p:txBody>
      </p:sp>
      <p:sp>
        <p:nvSpPr>
          <p:cNvPr id="7" name="TextBox 6"/>
          <p:cNvSpPr txBox="1"/>
          <p:nvPr/>
        </p:nvSpPr>
        <p:spPr>
          <a:xfrm>
            <a:off x="1243584" y="3282696"/>
            <a:ext cx="3630168"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Yes, on my list to do !</a:t>
            </a:r>
          </a:p>
          <a:p>
            <a:pPr>
              <a:buFont typeface="Arial" pitchFamily="34" charset="0"/>
              <a:buChar char="•"/>
            </a:pPr>
            <a:r>
              <a:rPr lang="en-US" dirty="0" smtClean="0"/>
              <a:t> Important !</a:t>
            </a:r>
            <a:endParaRPr lang="en-US"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12. Failures not to be detected with Safe Beam</a:t>
            </a:r>
            <a:endParaRPr lang="en-US" sz="28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24</a:t>
            </a:fld>
            <a:endParaRPr lang="en-US"/>
          </a:p>
        </p:txBody>
      </p:sp>
      <p:sp>
        <p:nvSpPr>
          <p:cNvPr id="6" name="TextBox 5"/>
          <p:cNvSpPr txBox="1"/>
          <p:nvPr/>
        </p:nvSpPr>
        <p:spPr>
          <a:xfrm>
            <a:off x="137160" y="1408177"/>
            <a:ext cx="8595360"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Finally, an assessment must be conducted on how far the “safe beam dump”-tests</a:t>
            </a:r>
          </a:p>
          <a:p>
            <a:r>
              <a:rPr lang="en-US" dirty="0" smtClean="0">
                <a:solidFill>
                  <a:srgbClr val="FF0000"/>
                </a:solidFill>
              </a:rPr>
              <a:t>resembles operation with full beam, which failure modes this test is able to cover,</a:t>
            </a:r>
          </a:p>
          <a:p>
            <a:r>
              <a:rPr lang="en-US" dirty="0" smtClean="0">
                <a:solidFill>
                  <a:srgbClr val="FF0000"/>
                </a:solidFill>
              </a:rPr>
              <a:t>and which failures can not be detected by the “safe beam dump”-test.</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7123176"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LBDS Machine Protection System tests have been detailed now.</a:t>
            </a:r>
          </a:p>
          <a:p>
            <a:pPr>
              <a:buFont typeface="Arial" pitchFamily="34" charset="0"/>
              <a:buChar char="•"/>
            </a:pPr>
            <a:r>
              <a:rPr lang="en-US" dirty="0" smtClean="0"/>
              <a:t> Increase in intensity will be gradual</a:t>
            </a:r>
          </a:p>
          <a:p>
            <a:pPr>
              <a:buFont typeface="Arial" pitchFamily="34" charset="0"/>
              <a:buChar char="•"/>
            </a:pPr>
            <a:r>
              <a:rPr lang="en-US" dirty="0" smtClean="0"/>
              <a:t> XPOC being extended to BTVDD, BLM, BPMDD, BCT</a:t>
            </a:r>
            <a:endParaRPr lang="en-US"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13. Second, independent FMECA study</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25</a:t>
            </a:fld>
            <a:endParaRPr lang="en-US"/>
          </a:p>
        </p:txBody>
      </p:sp>
      <p:sp>
        <p:nvSpPr>
          <p:cNvPr id="6" name="TextBox 5"/>
          <p:cNvSpPr txBox="1"/>
          <p:nvPr/>
        </p:nvSpPr>
        <p:spPr>
          <a:xfrm>
            <a:off x="786384" y="1856233"/>
            <a:ext cx="7232904"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 second, independent analysis should be conducted to confirm and verify these initial results.”</a:t>
            </a:r>
            <a:endParaRPr lang="en-US" i="1" dirty="0">
              <a:solidFill>
                <a:srgbClr val="FF0000"/>
              </a:solidFill>
            </a:endParaRPr>
          </a:p>
        </p:txBody>
      </p:sp>
      <p:sp>
        <p:nvSpPr>
          <p:cNvPr id="7" name="TextBox 6"/>
          <p:cNvSpPr txBox="1"/>
          <p:nvPr/>
        </p:nvSpPr>
        <p:spPr>
          <a:xfrm>
            <a:off x="1243584" y="3282696"/>
            <a:ext cx="6839712"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Ongoing; but focusing on Timing Synchronisation Unit (TSU)</a:t>
            </a:r>
          </a:p>
          <a:p>
            <a:pPr>
              <a:buFont typeface="Arial" pitchFamily="34" charset="0"/>
              <a:buChar char="•"/>
            </a:pPr>
            <a:r>
              <a:rPr lang="en-US" dirty="0" smtClean="0"/>
              <a:t> Results expected in October.</a:t>
            </a:r>
            <a:endParaRPr lang="en-US"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14. Review of Magnets and Switches</a:t>
            </a:r>
            <a:endParaRPr lang="en-US" sz="40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26</a:t>
            </a:fld>
            <a:endParaRPr lang="en-US"/>
          </a:p>
        </p:txBody>
      </p:sp>
      <p:sp>
        <p:nvSpPr>
          <p:cNvPr id="6" name="TextBox 5"/>
          <p:cNvSpPr txBox="1"/>
          <p:nvPr/>
        </p:nvSpPr>
        <p:spPr>
          <a:xfrm>
            <a:off x="1033272" y="1481329"/>
            <a:ext cx="7379208"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Since the focus of this review was on the trigger electronics, an independent review of the magnet components should be </a:t>
            </a:r>
            <a:r>
              <a:rPr lang="en-US" dirty="0" err="1" smtClean="0">
                <a:solidFill>
                  <a:srgbClr val="FF0000"/>
                </a:solidFill>
              </a:rPr>
              <a:t>organised</a:t>
            </a:r>
            <a:r>
              <a:rPr lang="en-US" dirty="0" smtClean="0">
                <a:solidFill>
                  <a:srgbClr val="FF0000"/>
                </a:solidFill>
              </a:rPr>
              <a:t>.</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514600" y="2743200"/>
            <a:ext cx="3630168" cy="1200329"/>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Not done</a:t>
            </a:r>
          </a:p>
          <a:p>
            <a:pPr>
              <a:buFont typeface="Arial" pitchFamily="34" charset="0"/>
              <a:buChar char="•"/>
            </a:pPr>
            <a:r>
              <a:rPr lang="en-US" dirty="0" smtClean="0"/>
              <a:t> Results from Reliability Run</a:t>
            </a:r>
          </a:p>
          <a:p>
            <a:pPr lvl="1">
              <a:buFont typeface="Arial" pitchFamily="34" charset="0"/>
              <a:buChar char="•"/>
            </a:pPr>
            <a:r>
              <a:rPr lang="en-US" dirty="0" smtClean="0"/>
              <a:t> MKB vacuum weakness</a:t>
            </a:r>
          </a:p>
          <a:p>
            <a:pPr lvl="1">
              <a:buFont typeface="Arial" pitchFamily="34" charset="0"/>
              <a:buChar char="•"/>
            </a:pPr>
            <a:r>
              <a:rPr lang="en-US" dirty="0" smtClean="0"/>
              <a:t> Followed up</a:t>
            </a:r>
            <a:endParaRPr lang="en-US"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15. Sensitivity Analysis of applied failure rates in reliability study</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27</a:t>
            </a:fld>
            <a:endParaRPr lang="en-US"/>
          </a:p>
        </p:txBody>
      </p:sp>
      <p:sp>
        <p:nvSpPr>
          <p:cNvPr id="6" name="TextBox 5"/>
          <p:cNvSpPr txBox="1"/>
          <p:nvPr/>
        </p:nvSpPr>
        <p:spPr>
          <a:xfrm>
            <a:off x="137160" y="1408177"/>
            <a:ext cx="8595360" cy="1200329"/>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 sensitivity analysis should be conducted to estimate if the sources (Military</a:t>
            </a:r>
          </a:p>
          <a:p>
            <a:r>
              <a:rPr lang="en-US" dirty="0" smtClean="0">
                <a:solidFill>
                  <a:srgbClr val="FF0000"/>
                </a:solidFill>
              </a:rPr>
              <a:t>Handbook and the methods) are directly applicable and realistic to power systems.</a:t>
            </a:r>
          </a:p>
          <a:p>
            <a:r>
              <a:rPr lang="en-US" dirty="0" smtClean="0">
                <a:solidFill>
                  <a:srgbClr val="FF0000"/>
                </a:solidFill>
              </a:rPr>
              <a:t>For example, the value of 103 FIT for power converter failure (</a:t>
            </a:r>
            <a:r>
              <a:rPr lang="en-US" dirty="0" err="1" smtClean="0">
                <a:solidFill>
                  <a:srgbClr val="FF0000"/>
                </a:solidFill>
              </a:rPr>
              <a:t>λps</a:t>
            </a:r>
            <a:r>
              <a:rPr lang="en-US" dirty="0" smtClean="0">
                <a:solidFill>
                  <a:srgbClr val="FF0000"/>
                </a:solidFill>
              </a:rPr>
              <a:t>) was obtained</a:t>
            </a:r>
          </a:p>
          <a:p>
            <a:r>
              <a:rPr lang="en-US" dirty="0" smtClean="0">
                <a:solidFill>
                  <a:srgbClr val="FF0000"/>
                </a:solidFill>
              </a:rPr>
              <a:t>from the corresponding manufacturer.</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121408" y="3291840"/>
            <a:ext cx="4160520"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Included in Section 7.3.3 of the Reliability Study, p.137</a:t>
            </a:r>
            <a:endParaRPr lang="en-US"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16. Relative failure rates / </a:t>
            </a:r>
            <a:br>
              <a:rPr lang="en-US" sz="3600" dirty="0" smtClean="0"/>
            </a:br>
            <a:r>
              <a:rPr lang="en-US" sz="3600" dirty="0" smtClean="0"/>
              <a:t>accelerated testing</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28</a:t>
            </a:fld>
            <a:endParaRPr lang="en-US"/>
          </a:p>
        </p:txBody>
      </p:sp>
      <p:sp>
        <p:nvSpPr>
          <p:cNvPr id="6" name="TextBox 5"/>
          <p:cNvSpPr txBox="1"/>
          <p:nvPr/>
        </p:nvSpPr>
        <p:spPr>
          <a:xfrm>
            <a:off x="1024128" y="1426465"/>
            <a:ext cx="7534656"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 comparison of the estimated values (…failure rates…) and values derived by accelerated testing of specific components (components identified by the aforementioned sensitivity analysis) should be made.</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6144768"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Not done explicitly</a:t>
            </a:r>
          </a:p>
          <a:p>
            <a:pPr>
              <a:buFont typeface="Arial" pitchFamily="34" charset="0"/>
              <a:buChar char="•"/>
            </a:pPr>
            <a:r>
              <a:rPr lang="en-US" dirty="0" smtClean="0"/>
              <a:t> Reliability Run supports results of the Reliability Study.</a:t>
            </a:r>
            <a:endParaRPr lang="en-US"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Reliability Data Base</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29</a:t>
            </a:fld>
            <a:endParaRPr lang="en-US"/>
          </a:p>
        </p:txBody>
      </p:sp>
      <p:sp>
        <p:nvSpPr>
          <p:cNvPr id="6" name="TextBox 5"/>
          <p:cNvSpPr txBox="1"/>
          <p:nvPr/>
        </p:nvSpPr>
        <p:spPr>
          <a:xfrm>
            <a:off x="1060704" y="1554481"/>
            <a:ext cx="7461504" cy="1477328"/>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It is equally vital that failures are tracked in order to ensure that the assumptions made in the FMECA thesis hold. Therefore, a “reliability database” should be set up in order to track failures and to accumulate “real life” statistics. This can be done in collaboration with other groups concerned (e.g. BIS, BLM, QPS).</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810512" y="3803904"/>
            <a:ext cx="6016752"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MTF system for LBDS description and follow-up of faults of components presently being </a:t>
            </a:r>
            <a:r>
              <a:rPr lang="en-US" dirty="0" err="1" smtClean="0"/>
              <a:t>developped</a:t>
            </a:r>
            <a:endParaRPr lang="en-US" dirty="0" smtClean="0"/>
          </a:p>
          <a:p>
            <a:pPr>
              <a:buFont typeface="Arial" pitchFamily="34" charset="0"/>
              <a:buChar char="•"/>
            </a:pPr>
            <a:r>
              <a:rPr lang="en-US" dirty="0" smtClean="0"/>
              <a:t> Specific for the LBDS, no collaboration BIS/BLM?QPS</a:t>
            </a:r>
            <a:endParaRPr lang="en-US"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LBDS Audit Follow-up</a:t>
            </a:r>
            <a:endParaRPr lang="en-US" dirty="0"/>
          </a:p>
        </p:txBody>
      </p:sp>
      <p:sp>
        <p:nvSpPr>
          <p:cNvPr id="3" name="Content Placeholder 2"/>
          <p:cNvSpPr>
            <a:spLocks noGrp="1"/>
          </p:cNvSpPr>
          <p:nvPr>
            <p:ph idx="1"/>
          </p:nvPr>
        </p:nvSpPr>
        <p:spPr/>
        <p:txBody>
          <a:bodyPr/>
          <a:lstStyle/>
          <a:p>
            <a:r>
              <a:rPr lang="en-US" dirty="0" smtClean="0"/>
              <a:t>Audit held between January 28</a:t>
            </a:r>
            <a:r>
              <a:rPr lang="en-US" baseline="30000" dirty="0" smtClean="0"/>
              <a:t>th</a:t>
            </a:r>
            <a:r>
              <a:rPr lang="en-US" dirty="0" smtClean="0"/>
              <a:t> and February 15</a:t>
            </a:r>
            <a:r>
              <a:rPr lang="en-US" baseline="30000" dirty="0" smtClean="0"/>
              <a:t>th</a:t>
            </a:r>
            <a:r>
              <a:rPr lang="en-US" dirty="0" smtClean="0"/>
              <a:t> 2008</a:t>
            </a:r>
          </a:p>
          <a:p>
            <a:r>
              <a:rPr lang="en-US" dirty="0" smtClean="0"/>
              <a:t>Outline:</a:t>
            </a:r>
          </a:p>
          <a:p>
            <a:pPr lvl="1"/>
            <a:r>
              <a:rPr lang="en-US" dirty="0" smtClean="0"/>
              <a:t>Quick overview of what we learned since the audit took place</a:t>
            </a:r>
          </a:p>
          <a:p>
            <a:pPr lvl="1"/>
            <a:r>
              <a:rPr lang="en-US" dirty="0" smtClean="0"/>
              <a:t>Point-by-point check of recommendations</a:t>
            </a:r>
          </a:p>
          <a:p>
            <a:pPr lvl="1"/>
            <a:r>
              <a:rPr lang="en-US" dirty="0" smtClean="0"/>
              <a:t>Conclusions</a:t>
            </a:r>
            <a:endParaRPr lang="en-US"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3</a:t>
            </a:fld>
            <a:endParaRPr lang="en-US"/>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Procedures after Failure</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30</a:t>
            </a:fld>
            <a:endParaRPr lang="en-US"/>
          </a:p>
        </p:txBody>
      </p:sp>
      <p:sp>
        <p:nvSpPr>
          <p:cNvPr id="6" name="TextBox 5"/>
          <p:cNvSpPr txBox="1"/>
          <p:nvPr/>
        </p:nvSpPr>
        <p:spPr>
          <a:xfrm>
            <a:off x="996696" y="1636777"/>
            <a:ext cx="7598664" cy="1200329"/>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Furthermore, it is crucial that failures which could potentially undermine the safety are fully understood. Procedures must be put in place to verify, after a failure, that no safety aspect has been compromised at a design level (see also Section 5.1.2).</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243584" y="3282696"/>
            <a:ext cx="7333488" cy="1200329"/>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No standard procedures in place. Difficult for different type of failures.</a:t>
            </a:r>
          </a:p>
          <a:p>
            <a:pPr>
              <a:buFont typeface="Arial" pitchFamily="34" charset="0"/>
              <a:buChar char="•"/>
            </a:pPr>
            <a:r>
              <a:rPr lang="en-US" dirty="0" smtClean="0"/>
              <a:t> Did follow-up for ‘faults’ which occurred in the RR:</a:t>
            </a:r>
          </a:p>
          <a:p>
            <a:pPr lvl="1">
              <a:buFont typeface="Arial" pitchFamily="34" charset="0"/>
              <a:buChar char="•"/>
            </a:pPr>
            <a:r>
              <a:rPr lang="en-US" dirty="0" smtClean="0"/>
              <a:t> Interlock due to voltage distribution on MKD switch (availability)</a:t>
            </a:r>
          </a:p>
          <a:p>
            <a:pPr lvl="1">
              <a:buFont typeface="Arial" pitchFamily="34" charset="0"/>
              <a:buChar char="•"/>
            </a:pPr>
            <a:r>
              <a:rPr lang="en-US" dirty="0" smtClean="0"/>
              <a:t> MKB vacuum</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Fiber Links</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31</a:t>
            </a:fld>
            <a:endParaRPr lang="en-US"/>
          </a:p>
        </p:txBody>
      </p:sp>
      <p:sp>
        <p:nvSpPr>
          <p:cNvPr id="6" name="TextBox 5"/>
          <p:cNvSpPr txBox="1"/>
          <p:nvPr/>
        </p:nvSpPr>
        <p:spPr>
          <a:xfrm>
            <a:off x="1078992" y="1408177"/>
            <a:ext cx="7653528"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it is not clear in how far bit error rates of all the fiber links have been included in this estimation. Eventually, the Manchester decoder can be made more robust by oversampling.</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3108960" y="2980944"/>
            <a:ext cx="5413248"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Error check exists, some bits added after Audit.</a:t>
            </a:r>
          </a:p>
          <a:p>
            <a:pPr>
              <a:buFont typeface="Arial" pitchFamily="34" charset="0"/>
              <a:buChar char="•"/>
            </a:pPr>
            <a:r>
              <a:rPr lang="en-US" dirty="0" smtClean="0"/>
              <a:t> BETS triggers dump in case of transmission error</a:t>
            </a:r>
            <a:r>
              <a:rPr lang="en-US" dirty="0" smtClean="0"/>
              <a:t> </a:t>
            </a:r>
          </a:p>
          <a:p>
            <a:pPr>
              <a:buFont typeface="Arial" pitchFamily="34" charset="0"/>
              <a:buChar char="•"/>
            </a:pPr>
            <a:r>
              <a:rPr lang="en-US" dirty="0" smtClean="0"/>
              <a:t> OK </a:t>
            </a:r>
            <a:r>
              <a:rPr lang="en-US" dirty="0" smtClean="0"/>
              <a:t>during </a:t>
            </a:r>
            <a:r>
              <a:rPr lang="en-US" dirty="0" smtClean="0"/>
              <a:t>RR: no faults</a:t>
            </a:r>
            <a:endParaRPr lang="en-US"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EMC &gt;</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32</a:t>
            </a:fld>
            <a:endParaRPr lang="en-US"/>
          </a:p>
        </p:txBody>
      </p:sp>
      <p:sp>
        <p:nvSpPr>
          <p:cNvPr id="6" name="TextBox 5"/>
          <p:cNvSpPr txBox="1"/>
          <p:nvPr/>
        </p:nvSpPr>
        <p:spPr>
          <a:xfrm>
            <a:off x="731520" y="1408177"/>
            <a:ext cx="8001000" cy="1200329"/>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During the planned EMC testing period, it is strongly recommended to verify</a:t>
            </a:r>
          </a:p>
          <a:p>
            <a:r>
              <a:rPr lang="en-US" dirty="0" smtClean="0">
                <a:solidFill>
                  <a:srgbClr val="FF0000"/>
                </a:solidFill>
              </a:rPr>
              <a:t>the impact of triggering the kicker magnets onto these crossing signal lines with respect to cross-talk and EMC. Eventually, additional shielding measures must be deployed.</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532888" y="3447288"/>
            <a:ext cx="4215384"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Done</a:t>
            </a:r>
          </a:p>
          <a:p>
            <a:pPr>
              <a:buFont typeface="Arial" pitchFamily="34" charset="0"/>
              <a:buChar char="•"/>
            </a:pPr>
            <a:r>
              <a:rPr lang="en-US" dirty="0" smtClean="0"/>
              <a:t> But little feedback from other groups </a:t>
            </a:r>
            <a:endParaRPr lang="en-US"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EMC &lt;</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33</a:t>
            </a:fld>
            <a:endParaRPr lang="en-US"/>
          </a:p>
        </p:txBody>
      </p:sp>
      <p:sp>
        <p:nvSpPr>
          <p:cNvPr id="6" name="TextBox 5"/>
          <p:cNvSpPr txBox="1"/>
          <p:nvPr/>
        </p:nvSpPr>
        <p:spPr>
          <a:xfrm>
            <a:off x="822960" y="1408177"/>
            <a:ext cx="7909560"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All external cables (from one crate to another, e.g. via the re-trigger lines)</a:t>
            </a:r>
          </a:p>
          <a:p>
            <a:r>
              <a:rPr lang="en-US" dirty="0" smtClean="0">
                <a:solidFill>
                  <a:srgbClr val="FF0000"/>
                </a:solidFill>
              </a:rPr>
              <a:t>should be tested with burst tests to identify EMC potential susceptibility.</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313432" y="2880360"/>
            <a:ext cx="5468112"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Done for re-trigger lines (longest cables, from UA63-UA67)</a:t>
            </a:r>
          </a:p>
          <a:p>
            <a:pPr>
              <a:buFont typeface="Arial" pitchFamily="34" charset="0"/>
              <a:buChar char="•"/>
            </a:pPr>
            <a:r>
              <a:rPr lang="en-US" dirty="0" smtClean="0"/>
              <a:t> Further tests can be done in 2009</a:t>
            </a:r>
            <a:endParaRPr lang="en-US" dirty="0"/>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 27. Radiation</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34</a:t>
            </a:fld>
            <a:endParaRPr lang="en-US"/>
          </a:p>
        </p:txBody>
      </p:sp>
      <p:sp>
        <p:nvSpPr>
          <p:cNvPr id="6" name="TextBox 5"/>
          <p:cNvSpPr txBox="1"/>
          <p:nvPr/>
        </p:nvSpPr>
        <p:spPr>
          <a:xfrm>
            <a:off x="735999" y="1249557"/>
            <a:ext cx="8055864" cy="3046988"/>
          </a:xfrm>
          <a:prstGeom prst="rect">
            <a:avLst/>
          </a:prstGeom>
          <a:noFill/>
          <a:ln w="19050">
            <a:solidFill>
              <a:srgbClr val="FF3300"/>
            </a:solidFill>
          </a:ln>
        </p:spPr>
        <p:txBody>
          <a:bodyPr wrap="square" rtlCol="0">
            <a:spAutoFit/>
          </a:bodyPr>
          <a:lstStyle/>
          <a:p>
            <a:pPr marL="342900" indent="-342900">
              <a:buFont typeface="Arial" pitchFamily="34" charset="0"/>
              <a:buChar char="•"/>
            </a:pPr>
            <a:r>
              <a:rPr lang="en-US" sz="1600" i="1" dirty="0" smtClean="0">
                <a:solidFill>
                  <a:srgbClr val="FF0000"/>
                </a:solidFill>
              </a:rPr>
              <a:t>“</a:t>
            </a:r>
            <a:r>
              <a:rPr lang="en-US" sz="1600" dirty="0" smtClean="0">
                <a:solidFill>
                  <a:srgbClr val="FF0000"/>
                </a:solidFill>
              </a:rPr>
              <a:t>Thus, it is recommended to quantify what risks, if any, are posed to the LBDS by radiation effects. The risks of SEEs and “aging” on the LBDS hardware must be understood and critical locations and components must be identified.</a:t>
            </a:r>
          </a:p>
          <a:p>
            <a:pPr marL="342900" indent="-342900">
              <a:buFont typeface="Arial" pitchFamily="34" charset="0"/>
              <a:buChar char="•"/>
            </a:pPr>
            <a:r>
              <a:rPr lang="en-US" sz="1600" dirty="0" smtClean="0">
                <a:solidFill>
                  <a:srgbClr val="FF0000"/>
                </a:solidFill>
              </a:rPr>
              <a:t>Simulations are advanced to determine the expected flux in UA63 and UA67;</a:t>
            </a:r>
          </a:p>
          <a:p>
            <a:pPr marL="342900" indent="-342900">
              <a:buFont typeface="Arial" pitchFamily="34" charset="0"/>
              <a:buChar char="•"/>
            </a:pPr>
            <a:r>
              <a:rPr lang="en-US" sz="1600" dirty="0" smtClean="0">
                <a:solidFill>
                  <a:srgbClr val="FF0000"/>
                </a:solidFill>
              </a:rPr>
              <a:t>A list of potentially susceptible LBDS components is created (e.g. all CMOS devices on the critical signal path);</a:t>
            </a:r>
          </a:p>
          <a:p>
            <a:pPr marL="342900" indent="-342900">
              <a:buFont typeface="Arial" pitchFamily="34" charset="0"/>
              <a:buChar char="•"/>
            </a:pPr>
            <a:r>
              <a:rPr lang="en-US" sz="1600" dirty="0" smtClean="0">
                <a:solidFill>
                  <a:srgbClr val="FF0000"/>
                </a:solidFill>
              </a:rPr>
              <a:t>An SEE expert coordinates irradiation experiments to identify failure modes and cross-sections of these components;</a:t>
            </a:r>
          </a:p>
          <a:p>
            <a:pPr marL="342900" indent="-342900">
              <a:buFont typeface="Arial" pitchFamily="34" charset="0"/>
              <a:buChar char="•"/>
            </a:pPr>
            <a:r>
              <a:rPr lang="en-US" sz="1600" dirty="0" smtClean="0">
                <a:solidFill>
                  <a:srgbClr val="FF0000"/>
                </a:solidFill>
              </a:rPr>
              <a:t>A Xilinx FAE is contacted in order to quantify the risks of FPGA mal-</a:t>
            </a:r>
            <a:r>
              <a:rPr lang="en-US" sz="1600" dirty="0" err="1" smtClean="0">
                <a:solidFill>
                  <a:srgbClr val="FF0000"/>
                </a:solidFill>
              </a:rPr>
              <a:t>functio</a:t>
            </a:r>
            <a:r>
              <a:rPr lang="en-US" sz="1600" dirty="0" smtClean="0">
                <a:solidFill>
                  <a:srgbClr val="FF0000"/>
                </a:solidFill>
              </a:rPr>
              <a:t> with the given flux;</a:t>
            </a:r>
          </a:p>
          <a:p>
            <a:pPr marL="342900" indent="-342900">
              <a:buFont typeface="Arial" pitchFamily="34" charset="0"/>
              <a:buChar char="•"/>
            </a:pPr>
            <a:r>
              <a:rPr lang="en-US" sz="1600" dirty="0" smtClean="0">
                <a:solidFill>
                  <a:srgbClr val="FF0000"/>
                </a:solidFill>
              </a:rPr>
              <a:t>An updated FMECA model is created, plotting safety versus flux to show the boundaries of the system operation.</a:t>
            </a:r>
            <a:r>
              <a:rPr lang="en-US" sz="1600" i="1" dirty="0" smtClean="0">
                <a:solidFill>
                  <a:srgbClr val="FF0000"/>
                </a:solidFill>
              </a:rPr>
              <a:t>”</a:t>
            </a:r>
            <a:endParaRPr lang="en-US" sz="1600" i="1" dirty="0">
              <a:solidFill>
                <a:srgbClr val="FF0000"/>
              </a:solidFill>
            </a:endParaRPr>
          </a:p>
        </p:txBody>
      </p:sp>
      <p:sp>
        <p:nvSpPr>
          <p:cNvPr id="7" name="TextBox 6"/>
          <p:cNvSpPr txBox="1"/>
          <p:nvPr/>
        </p:nvSpPr>
        <p:spPr>
          <a:xfrm>
            <a:off x="2229084" y="4487091"/>
            <a:ext cx="6684264" cy="2031325"/>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Followed up by R2E working group</a:t>
            </a:r>
          </a:p>
          <a:p>
            <a:pPr>
              <a:buFont typeface="Arial" pitchFamily="34" charset="0"/>
              <a:buChar char="•"/>
            </a:pPr>
            <a:r>
              <a:rPr lang="en-US" dirty="0" smtClean="0"/>
              <a:t> Extrapolations from existing simulations giving expected flux rates have been studied</a:t>
            </a:r>
          </a:p>
          <a:p>
            <a:pPr>
              <a:buFont typeface="Arial" pitchFamily="34" charset="0"/>
              <a:buChar char="•"/>
            </a:pPr>
            <a:r>
              <a:rPr lang="en-US" dirty="0" smtClean="0"/>
              <a:t> Additional radiation diagnostics installed</a:t>
            </a:r>
          </a:p>
          <a:p>
            <a:pPr>
              <a:buFont typeface="Arial" pitchFamily="34" charset="0"/>
              <a:buChar char="•"/>
            </a:pPr>
            <a:r>
              <a:rPr lang="en-US" dirty="0" smtClean="0"/>
              <a:t> Radiation will go up slowly with beam intensity and energy</a:t>
            </a:r>
          </a:p>
          <a:p>
            <a:pPr>
              <a:buFont typeface="Arial" pitchFamily="34" charset="0"/>
              <a:buChar char="•"/>
            </a:pPr>
            <a:r>
              <a:rPr lang="en-US" dirty="0" smtClean="0"/>
              <a:t> Any increase of failures will be monitored by IPOC and XPOC</a:t>
            </a:r>
          </a:p>
          <a:p>
            <a:pPr>
              <a:buFont typeface="Arial" pitchFamily="34" charset="0"/>
              <a:buChar char="•"/>
            </a:pPr>
            <a:r>
              <a:rPr lang="en-US" dirty="0" smtClean="0"/>
              <a:t> Issue is likely to affect availability and not safety </a:t>
            </a:r>
            <a:endParaRPr lang="en-US"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 Electronics</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35</a:t>
            </a:fld>
            <a:endParaRPr lang="en-US"/>
          </a:p>
        </p:txBody>
      </p:sp>
      <p:sp>
        <p:nvSpPr>
          <p:cNvPr id="6" name="TextBox 5"/>
          <p:cNvSpPr txBox="1"/>
          <p:nvPr/>
        </p:nvSpPr>
        <p:spPr>
          <a:xfrm>
            <a:off x="768096" y="1408177"/>
            <a:ext cx="6967728"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It is recommended to use components with higher margins like a 25V rating.</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1984248" y="2542032"/>
            <a:ext cx="5971032"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Some </a:t>
            </a:r>
            <a:r>
              <a:rPr lang="en-US" dirty="0" smtClean="0"/>
              <a:t>critical capacitors </a:t>
            </a:r>
            <a:r>
              <a:rPr lang="en-US" dirty="0" smtClean="0"/>
              <a:t>have been changed (4 or 5)</a:t>
            </a:r>
            <a:endParaRPr lang="en-US" dirty="0"/>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 Infra Red Inspection</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36</a:t>
            </a:fld>
            <a:endParaRPr lang="en-US"/>
          </a:p>
        </p:txBody>
      </p:sp>
      <p:sp>
        <p:nvSpPr>
          <p:cNvPr id="6" name="TextBox 5"/>
          <p:cNvSpPr txBox="1"/>
          <p:nvPr/>
        </p:nvSpPr>
        <p:spPr>
          <a:xfrm>
            <a:off x="768096" y="1408177"/>
            <a:ext cx="7964424"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An infra red inspection of all PCBs should be done in order to ensure the</a:t>
            </a:r>
          </a:p>
          <a:p>
            <a:r>
              <a:rPr lang="en-US" dirty="0" smtClean="0">
                <a:solidFill>
                  <a:srgbClr val="FF0000"/>
                </a:solidFill>
              </a:rPr>
              <a:t>current high reliability, to verify the power consumption of individual</a:t>
            </a:r>
          </a:p>
          <a:p>
            <a:r>
              <a:rPr lang="en-US" dirty="0" smtClean="0">
                <a:solidFill>
                  <a:srgbClr val="FF0000"/>
                </a:solidFill>
              </a:rPr>
              <a:t>components, and to detect bad components being mounted.</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624328" y="2807208"/>
            <a:ext cx="3630168"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Done: ok.</a:t>
            </a:r>
            <a:endParaRPr lang="en-US" dirty="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30. – 31. Power Soak Tests &amp; </a:t>
            </a:r>
            <a:br>
              <a:rPr lang="en-US" sz="3600" dirty="0" smtClean="0"/>
            </a:br>
            <a:r>
              <a:rPr lang="en-US" sz="3600" dirty="0" smtClean="0"/>
              <a:t>Thermal Aging</a:t>
            </a:r>
            <a:endParaRPr lang="en-US" sz="36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37</a:t>
            </a:fld>
            <a:endParaRPr lang="en-US"/>
          </a:p>
        </p:txBody>
      </p:sp>
      <p:sp>
        <p:nvSpPr>
          <p:cNvPr id="6" name="TextBox 5"/>
          <p:cNvSpPr txBox="1"/>
          <p:nvPr/>
        </p:nvSpPr>
        <p:spPr>
          <a:xfrm>
            <a:off x="768096" y="1408177"/>
            <a:ext cx="7616952" cy="1754326"/>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In order to detect faulty components and boards, additional power soak tests should be conducted.</a:t>
            </a:r>
          </a:p>
          <a:p>
            <a:r>
              <a:rPr lang="en-US" i="1" dirty="0" smtClean="0">
                <a:solidFill>
                  <a:srgbClr val="FF0000"/>
                </a:solidFill>
              </a:rPr>
              <a:t/>
            </a:r>
            <a:br>
              <a:rPr lang="en-US" i="1" dirty="0" smtClean="0">
                <a:solidFill>
                  <a:srgbClr val="FF0000"/>
                </a:solidFill>
              </a:rPr>
            </a:br>
            <a:r>
              <a:rPr lang="en-US" dirty="0" smtClean="0">
                <a:solidFill>
                  <a:srgbClr val="FF0000"/>
                </a:solidFill>
              </a:rPr>
              <a:t>In addition, an accelerated thermal aging test of one system might be conducted as well, in order to check that the computed lifetime is not completely wrong.</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834640" y="3721608"/>
            <a:ext cx="3630168"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Not done</a:t>
            </a:r>
          </a:p>
          <a:p>
            <a:pPr>
              <a:buFont typeface="Arial" pitchFamily="34" charset="0"/>
              <a:buChar char="•"/>
            </a:pPr>
            <a:r>
              <a:rPr lang="en-US" dirty="0" smtClean="0"/>
              <a:t> Reliability Run</a:t>
            </a:r>
            <a:endParaRPr lang="en-US" dirty="0"/>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Electrical Testing</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38</a:t>
            </a:fld>
            <a:endParaRPr lang="en-US"/>
          </a:p>
        </p:txBody>
      </p:sp>
      <p:sp>
        <p:nvSpPr>
          <p:cNvPr id="6" name="TextBox 5"/>
          <p:cNvSpPr txBox="1"/>
          <p:nvPr/>
        </p:nvSpPr>
        <p:spPr>
          <a:xfrm>
            <a:off x="768096" y="1408177"/>
            <a:ext cx="7964424" cy="1754326"/>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Therefore, electrical testing is preferable to visual inspection and, if properly implemented, even faster. Errors on that level are very cumbersome to find once a unit is fully assembled.</a:t>
            </a:r>
          </a:p>
          <a:p>
            <a:endParaRPr lang="en-US" dirty="0" smtClean="0">
              <a:solidFill>
                <a:srgbClr val="FF0000"/>
              </a:solidFill>
            </a:endParaRPr>
          </a:p>
          <a:p>
            <a:r>
              <a:rPr lang="en-US" dirty="0" smtClean="0">
                <a:solidFill>
                  <a:srgbClr val="FF0000"/>
                </a:solidFill>
              </a:rPr>
              <a:t>Electrical tests of all PCBs should be conducted. These are easily possible using standard automatic cable testers.”</a:t>
            </a:r>
            <a:endParaRPr lang="en-US" i="1" dirty="0">
              <a:solidFill>
                <a:srgbClr val="FF0000"/>
              </a:solidFill>
            </a:endParaRPr>
          </a:p>
        </p:txBody>
      </p:sp>
      <p:sp>
        <p:nvSpPr>
          <p:cNvPr id="7" name="TextBox 6"/>
          <p:cNvSpPr txBox="1"/>
          <p:nvPr/>
        </p:nvSpPr>
        <p:spPr>
          <a:xfrm>
            <a:off x="2404872" y="3904488"/>
            <a:ext cx="6327648"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a:t>
            </a:r>
            <a:r>
              <a:rPr lang="en-US" dirty="0" smtClean="0"/>
              <a:t>Automatic testing of PCB not done, only basic tests during </a:t>
            </a:r>
            <a:r>
              <a:rPr lang="en-US" dirty="0" smtClean="0"/>
              <a:t>production</a:t>
            </a:r>
          </a:p>
          <a:p>
            <a:pPr>
              <a:buFont typeface="Arial" pitchFamily="34" charset="0"/>
              <a:buChar char="•"/>
            </a:pPr>
            <a:r>
              <a:rPr lang="en-US" dirty="0" smtClean="0"/>
              <a:t> Full electrical </a:t>
            </a:r>
            <a:r>
              <a:rPr lang="en-US" dirty="0" smtClean="0"/>
              <a:t>testing of all cards is done before installation</a:t>
            </a:r>
            <a:endParaRPr lang="en-US" dirty="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Schematics</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39</a:t>
            </a:fld>
            <a:endParaRPr lang="en-US"/>
          </a:p>
        </p:txBody>
      </p:sp>
      <p:sp>
        <p:nvSpPr>
          <p:cNvPr id="6" name="TextBox 5"/>
          <p:cNvSpPr txBox="1"/>
          <p:nvPr/>
        </p:nvSpPr>
        <p:spPr>
          <a:xfrm>
            <a:off x="768096" y="1408177"/>
            <a:ext cx="7964424" cy="369332"/>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 Design schematics should always be kept up-to-date.”</a:t>
            </a:r>
            <a:endParaRPr lang="en-US" i="1" dirty="0">
              <a:solidFill>
                <a:srgbClr val="FF0000"/>
              </a:solidFill>
            </a:endParaRPr>
          </a:p>
        </p:txBody>
      </p:sp>
      <p:sp>
        <p:nvSpPr>
          <p:cNvPr id="7" name="TextBox 6"/>
          <p:cNvSpPr txBox="1"/>
          <p:nvPr/>
        </p:nvSpPr>
        <p:spPr>
          <a:xfrm>
            <a:off x="2148840" y="2496312"/>
            <a:ext cx="4581144"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Errors brought to the attention during the Audit have been corrected</a:t>
            </a:r>
            <a:endParaRPr lang="en-US"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4</a:t>
            </a:fld>
            <a:endParaRPr lang="en-US"/>
          </a:p>
        </p:txBody>
      </p:sp>
      <p:sp>
        <p:nvSpPr>
          <p:cNvPr id="2" name="Title 1"/>
          <p:cNvSpPr>
            <a:spLocks noGrp="1"/>
          </p:cNvSpPr>
          <p:nvPr>
            <p:ph type="title" idx="4294967295"/>
          </p:nvPr>
        </p:nvSpPr>
        <p:spPr>
          <a:xfrm>
            <a:off x="1371600" y="144463"/>
            <a:ext cx="7772400" cy="1143000"/>
          </a:xfrm>
        </p:spPr>
        <p:txBody>
          <a:bodyPr/>
          <a:lstStyle/>
          <a:p>
            <a:r>
              <a:rPr lang="en-US" sz="3600" dirty="0" smtClean="0"/>
              <a:t>What we learned since the audit in 2008:</a:t>
            </a:r>
            <a:br>
              <a:rPr lang="en-US" sz="3600" dirty="0" smtClean="0"/>
            </a:br>
            <a:r>
              <a:rPr lang="en-US" sz="3600" dirty="0" smtClean="0"/>
              <a:t>Reliability Run</a:t>
            </a:r>
            <a:endParaRPr lang="en-US" sz="3600" dirty="0"/>
          </a:p>
        </p:txBody>
      </p:sp>
      <p:pic>
        <p:nvPicPr>
          <p:cNvPr id="8" name="Picture 7"/>
          <p:cNvPicPr/>
          <p:nvPr/>
        </p:nvPicPr>
        <p:blipFill>
          <a:blip r:embed="rId2"/>
          <a:srcRect/>
          <a:stretch>
            <a:fillRect/>
          </a:stretch>
        </p:blipFill>
        <p:spPr bwMode="auto">
          <a:xfrm>
            <a:off x="635444" y="1388491"/>
            <a:ext cx="4750371" cy="2945765"/>
          </a:xfrm>
          <a:prstGeom prst="rect">
            <a:avLst/>
          </a:prstGeom>
          <a:noFill/>
          <a:ln w="9525">
            <a:solidFill>
              <a:srgbClr val="0070C0"/>
            </a:solidFill>
            <a:miter lim="800000"/>
            <a:headEnd/>
            <a:tailEnd/>
          </a:ln>
        </p:spPr>
      </p:pic>
      <p:sp>
        <p:nvSpPr>
          <p:cNvPr id="9" name="Line Callout 1 8"/>
          <p:cNvSpPr/>
          <p:nvPr/>
        </p:nvSpPr>
        <p:spPr bwMode="auto">
          <a:xfrm>
            <a:off x="6217920" y="1268327"/>
            <a:ext cx="2304288" cy="978408"/>
          </a:xfrm>
          <a:prstGeom prst="borderCallout1">
            <a:avLst>
              <a:gd name="adj1" fmla="val 18750"/>
              <a:gd name="adj2" fmla="val -8333"/>
              <a:gd name="adj3" fmla="val 86303"/>
              <a:gd name="adj4" fmla="val -79002"/>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Operation only below</a:t>
            </a:r>
            <a:r>
              <a:rPr kumimoji="0" lang="en-GB" sz="1600" b="0" i="0" u="none" strike="noStrike" cap="none" normalizeH="0" dirty="0" smtClean="0">
                <a:ln>
                  <a:noFill/>
                </a:ln>
                <a:solidFill>
                  <a:schemeClr val="tx1"/>
                </a:solidFill>
                <a:effectLst/>
                <a:latin typeface="Arial" charset="0"/>
              </a:rPr>
              <a:t> </a:t>
            </a:r>
            <a:r>
              <a:rPr kumimoji="0" lang="en-GB" sz="1600" b="0" i="0" u="none" strike="noStrike" cap="none" normalizeH="0" baseline="0" dirty="0" smtClean="0">
                <a:ln>
                  <a:noFill/>
                </a:ln>
                <a:solidFill>
                  <a:schemeClr val="tx1"/>
                </a:solidFill>
                <a:effectLst/>
                <a:latin typeface="Arial" charset="0"/>
              </a:rPr>
              <a:t>5.5 TeV,</a:t>
            </a:r>
            <a:r>
              <a:rPr kumimoji="0" lang="en-GB" sz="1600" b="0" i="0" u="none" strike="noStrike" cap="none" normalizeH="0" dirty="0" smtClean="0">
                <a:ln>
                  <a:noFill/>
                </a:ln>
                <a:solidFill>
                  <a:schemeClr val="tx1"/>
                </a:solidFill>
                <a:effectLst/>
                <a:latin typeface="Arial" charset="0"/>
              </a:rPr>
              <a:t> due to MKB break down </a:t>
            </a:r>
            <a:endParaRPr kumimoji="0" lang="en-US" sz="1600" b="0" i="0" u="none" strike="noStrike" cap="none" normalizeH="0" baseline="0" dirty="0" smtClean="0">
              <a:ln>
                <a:noFill/>
              </a:ln>
              <a:solidFill>
                <a:schemeClr val="tx1"/>
              </a:solidFill>
              <a:effectLst/>
              <a:latin typeface="Arial" charset="0"/>
            </a:endParaRPr>
          </a:p>
        </p:txBody>
      </p:sp>
      <p:sp>
        <p:nvSpPr>
          <p:cNvPr id="10" name="Line Callout 1 9"/>
          <p:cNvSpPr/>
          <p:nvPr/>
        </p:nvSpPr>
        <p:spPr bwMode="auto">
          <a:xfrm>
            <a:off x="6526127" y="3003715"/>
            <a:ext cx="1883664" cy="990600"/>
          </a:xfrm>
          <a:prstGeom prst="borderCallout1">
            <a:avLst>
              <a:gd name="adj1" fmla="val 18750"/>
              <a:gd name="adj2" fmla="val -8333"/>
              <a:gd name="adj3" fmla="val 70218"/>
              <a:gd name="adj4" fmla="val -73670"/>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Operation ‘with beam’ at injection energy</a:t>
            </a:r>
            <a:endParaRPr kumimoji="0" lang="en-US" sz="1600" b="0" i="0" u="none" strike="noStrike" cap="none" normalizeH="0" baseline="0" dirty="0" smtClean="0">
              <a:ln>
                <a:noFill/>
              </a:ln>
              <a:solidFill>
                <a:schemeClr val="tx1"/>
              </a:solidFill>
              <a:effectLst/>
              <a:latin typeface="Arial" charset="0"/>
            </a:endParaRPr>
          </a:p>
        </p:txBody>
      </p:sp>
      <p:pic>
        <p:nvPicPr>
          <p:cNvPr id="11" name="Picture 10"/>
          <p:cNvPicPr/>
          <p:nvPr/>
        </p:nvPicPr>
        <p:blipFill>
          <a:blip r:embed="rId3"/>
          <a:srcRect/>
          <a:stretch>
            <a:fillRect/>
          </a:stretch>
        </p:blipFill>
        <p:spPr bwMode="auto">
          <a:xfrm>
            <a:off x="228257" y="4554271"/>
            <a:ext cx="3698812" cy="2177415"/>
          </a:xfrm>
          <a:prstGeom prst="rect">
            <a:avLst/>
          </a:prstGeom>
          <a:noFill/>
          <a:ln w="9525">
            <a:solidFill>
              <a:srgbClr val="0070C0"/>
            </a:solidFill>
            <a:miter lim="800000"/>
            <a:headEnd/>
            <a:tailEnd/>
          </a:ln>
        </p:spPr>
      </p:pic>
      <p:graphicFrame>
        <p:nvGraphicFramePr>
          <p:cNvPr id="12" name="Table 11"/>
          <p:cNvGraphicFramePr>
            <a:graphicFrameLocks noGrp="1"/>
          </p:cNvGraphicFramePr>
          <p:nvPr/>
        </p:nvGraphicFramePr>
        <p:xfrm>
          <a:off x="4251959" y="4453128"/>
          <a:ext cx="4709160" cy="1493520"/>
        </p:xfrm>
        <a:graphic>
          <a:graphicData uri="http://schemas.openxmlformats.org/drawingml/2006/table">
            <a:tbl>
              <a:tblPr firstRow="1" bandRow="1">
                <a:tableStyleId>{5C22544A-7EE6-4342-B048-85BDC9FD1C3A}</a:tableStyleId>
              </a:tblPr>
              <a:tblGrid>
                <a:gridCol w="1569720"/>
                <a:gridCol w="1569720"/>
                <a:gridCol w="1569720"/>
              </a:tblGrid>
              <a:tr h="256572">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dirty="0" smtClean="0"/>
                        <a:t>Beam 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GB" dirty="0" smtClean="0"/>
                        <a:t>Beam 2</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6572">
                <a:tc>
                  <a:txBody>
                    <a:bodyPr/>
                    <a:lstStyle/>
                    <a:p>
                      <a:r>
                        <a:rPr lang="en-US" sz="1400" dirty="0" smtClean="0"/>
                        <a:t>#</a:t>
                      </a:r>
                      <a:r>
                        <a:rPr lang="en-US" sz="1400" baseline="0" dirty="0" smtClean="0"/>
                        <a:t> </a:t>
                      </a:r>
                      <a:r>
                        <a:rPr lang="en-GB" sz="1400" dirty="0" smtClean="0"/>
                        <a:t>Pulses</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GB" sz="1400" dirty="0" smtClean="0"/>
                        <a:t>23’534</a:t>
                      </a:r>
                      <a:endParaRPr lang="en-US" sz="1400" dirty="0"/>
                    </a:p>
                  </a:txBody>
                  <a:tcPr/>
                </a:tc>
                <a:tc>
                  <a:txBody>
                    <a:bodyPr/>
                    <a:lstStyle/>
                    <a:p>
                      <a:pPr algn="ctr"/>
                      <a:r>
                        <a:rPr lang="en-GB" sz="1400" dirty="0" smtClean="0"/>
                        <a:t>15’469</a:t>
                      </a:r>
                      <a:endParaRPr lang="en-US" sz="1400" dirty="0"/>
                    </a:p>
                  </a:txBody>
                  <a:tcPr>
                    <a:lnR w="12700" cap="flat" cmpd="sng" algn="ctr">
                      <a:solidFill>
                        <a:schemeClr val="tx1"/>
                      </a:solidFill>
                      <a:prstDash val="solid"/>
                      <a:round/>
                      <a:headEnd type="none" w="med" len="med"/>
                      <a:tailEnd type="none" w="med" len="med"/>
                    </a:lnR>
                  </a:tcPr>
                </a:tc>
              </a:tr>
              <a:tr h="256572">
                <a:tc>
                  <a:txBody>
                    <a:bodyPr/>
                    <a:lstStyle/>
                    <a:p>
                      <a:r>
                        <a:rPr lang="en-US" sz="1400" dirty="0" smtClean="0"/>
                        <a:t>Time</a:t>
                      </a:r>
                      <a:r>
                        <a:rPr lang="en-US" sz="1400" baseline="0" dirty="0" smtClean="0"/>
                        <a:t> considered</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10.5</a:t>
                      </a:r>
                      <a:r>
                        <a:rPr lang="en-US" sz="1400" baseline="0" dirty="0" smtClean="0"/>
                        <a:t> months</a:t>
                      </a:r>
                      <a:endParaRPr lang="en-US" sz="1400" dirty="0"/>
                    </a:p>
                  </a:txBody>
                  <a:tcPr/>
                </a:tc>
                <a:tc>
                  <a:txBody>
                    <a:bodyPr/>
                    <a:lstStyle/>
                    <a:p>
                      <a:pPr algn="ctr"/>
                      <a:r>
                        <a:rPr lang="en-US" sz="1400" dirty="0" smtClean="0"/>
                        <a:t>9.1 months</a:t>
                      </a:r>
                      <a:endParaRPr lang="en-US" sz="1400" dirty="0"/>
                    </a:p>
                  </a:txBody>
                  <a:tcPr>
                    <a:lnR w="12700" cap="flat" cmpd="sng" algn="ctr">
                      <a:solidFill>
                        <a:schemeClr val="tx1"/>
                      </a:solidFill>
                      <a:prstDash val="solid"/>
                      <a:round/>
                      <a:headEnd type="none" w="med" len="med"/>
                      <a:tailEnd type="none" w="med" len="med"/>
                    </a:lnR>
                  </a:tcPr>
                </a:tc>
              </a:tr>
              <a:tr h="442850">
                <a:tc>
                  <a:txBody>
                    <a:bodyPr/>
                    <a:lstStyle/>
                    <a:p>
                      <a:r>
                        <a:rPr lang="en-US" sz="1400" dirty="0" smtClean="0"/>
                        <a:t>Continuous running (p &lt;13 h)</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dirty="0" smtClean="0"/>
                        <a:t>2.7 months</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1.7 months</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3" name="TextBox 12"/>
          <p:cNvSpPr txBox="1"/>
          <p:nvPr/>
        </p:nvSpPr>
        <p:spPr>
          <a:xfrm>
            <a:off x="4251960" y="6016752"/>
            <a:ext cx="4709160" cy="369332"/>
          </a:xfrm>
          <a:prstGeom prst="rect">
            <a:avLst/>
          </a:prstGeom>
          <a:solidFill>
            <a:schemeClr val="accent1"/>
          </a:solidFill>
          <a:ln>
            <a:solidFill>
              <a:srgbClr val="0070C0"/>
            </a:solidFill>
          </a:ln>
        </p:spPr>
        <p:txBody>
          <a:bodyPr wrap="square" rtlCol="0">
            <a:spAutoFit/>
          </a:bodyPr>
          <a:lstStyle/>
          <a:p>
            <a:pPr algn="ctr"/>
            <a:r>
              <a:rPr lang="en-US" dirty="0" smtClean="0"/>
              <a:t>Data from 8/11/07 to 19/09/08</a:t>
            </a:r>
            <a:endParaRPr lang="en-US" dirty="0"/>
          </a:p>
        </p:txBody>
      </p:sp>
      <p:sp>
        <p:nvSpPr>
          <p:cNvPr id="14" name="TextBox 13"/>
          <p:cNvSpPr txBox="1"/>
          <p:nvPr/>
        </p:nvSpPr>
        <p:spPr>
          <a:xfrm>
            <a:off x="923278" y="3986074"/>
            <a:ext cx="878889" cy="307777"/>
          </a:xfrm>
          <a:prstGeom prst="rect">
            <a:avLst/>
          </a:prstGeom>
          <a:noFill/>
        </p:spPr>
        <p:txBody>
          <a:bodyPr wrap="square" rtlCol="0">
            <a:spAutoFit/>
          </a:bodyPr>
          <a:lstStyle/>
          <a:p>
            <a:r>
              <a:rPr lang="en-GB" sz="1400" i="1" dirty="0" smtClean="0"/>
              <a:t>Beam 2</a:t>
            </a:r>
            <a:endParaRPr lang="en-US" sz="1400" i="1" dirty="0"/>
          </a:p>
        </p:txBody>
      </p:sp>
      <p:sp>
        <p:nvSpPr>
          <p:cNvPr id="15" name="TextBox 14"/>
          <p:cNvSpPr txBox="1"/>
          <p:nvPr/>
        </p:nvSpPr>
        <p:spPr>
          <a:xfrm>
            <a:off x="3055398" y="4582357"/>
            <a:ext cx="868531" cy="307777"/>
          </a:xfrm>
          <a:prstGeom prst="rect">
            <a:avLst/>
          </a:prstGeom>
          <a:noFill/>
        </p:spPr>
        <p:txBody>
          <a:bodyPr wrap="square" rtlCol="0">
            <a:spAutoFit/>
          </a:bodyPr>
          <a:lstStyle/>
          <a:p>
            <a:r>
              <a:rPr lang="en-GB" sz="1400" i="1" dirty="0" smtClean="0"/>
              <a:t>Beam 2</a:t>
            </a:r>
            <a:endParaRPr lang="en-US" sz="1400" i="1" dirty="0"/>
          </a:p>
        </p:txBody>
      </p:sp>
      <p:sp>
        <p:nvSpPr>
          <p:cNvPr id="16" name="Right Arrow 15"/>
          <p:cNvSpPr/>
          <p:nvPr/>
        </p:nvSpPr>
        <p:spPr bwMode="auto">
          <a:xfrm>
            <a:off x="7943448" y="1921317"/>
            <a:ext cx="484094" cy="247426"/>
          </a:xfrm>
          <a:prstGeom prst="right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Line Callout 1 (Accent Bar) 16"/>
          <p:cNvSpPr/>
          <p:nvPr/>
        </p:nvSpPr>
        <p:spPr bwMode="auto">
          <a:xfrm>
            <a:off x="5276088" y="4096512"/>
            <a:ext cx="2478024" cy="274320"/>
          </a:xfrm>
          <a:prstGeom prst="accentCallout1">
            <a:avLst>
              <a:gd name="adj1" fmla="val 18750"/>
              <a:gd name="adj2" fmla="val -8333"/>
              <a:gd name="adj3" fmla="val 277083"/>
              <a:gd name="adj4" fmla="val -30092"/>
            </a:avLst>
          </a:prstGeom>
          <a:solidFill>
            <a:srgbClr val="F7FDCB"/>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635"/>
                </a:solidFill>
                <a:effectLst/>
                <a:latin typeface="Arial" charset="0"/>
              </a:rPr>
              <a:t>System</a:t>
            </a:r>
            <a:r>
              <a:rPr kumimoji="0" lang="en-US" sz="1400" b="0" i="0" u="none" strike="noStrike" cap="none" normalizeH="0" dirty="0" smtClean="0">
                <a:ln>
                  <a:noFill/>
                </a:ln>
                <a:solidFill>
                  <a:srgbClr val="007635"/>
                </a:solidFill>
                <a:effectLst/>
                <a:latin typeface="Arial" charset="0"/>
              </a:rPr>
              <a:t> pulses = 19 magnets</a:t>
            </a:r>
            <a:endParaRPr kumimoji="0" lang="en-US" sz="1400" b="0" i="0" u="none" strike="noStrike" cap="none" normalizeH="0" baseline="0" dirty="0" smtClean="0">
              <a:ln>
                <a:noFill/>
              </a:ln>
              <a:solidFill>
                <a:srgbClr val="007635"/>
              </a:solidFill>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TSU</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40</a:t>
            </a:fld>
            <a:endParaRPr lang="en-US"/>
          </a:p>
        </p:txBody>
      </p:sp>
      <p:sp>
        <p:nvSpPr>
          <p:cNvPr id="6" name="TextBox 5"/>
          <p:cNvSpPr txBox="1"/>
          <p:nvPr/>
        </p:nvSpPr>
        <p:spPr>
          <a:xfrm>
            <a:off x="768096" y="1408177"/>
            <a:ext cx="7964424"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 implementation of the TSU’s DTACK should be changed in the next</a:t>
            </a:r>
          </a:p>
          <a:p>
            <a:r>
              <a:rPr lang="en-US" dirty="0" smtClean="0">
                <a:solidFill>
                  <a:srgbClr val="FF0000"/>
                </a:solidFill>
              </a:rPr>
              <a:t>iteration of the design.</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276856" y="2551176"/>
            <a:ext cx="5029200"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Card has been modified accordingly.</a:t>
            </a:r>
          </a:p>
          <a:p>
            <a:pPr>
              <a:buFont typeface="Arial" pitchFamily="34" charset="0"/>
              <a:buChar char="•"/>
            </a:pPr>
            <a:r>
              <a:rPr lang="en-US" dirty="0" smtClean="0"/>
              <a:t> Version V3 in preparation</a:t>
            </a:r>
            <a:endParaRPr lang="en-US" dirty="0"/>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Decoupling FPGA</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41</a:t>
            </a:fld>
            <a:endParaRPr lang="en-US"/>
          </a:p>
        </p:txBody>
      </p:sp>
      <p:sp>
        <p:nvSpPr>
          <p:cNvPr id="6" name="TextBox 5"/>
          <p:cNvSpPr txBox="1"/>
          <p:nvPr/>
        </p:nvSpPr>
        <p:spPr>
          <a:xfrm>
            <a:off x="768096" y="1408177"/>
            <a:ext cx="7964424" cy="646331"/>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Hence the PCB design should consider a proper decoupling of the FGPA to</a:t>
            </a:r>
          </a:p>
          <a:p>
            <a:r>
              <a:rPr lang="en-US" dirty="0" smtClean="0">
                <a:solidFill>
                  <a:srgbClr val="FF0000"/>
                </a:solidFill>
              </a:rPr>
              <a:t>accommodate relatively high power consumption.</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112264" y="2761488"/>
            <a:ext cx="5221224"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Implemented on new cards, like the TSU</a:t>
            </a:r>
            <a:endParaRPr lang="en-US" dirty="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Flash ROMs</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42</a:t>
            </a:fld>
            <a:endParaRPr lang="en-US"/>
          </a:p>
        </p:txBody>
      </p:sp>
      <p:sp>
        <p:nvSpPr>
          <p:cNvPr id="6" name="TextBox 5"/>
          <p:cNvSpPr txBox="1"/>
          <p:nvPr/>
        </p:nvSpPr>
        <p:spPr>
          <a:xfrm>
            <a:off x="768096" y="1408177"/>
            <a:ext cx="7964424" cy="1200329"/>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The expected rate of errors in the FLASH ROMs used in the LBDS have to be verified with regard to these studies. If applicable, the use of EEPROMs instead of FLASH RAM (as e.g. done in the Safe Machine Parameters project) is strongly recommended.”</a:t>
            </a:r>
            <a:endParaRPr lang="en-US" i="1" dirty="0">
              <a:solidFill>
                <a:srgbClr val="FF0000"/>
              </a:solidFill>
            </a:endParaRPr>
          </a:p>
        </p:txBody>
      </p:sp>
      <p:sp>
        <p:nvSpPr>
          <p:cNvPr id="7" name="TextBox 6"/>
          <p:cNvSpPr txBox="1"/>
          <p:nvPr/>
        </p:nvSpPr>
        <p:spPr>
          <a:xfrm>
            <a:off x="2395728" y="3264408"/>
            <a:ext cx="3630168"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Tested on test bench</a:t>
            </a:r>
          </a:p>
          <a:p>
            <a:pPr>
              <a:buFont typeface="Arial" pitchFamily="34" charset="0"/>
              <a:buChar char="•"/>
            </a:pPr>
            <a:r>
              <a:rPr lang="en-US" dirty="0" smtClean="0"/>
              <a:t> Found to be ok</a:t>
            </a:r>
          </a:p>
          <a:p>
            <a:pPr>
              <a:buFont typeface="Arial" pitchFamily="34" charset="0"/>
              <a:buChar char="•"/>
            </a:pPr>
            <a:r>
              <a:rPr lang="en-US" dirty="0" smtClean="0"/>
              <a:t> Also no problem in SPS</a:t>
            </a:r>
            <a:endParaRPr lang="en-US" dirty="0"/>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 VHDL Code</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43</a:t>
            </a:fld>
            <a:endParaRPr lang="en-US"/>
          </a:p>
        </p:txBody>
      </p:sp>
      <p:sp>
        <p:nvSpPr>
          <p:cNvPr id="6" name="TextBox 5"/>
          <p:cNvSpPr txBox="1"/>
          <p:nvPr/>
        </p:nvSpPr>
        <p:spPr>
          <a:xfrm>
            <a:off x="768096" y="1408177"/>
            <a:ext cx="7964424" cy="923330"/>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dirty="0" smtClean="0">
                <a:solidFill>
                  <a:srgbClr val="FF0000"/>
                </a:solidFill>
              </a:rPr>
              <a:t>A tighter collaboration on VHDL programming should be established by the</a:t>
            </a:r>
          </a:p>
          <a:p>
            <a:r>
              <a:rPr lang="en-US" dirty="0" smtClean="0">
                <a:solidFill>
                  <a:srgbClr val="FF0000"/>
                </a:solidFill>
              </a:rPr>
              <a:t>LBDS programmers and other VHDL experts at CERN. A peer-review parallel to the development of the LBDS code should be conducted.</a:t>
            </a:r>
            <a:r>
              <a:rPr lang="en-US" i="1" dirty="0" smtClean="0">
                <a:solidFill>
                  <a:srgbClr val="FF0000"/>
                </a:solidFill>
              </a:rPr>
              <a:t>”</a:t>
            </a:r>
            <a:endParaRPr lang="en-US" i="1" dirty="0">
              <a:solidFill>
                <a:srgbClr val="FF0000"/>
              </a:solidFill>
            </a:endParaRPr>
          </a:p>
        </p:txBody>
      </p:sp>
      <p:sp>
        <p:nvSpPr>
          <p:cNvPr id="7" name="TextBox 6"/>
          <p:cNvSpPr txBox="1"/>
          <p:nvPr/>
        </p:nvSpPr>
        <p:spPr>
          <a:xfrm>
            <a:off x="2203704" y="2990088"/>
            <a:ext cx="5266944" cy="923330"/>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Done for new designs</a:t>
            </a:r>
          </a:p>
          <a:p>
            <a:pPr>
              <a:buFont typeface="Arial" pitchFamily="34" charset="0"/>
              <a:buChar char="•"/>
            </a:pPr>
            <a:r>
              <a:rPr lang="en-US" dirty="0" smtClean="0"/>
              <a:t> No general review of VHDL code done</a:t>
            </a:r>
          </a:p>
          <a:p>
            <a:pPr>
              <a:buFont typeface="Arial" pitchFamily="34" charset="0"/>
              <a:buChar char="•"/>
            </a:pPr>
            <a:r>
              <a:rPr lang="en-US" dirty="0" smtClean="0"/>
              <a:t> External TSU review includes VHDL code</a:t>
            </a:r>
            <a:endParaRPr lang="en-US" dirty="0"/>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 42. VHDL Coding</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dirty="0"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44</a:t>
            </a:fld>
            <a:endParaRPr lang="en-US"/>
          </a:p>
        </p:txBody>
      </p:sp>
      <p:sp>
        <p:nvSpPr>
          <p:cNvPr id="6" name="TextBox 5"/>
          <p:cNvSpPr txBox="1"/>
          <p:nvPr/>
        </p:nvSpPr>
        <p:spPr>
          <a:xfrm>
            <a:off x="384048" y="1271017"/>
            <a:ext cx="7964424" cy="2862322"/>
          </a:xfrm>
          <a:prstGeom prst="rect">
            <a:avLst/>
          </a:prstGeom>
          <a:noFill/>
          <a:ln w="19050">
            <a:solidFill>
              <a:srgbClr val="FF3300"/>
            </a:solidFill>
          </a:ln>
        </p:spPr>
        <p:txBody>
          <a:bodyPr wrap="square" rtlCol="0">
            <a:spAutoFit/>
          </a:bodyPr>
          <a:lstStyle/>
          <a:p>
            <a:pPr>
              <a:buFont typeface="Arial" pitchFamily="34" charset="0"/>
              <a:buChar char="•"/>
            </a:pPr>
            <a:r>
              <a:rPr lang="en-US" sz="1600" i="1" dirty="0" smtClean="0">
                <a:solidFill>
                  <a:srgbClr val="FF0000"/>
                </a:solidFill>
              </a:rPr>
              <a:t> “</a:t>
            </a:r>
            <a:r>
              <a:rPr lang="en-US" sz="1600" dirty="0" smtClean="0">
                <a:solidFill>
                  <a:srgbClr val="FF0000"/>
                </a:solidFill>
              </a:rPr>
              <a:t>However, in some designs the remaining few asynchronous resets should also be modified into synchronous resets.</a:t>
            </a:r>
          </a:p>
          <a:p>
            <a:pPr>
              <a:buFont typeface="Arial" pitchFamily="34" charset="0"/>
              <a:buChar char="•"/>
            </a:pPr>
            <a:r>
              <a:rPr lang="en-US" sz="1600" dirty="0" smtClean="0">
                <a:solidFill>
                  <a:srgbClr val="FF0000"/>
                </a:solidFill>
              </a:rPr>
              <a:t> The “When others” clause is extensively used to make state machines safer, but at least left out on the BEC.</a:t>
            </a:r>
          </a:p>
          <a:p>
            <a:pPr>
              <a:buFont typeface="Arial" pitchFamily="34" charset="0"/>
              <a:buChar char="•"/>
            </a:pPr>
            <a:r>
              <a:rPr lang="en-US" sz="1600" dirty="0" smtClean="0">
                <a:solidFill>
                  <a:srgbClr val="FF0000"/>
                </a:solidFill>
              </a:rPr>
              <a:t> Furthermore, it is very important to clock in asynchronous signals by three consecutive flip-flops (at least) using the system clock before propagating them further. However, in the TSU FPGA this has been omitted and the revolution clock is fanned out to a number of blocks before being synchronized. This can give problems with </a:t>
            </a:r>
            <a:r>
              <a:rPr lang="en-US" sz="1600" dirty="0" err="1" smtClean="0">
                <a:solidFill>
                  <a:srgbClr val="FF0000"/>
                </a:solidFill>
              </a:rPr>
              <a:t>metastability</a:t>
            </a:r>
            <a:r>
              <a:rPr lang="en-US" sz="1600" dirty="0" smtClean="0">
                <a:solidFill>
                  <a:srgbClr val="FF0000"/>
                </a:solidFill>
              </a:rPr>
              <a:t> and, subsequently, incoherent states in the different blocks.</a:t>
            </a:r>
          </a:p>
          <a:p>
            <a:pPr>
              <a:buFont typeface="Arial" pitchFamily="34" charset="0"/>
              <a:buChar char="•"/>
            </a:pPr>
            <a:r>
              <a:rPr lang="en-US" sz="1600" dirty="0" smtClean="0">
                <a:solidFill>
                  <a:srgbClr val="FF0000"/>
                </a:solidFill>
              </a:rPr>
              <a:t> Proper documentation of the VHDL code inside a software repository like CVS is recommended.</a:t>
            </a:r>
            <a:r>
              <a:rPr lang="en-US" sz="1600" i="1" dirty="0" smtClean="0">
                <a:solidFill>
                  <a:srgbClr val="FF0000"/>
                </a:solidFill>
              </a:rPr>
              <a:t>”</a:t>
            </a:r>
            <a:endParaRPr lang="en-US" sz="1600" i="1" dirty="0">
              <a:solidFill>
                <a:srgbClr val="FF0000"/>
              </a:solidFill>
            </a:endParaRPr>
          </a:p>
        </p:txBody>
      </p:sp>
      <p:sp>
        <p:nvSpPr>
          <p:cNvPr id="7" name="TextBox 6"/>
          <p:cNvSpPr txBox="1"/>
          <p:nvPr/>
        </p:nvSpPr>
        <p:spPr>
          <a:xfrm>
            <a:off x="4864608" y="4197096"/>
            <a:ext cx="3630168"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All done</a:t>
            </a:r>
            <a:endParaRPr lang="en-US" dirty="0"/>
          </a:p>
        </p:txBody>
      </p:sp>
      <p:sp>
        <p:nvSpPr>
          <p:cNvPr id="8" name="TextBox 7"/>
          <p:cNvSpPr txBox="1"/>
          <p:nvPr/>
        </p:nvSpPr>
        <p:spPr>
          <a:xfrm>
            <a:off x="466344" y="4626865"/>
            <a:ext cx="7964424" cy="1138773"/>
          </a:xfrm>
          <a:prstGeom prst="rect">
            <a:avLst/>
          </a:prstGeom>
          <a:noFill/>
          <a:ln w="19050">
            <a:solidFill>
              <a:srgbClr val="FF3300"/>
            </a:solidFill>
          </a:ln>
        </p:spPr>
        <p:txBody>
          <a:bodyPr wrap="square" rtlCol="0">
            <a:spAutoFit/>
          </a:bodyPr>
          <a:lstStyle/>
          <a:p>
            <a:r>
              <a:rPr lang="en-US" i="1" dirty="0" smtClean="0">
                <a:solidFill>
                  <a:srgbClr val="FF0000"/>
                </a:solidFill>
              </a:rPr>
              <a:t>“</a:t>
            </a:r>
            <a:r>
              <a:rPr lang="en-US" sz="1600" dirty="0" smtClean="0">
                <a:solidFill>
                  <a:srgbClr val="FF0000"/>
                </a:solidFill>
              </a:rPr>
              <a:t>Extensive tests must be performed every time a re-design of the FPGA VHDL</a:t>
            </a:r>
          </a:p>
          <a:p>
            <a:r>
              <a:rPr lang="en-US" sz="1600" dirty="0" smtClean="0">
                <a:solidFill>
                  <a:srgbClr val="FF0000"/>
                </a:solidFill>
              </a:rPr>
              <a:t>code is conducted. This must include re-assessments if the VHDL compiler</a:t>
            </a:r>
          </a:p>
          <a:p>
            <a:r>
              <a:rPr lang="en-US" sz="1600" dirty="0" smtClean="0">
                <a:solidFill>
                  <a:srgbClr val="FF0000"/>
                </a:solidFill>
              </a:rPr>
              <a:t>changes or is upgraded. A robust framework and simulation test bench must be</a:t>
            </a:r>
          </a:p>
          <a:p>
            <a:r>
              <a:rPr lang="en-US" sz="1600" dirty="0" smtClean="0">
                <a:solidFill>
                  <a:srgbClr val="FF0000"/>
                </a:solidFill>
              </a:rPr>
              <a:t>put in place to assure that any upgrades are regression tested.</a:t>
            </a:r>
            <a:r>
              <a:rPr lang="en-US" sz="1600" i="1" dirty="0" smtClean="0">
                <a:solidFill>
                  <a:srgbClr val="FF0000"/>
                </a:solidFill>
              </a:rPr>
              <a:t>”</a:t>
            </a:r>
            <a:endParaRPr lang="en-US" sz="1600" i="1" dirty="0">
              <a:solidFill>
                <a:srgbClr val="FF0000"/>
              </a:solidFill>
            </a:endParaRPr>
          </a:p>
        </p:txBody>
      </p:sp>
      <p:sp>
        <p:nvSpPr>
          <p:cNvPr id="11" name="TextBox 10"/>
          <p:cNvSpPr txBox="1"/>
          <p:nvPr/>
        </p:nvSpPr>
        <p:spPr>
          <a:xfrm>
            <a:off x="4879848" y="5839968"/>
            <a:ext cx="3630168" cy="646331"/>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Remains to be </a:t>
            </a:r>
            <a:r>
              <a:rPr lang="en-US" dirty="0" smtClean="0"/>
              <a:t>done; test bench in preparation for TSU</a:t>
            </a:r>
            <a:endParaRPr lang="en-US" dirty="0"/>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43 - 47. PLC code</a:t>
            </a:r>
            <a:endParaRPr lang="en-US"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dirty="0"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45</a:t>
            </a:fld>
            <a:endParaRPr lang="en-US"/>
          </a:p>
        </p:txBody>
      </p:sp>
      <p:sp>
        <p:nvSpPr>
          <p:cNvPr id="6" name="TextBox 5"/>
          <p:cNvSpPr txBox="1"/>
          <p:nvPr/>
        </p:nvSpPr>
        <p:spPr>
          <a:xfrm>
            <a:off x="395058" y="1291731"/>
            <a:ext cx="8355750" cy="1354217"/>
          </a:xfrm>
          <a:prstGeom prst="rect">
            <a:avLst/>
          </a:prstGeom>
          <a:noFill/>
          <a:ln w="19050">
            <a:solidFill>
              <a:srgbClr val="FF3300"/>
            </a:solidFill>
          </a:ln>
        </p:spPr>
        <p:txBody>
          <a:bodyPr wrap="square" rtlCol="0">
            <a:spAutoFit/>
          </a:bodyPr>
          <a:lstStyle/>
          <a:p>
            <a:pPr>
              <a:buFont typeface="Arial" pitchFamily="34" charset="0"/>
              <a:buChar char="•"/>
            </a:pPr>
            <a:r>
              <a:rPr lang="en-US" sz="1600" i="1" dirty="0" smtClean="0">
                <a:solidFill>
                  <a:srgbClr val="FF0000"/>
                </a:solidFill>
              </a:rPr>
              <a:t>“</a:t>
            </a:r>
            <a:r>
              <a:rPr lang="en-US" sz="1600" dirty="0" smtClean="0">
                <a:solidFill>
                  <a:srgbClr val="FF0000"/>
                </a:solidFill>
              </a:rPr>
              <a:t>A tighter collaboration on PLC programming should be established by the LBDS programmers and other PLC experts at CERN (e.g. in AB/CO and IT/CO). A peer-review parallel to the development of the LBDS code should be conducted.</a:t>
            </a:r>
          </a:p>
          <a:p>
            <a:pPr>
              <a:buFont typeface="Arial" pitchFamily="34" charset="0"/>
              <a:buChar char="•"/>
            </a:pPr>
            <a:r>
              <a:rPr lang="en-US" sz="1600" dirty="0" smtClean="0">
                <a:solidFill>
                  <a:srgbClr val="FF0000"/>
                </a:solidFill>
              </a:rPr>
              <a:t>A high-level document describing the code, all programs and the data blocks, should be produced prior to the aforementioned peer-review</a:t>
            </a:r>
            <a:r>
              <a:rPr lang="en-US" sz="1600" i="1" dirty="0" smtClean="0">
                <a:solidFill>
                  <a:srgbClr val="FF0000"/>
                </a:solidFill>
              </a:rPr>
              <a:t>”</a:t>
            </a:r>
            <a:endParaRPr lang="en-US" sz="1600" i="1" dirty="0">
              <a:solidFill>
                <a:srgbClr val="FF0000"/>
              </a:solidFill>
            </a:endParaRPr>
          </a:p>
        </p:txBody>
      </p:sp>
      <p:sp>
        <p:nvSpPr>
          <p:cNvPr id="7" name="TextBox 6"/>
          <p:cNvSpPr txBox="1"/>
          <p:nvPr/>
        </p:nvSpPr>
        <p:spPr>
          <a:xfrm>
            <a:off x="5385816" y="2724912"/>
            <a:ext cx="3630168"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Not done</a:t>
            </a:r>
            <a:endParaRPr lang="en-US" dirty="0"/>
          </a:p>
        </p:txBody>
      </p:sp>
      <p:sp>
        <p:nvSpPr>
          <p:cNvPr id="8" name="TextBox 7"/>
          <p:cNvSpPr txBox="1"/>
          <p:nvPr/>
        </p:nvSpPr>
        <p:spPr>
          <a:xfrm>
            <a:off x="431012" y="3139690"/>
            <a:ext cx="8328940" cy="1569660"/>
          </a:xfrm>
          <a:prstGeom prst="rect">
            <a:avLst/>
          </a:prstGeom>
          <a:noFill/>
          <a:ln w="19050">
            <a:solidFill>
              <a:srgbClr val="FF3300"/>
            </a:solidFill>
          </a:ln>
        </p:spPr>
        <p:txBody>
          <a:bodyPr wrap="square" rtlCol="0">
            <a:spAutoFit/>
          </a:bodyPr>
          <a:lstStyle/>
          <a:p>
            <a:pPr>
              <a:buFont typeface="Arial" pitchFamily="34" charset="0"/>
              <a:buChar char="•"/>
            </a:pPr>
            <a:r>
              <a:rPr lang="en-US" sz="1600" i="1" dirty="0" smtClean="0">
                <a:solidFill>
                  <a:srgbClr val="FF0000"/>
                </a:solidFill>
              </a:rPr>
              <a:t>“</a:t>
            </a:r>
            <a:r>
              <a:rPr lang="en-US" sz="1600" dirty="0" smtClean="0">
                <a:solidFill>
                  <a:srgbClr val="FF0000"/>
                </a:solidFill>
              </a:rPr>
              <a:t>Appropriate commentary statements, currently widely missing, should be inserted into the different programs. </a:t>
            </a:r>
          </a:p>
          <a:p>
            <a:pPr>
              <a:buFont typeface="Arial" pitchFamily="34" charset="0"/>
              <a:buChar char="•"/>
            </a:pPr>
            <a:r>
              <a:rPr lang="en-US" sz="1600" dirty="0" smtClean="0">
                <a:solidFill>
                  <a:srgbClr val="FF0000"/>
                </a:solidFill>
              </a:rPr>
              <a:t>The operational blocks (OBs) 80, 81, 82, 83, 84, 85, 86, 121, 122 have been deployed which is very good since this avoids stopping the PLC is case of internal failure. However, appropriate programs should be added in order to transmit failures to the supervisory control system.</a:t>
            </a:r>
            <a:r>
              <a:rPr lang="en-US" sz="1600" i="1" dirty="0" smtClean="0">
                <a:solidFill>
                  <a:srgbClr val="FF0000"/>
                </a:solidFill>
              </a:rPr>
              <a:t>”</a:t>
            </a:r>
            <a:endParaRPr lang="en-US" sz="1600" i="1" dirty="0">
              <a:solidFill>
                <a:srgbClr val="FF0000"/>
              </a:solidFill>
            </a:endParaRPr>
          </a:p>
        </p:txBody>
      </p:sp>
      <p:sp>
        <p:nvSpPr>
          <p:cNvPr id="9" name="TextBox 8"/>
          <p:cNvSpPr txBox="1"/>
          <p:nvPr/>
        </p:nvSpPr>
        <p:spPr>
          <a:xfrm>
            <a:off x="423298" y="5156346"/>
            <a:ext cx="8446382" cy="861774"/>
          </a:xfrm>
          <a:prstGeom prst="rect">
            <a:avLst/>
          </a:prstGeom>
          <a:noFill/>
          <a:ln w="19050">
            <a:solidFill>
              <a:srgbClr val="FF3300"/>
            </a:solidFill>
          </a:ln>
        </p:spPr>
        <p:txBody>
          <a:bodyPr wrap="square" rtlCol="0">
            <a:spAutoFit/>
          </a:bodyPr>
          <a:lstStyle/>
          <a:p>
            <a:r>
              <a:rPr lang="en-US" sz="1600" i="1" dirty="0" smtClean="0">
                <a:solidFill>
                  <a:srgbClr val="FF0000"/>
                </a:solidFill>
              </a:rPr>
              <a:t>“</a:t>
            </a:r>
            <a:r>
              <a:rPr lang="en-US" sz="1600" dirty="0" smtClean="0">
                <a:solidFill>
                  <a:srgbClr val="FF0000"/>
                </a:solidFill>
              </a:rPr>
              <a:t>Proper version management of the PLC code inside a software repository like CVS is</a:t>
            </a:r>
          </a:p>
          <a:p>
            <a:r>
              <a:rPr lang="en-US" sz="1600" dirty="0" smtClean="0">
                <a:solidFill>
                  <a:srgbClr val="FF0000"/>
                </a:solidFill>
              </a:rPr>
              <a:t>recommended. AB/CO is currently preparing guidelines for this. Methods must be</a:t>
            </a:r>
          </a:p>
          <a:p>
            <a:r>
              <a:rPr lang="en-US" sz="1600" dirty="0" smtClean="0">
                <a:solidFill>
                  <a:srgbClr val="FF0000"/>
                </a:solidFill>
              </a:rPr>
              <a:t>put in place to ensure that the right code is loaded in the right PLC.</a:t>
            </a:r>
            <a:r>
              <a:rPr lang="en-US" sz="1600" i="1" dirty="0" smtClean="0">
                <a:solidFill>
                  <a:srgbClr val="FF0000"/>
                </a:solidFill>
              </a:rPr>
              <a:t>”</a:t>
            </a:r>
            <a:endParaRPr lang="en-US" sz="1600" i="1" dirty="0">
              <a:solidFill>
                <a:srgbClr val="FF0000"/>
              </a:solidFill>
            </a:endParaRPr>
          </a:p>
        </p:txBody>
      </p:sp>
      <p:sp>
        <p:nvSpPr>
          <p:cNvPr id="12" name="TextBox 11"/>
          <p:cNvSpPr txBox="1"/>
          <p:nvPr/>
        </p:nvSpPr>
        <p:spPr>
          <a:xfrm>
            <a:off x="5364480" y="4751832"/>
            <a:ext cx="3630168"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Done</a:t>
            </a:r>
            <a:endParaRPr lang="en-US" dirty="0"/>
          </a:p>
        </p:txBody>
      </p:sp>
      <p:sp>
        <p:nvSpPr>
          <p:cNvPr id="13" name="TextBox 12"/>
          <p:cNvSpPr txBox="1"/>
          <p:nvPr/>
        </p:nvSpPr>
        <p:spPr>
          <a:xfrm>
            <a:off x="5343144" y="6056376"/>
            <a:ext cx="3630168" cy="369332"/>
          </a:xfrm>
          <a:prstGeom prst="rect">
            <a:avLst/>
          </a:prstGeom>
          <a:noFill/>
          <a:ln w="19050">
            <a:solidFill>
              <a:srgbClr val="10001E"/>
            </a:solidFill>
          </a:ln>
        </p:spPr>
        <p:txBody>
          <a:bodyPr wrap="square" rtlCol="0">
            <a:spAutoFit/>
          </a:bodyPr>
          <a:lstStyle/>
          <a:p>
            <a:pPr>
              <a:buFont typeface="Arial" pitchFamily="34" charset="0"/>
              <a:buChar char="•"/>
            </a:pPr>
            <a:r>
              <a:rPr lang="en-US" dirty="0" smtClean="0"/>
              <a:t> Waiting for AB/CO -&gt; EN/ICE</a:t>
            </a:r>
            <a:endParaRPr lang="en-US" dirty="0"/>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15963" y="1219772"/>
            <a:ext cx="7772400" cy="4530725"/>
          </a:xfrm>
        </p:spPr>
        <p:txBody>
          <a:bodyPr/>
          <a:lstStyle/>
          <a:p>
            <a:r>
              <a:rPr lang="en-US" sz="2000" dirty="0" smtClean="0"/>
              <a:t>The Conclusions should be made by the Auditors</a:t>
            </a:r>
          </a:p>
          <a:p>
            <a:r>
              <a:rPr lang="en-US" sz="2000" dirty="0" smtClean="0"/>
              <a:t>My Conclusions:</a:t>
            </a:r>
          </a:p>
          <a:p>
            <a:pPr lvl="1"/>
            <a:r>
              <a:rPr lang="en-US" sz="2000" dirty="0" smtClean="0"/>
              <a:t>Many things have been followed up, some not</a:t>
            </a:r>
          </a:p>
          <a:p>
            <a:pPr lvl="2"/>
            <a:r>
              <a:rPr lang="en-US" sz="1700" dirty="0" smtClean="0"/>
              <a:t>Indicates the usefulness of the Audit</a:t>
            </a:r>
          </a:p>
          <a:p>
            <a:pPr lvl="1"/>
            <a:r>
              <a:rPr lang="en-US" sz="2000" dirty="0" smtClean="0"/>
              <a:t>Some of them are in the process of being followed up</a:t>
            </a:r>
          </a:p>
          <a:p>
            <a:pPr lvl="1"/>
            <a:r>
              <a:rPr lang="en-US" sz="2000" dirty="0" smtClean="0"/>
              <a:t>Parallel to this, work has continued on the reliability and reliability testing of the system</a:t>
            </a:r>
          </a:p>
          <a:p>
            <a:pPr lvl="1"/>
            <a:r>
              <a:rPr lang="en-US" sz="2000" dirty="0" smtClean="0"/>
              <a:t>The Reliability Run has been very useful:</a:t>
            </a:r>
          </a:p>
          <a:p>
            <a:pPr lvl="2"/>
            <a:r>
              <a:rPr lang="en-US" sz="1800" dirty="0" smtClean="0"/>
              <a:t>Confirmed global reliability numbers</a:t>
            </a:r>
          </a:p>
          <a:p>
            <a:pPr lvl="2"/>
            <a:r>
              <a:rPr lang="en-US" sz="1800" dirty="0" smtClean="0"/>
              <a:t>Pointed towards some weaknesses which have been followed up as well</a:t>
            </a:r>
          </a:p>
          <a:p>
            <a:r>
              <a:rPr lang="en-US" sz="2000" dirty="0" smtClean="0"/>
              <a:t>And there was beam:</a:t>
            </a:r>
            <a:endParaRPr lang="en-US" sz="2000"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46</a:t>
            </a:fld>
            <a:endParaRPr lang="en-US"/>
          </a:p>
        </p:txBody>
      </p:sp>
      <p:pic>
        <p:nvPicPr>
          <p:cNvPr id="8" name="Picture 4" descr="2_bunches"/>
          <p:cNvPicPr>
            <a:picLocks noChangeAspect="1" noChangeArrowheads="1"/>
          </p:cNvPicPr>
          <p:nvPr/>
        </p:nvPicPr>
        <p:blipFill>
          <a:blip r:embed="rId2"/>
          <a:srcRect t="5527"/>
          <a:stretch>
            <a:fillRect/>
          </a:stretch>
        </p:blipFill>
        <p:spPr bwMode="auto">
          <a:xfrm>
            <a:off x="3922776" y="4700676"/>
            <a:ext cx="2384298" cy="1987117"/>
          </a:xfrm>
          <a:prstGeom prst="rect">
            <a:avLst/>
          </a:prstGeom>
          <a:noFill/>
          <a:ln>
            <a:solidFill>
              <a:srgbClr val="002060"/>
            </a:solidFill>
          </a:ln>
        </p:spPr>
      </p:pic>
      <p:pic>
        <p:nvPicPr>
          <p:cNvPr id="9" name="Picture 4"/>
          <p:cNvPicPr>
            <a:picLocks noChangeAspect="1" noChangeArrowheads="1"/>
          </p:cNvPicPr>
          <p:nvPr/>
        </p:nvPicPr>
        <p:blipFill>
          <a:blip r:embed="rId3"/>
          <a:srcRect/>
          <a:stretch>
            <a:fillRect/>
          </a:stretch>
        </p:blipFill>
        <p:spPr bwMode="auto">
          <a:xfrm>
            <a:off x="6416803" y="4702936"/>
            <a:ext cx="2544498" cy="1990726"/>
          </a:xfrm>
          <a:prstGeom prst="rect">
            <a:avLst/>
          </a:prstGeom>
          <a:noFill/>
          <a:ln w="9525">
            <a:solidFill>
              <a:srgbClr val="002060"/>
            </a:solidFill>
            <a:miter lim="800000"/>
            <a:headEnd/>
            <a:tailEnd/>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Reliability Run: Internal and External Post Operational Checks (IPOC / XPOC)</a:t>
            </a:r>
            <a:endParaRPr lang="en-US" sz="3200" dirty="0"/>
          </a:p>
        </p:txBody>
      </p:sp>
      <p:sp>
        <p:nvSpPr>
          <p:cNvPr id="2" name="Date Placeholder 1"/>
          <p:cNvSpPr>
            <a:spLocks noGrp="1"/>
          </p:cNvSpPr>
          <p:nvPr>
            <p:ph type="dt" sz="half" idx="10"/>
          </p:nvPr>
        </p:nvSpPr>
        <p:spPr/>
        <p:txBody>
          <a:bodyPr/>
          <a:lstStyle/>
          <a:p>
            <a:r>
              <a:rPr lang="en-US" smtClean="0"/>
              <a:t>Jan Uythoven, TE/ABT</a:t>
            </a:r>
            <a:endParaRPr lang="en-US" dirty="0"/>
          </a:p>
        </p:txBody>
      </p:sp>
      <p:sp>
        <p:nvSpPr>
          <p:cNvPr id="3" name="Footer Placeholder 2"/>
          <p:cNvSpPr>
            <a:spLocks noGrp="1"/>
          </p:cNvSpPr>
          <p:nvPr>
            <p:ph type="ftr" sz="quarter" idx="11"/>
          </p:nvPr>
        </p:nvSpPr>
        <p:spPr/>
        <p:txBody>
          <a:bodyPr/>
          <a:lstStyle/>
          <a:p>
            <a:r>
              <a:rPr lang="en-US" dirty="0" smtClean="0"/>
              <a:t>LBDS Audit Follow-up, 15 June2009</a:t>
            </a:r>
            <a:endParaRPr lang="en-US" dirty="0"/>
          </a:p>
        </p:txBody>
      </p:sp>
      <p:sp>
        <p:nvSpPr>
          <p:cNvPr id="4" name="Slide Number Placeholder 3"/>
          <p:cNvSpPr>
            <a:spLocks noGrp="1"/>
          </p:cNvSpPr>
          <p:nvPr>
            <p:ph type="sldNum" sz="quarter" idx="12"/>
          </p:nvPr>
        </p:nvSpPr>
        <p:spPr/>
        <p:txBody>
          <a:bodyPr/>
          <a:lstStyle/>
          <a:p>
            <a:fld id="{E3A2AAA5-052D-4ED5-8BB2-E9A149CE51EF}" type="slidenum">
              <a:rPr lang="en-US" smtClean="0"/>
              <a:pPr/>
              <a:t>5</a:t>
            </a:fld>
            <a:endParaRPr lang="en-US"/>
          </a:p>
        </p:txBody>
      </p:sp>
      <p:sp>
        <p:nvSpPr>
          <p:cNvPr id="7" name="Rounded Rectangle 6"/>
          <p:cNvSpPr/>
          <p:nvPr/>
        </p:nvSpPr>
        <p:spPr bwMode="auto">
          <a:xfrm>
            <a:off x="1225118" y="5156239"/>
            <a:ext cx="7350711" cy="1299425"/>
          </a:xfrm>
          <a:prstGeom prst="roundRect">
            <a:avLst/>
          </a:prstGeom>
          <a:solidFill>
            <a:schemeClr val="bg1">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Content Placeholder 6"/>
          <p:cNvSpPr txBox="1">
            <a:spLocks/>
          </p:cNvSpPr>
          <p:nvPr/>
        </p:nvSpPr>
        <p:spPr bwMode="auto">
          <a:xfrm>
            <a:off x="880821" y="4053613"/>
            <a:ext cx="7772400" cy="2438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1800" b="1" i="0" u="none" strike="noStrike" kern="0" cap="none" spc="0" normalizeH="0" baseline="0" noProof="0" dirty="0" smtClean="0">
                <a:ln>
                  <a:noFill/>
                </a:ln>
                <a:solidFill>
                  <a:srgbClr val="FF0000"/>
                </a:solidFill>
                <a:effectLst/>
                <a:uLnTx/>
                <a:uFillTx/>
                <a:latin typeface="+mn-lt"/>
                <a:ea typeface="+mn-ea"/>
                <a:cs typeface="+mn-cs"/>
              </a:rPr>
              <a:t>741’057</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r>
              <a:rPr kumimoji="0" lang="en-US" sz="1800" b="0" i="0" u="none" strike="noStrike" kern="0" cap="none" spc="0" normalizeH="0" baseline="0" noProof="0" dirty="0" smtClean="0">
                <a:ln>
                  <a:noFill/>
                </a:ln>
                <a:solidFill>
                  <a:srgbClr val="007635"/>
                </a:solidFill>
                <a:effectLst/>
                <a:uLnTx/>
                <a:uFillTx/>
                <a:latin typeface="+mn-lt"/>
                <a:ea typeface="+mn-ea"/>
                <a:cs typeface="+mn-cs"/>
              </a:rPr>
              <a:t>Magnet</a:t>
            </a:r>
            <a:r>
              <a:rPr kumimoji="0" lang="en-US" sz="1800" b="0" i="0" u="none" strike="noStrike" kern="0" cap="none" spc="0" normalizeH="0" baseline="0" noProof="0" dirty="0" smtClean="0">
                <a:ln>
                  <a:noFill/>
                </a:ln>
                <a:solidFill>
                  <a:srgbClr val="00B050"/>
                </a:solidFill>
                <a:effectLst/>
                <a:uLnTx/>
                <a:uFillTx/>
                <a:latin typeface="+mn-lt"/>
                <a:ea typeface="+mn-ea"/>
                <a:cs typeface="+mn-cs"/>
              </a:rPr>
              <a:t> </a:t>
            </a:r>
            <a:r>
              <a:rPr kumimoji="0" lang="en-US" sz="1800" b="0" i="0" u="none" strike="noStrike" kern="0" cap="none" spc="0" normalizeH="0" baseline="0" noProof="0" dirty="0" smtClean="0">
                <a:ln>
                  <a:noFill/>
                </a:ln>
                <a:solidFill>
                  <a:schemeClr val="tx1"/>
                </a:solidFill>
                <a:effectLst/>
                <a:uLnTx/>
                <a:uFillTx/>
                <a:latin typeface="+mn-lt"/>
                <a:ea typeface="+mn-ea"/>
                <a:cs typeface="+mn-cs"/>
              </a:rPr>
              <a:t>Pulses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Analysed</a:t>
            </a:r>
            <a:r>
              <a:rPr kumimoji="0" lang="en-US" sz="1800" b="0" i="0" u="none" strike="noStrike" kern="0" cap="none" spc="0" normalizeH="0" baseline="0" noProof="0" dirty="0" smtClean="0">
                <a:ln>
                  <a:noFill/>
                </a:ln>
                <a:solidFill>
                  <a:schemeClr val="tx1"/>
                </a:solidFill>
                <a:effectLst/>
                <a:uLnTx/>
                <a:uFillTx/>
                <a:latin typeface="+mn-lt"/>
                <a:ea typeface="+mn-ea"/>
                <a:cs typeface="+mn-cs"/>
              </a:rPr>
              <a:t> with IPOC and XPOC Systems</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rPr>
              <a:t>&gt; 10 years of operation</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Some hardware problems discovered </a:t>
            </a:r>
            <a:r>
              <a:rPr kumimoji="0" lang="en-US" sz="1800" b="0" i="0" u="none" strike="noStrike" kern="0" cap="none" spc="0" normalizeH="0" baseline="0" noProof="0" dirty="0" smtClean="0">
                <a:ln>
                  <a:noFill/>
                </a:ln>
                <a:solidFill>
                  <a:schemeClr val="tx1"/>
                </a:solidFill>
                <a:effectLst/>
                <a:uLnTx/>
                <a:uFillTx/>
                <a:latin typeface="+mn-lt"/>
                <a:ea typeface="+mn-ea"/>
                <a:cs typeface="+mn-cs"/>
                <a:sym typeface="Symbol"/>
              </a:rPr>
              <a:t> </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GB" sz="1800" b="0" i="0" u="none" strike="noStrike" kern="0" cap="none" spc="0" normalizeH="0" baseline="0" noProof="0" dirty="0" smtClean="0">
                <a:ln>
                  <a:noFill/>
                </a:ln>
                <a:solidFill>
                  <a:srgbClr val="FF0000"/>
                </a:solidFill>
                <a:effectLst/>
                <a:uLnTx/>
                <a:uFillTx/>
                <a:latin typeface="+mn-lt"/>
                <a:ea typeface="+mn-ea"/>
                <a:cs typeface="+mn-cs"/>
              </a:rPr>
              <a:t>No critical failures </a:t>
            </a:r>
            <a:r>
              <a:rPr kumimoji="0" lang="en-GB" sz="1800" b="0" i="0" u="none" strike="noStrike" kern="0" cap="none" spc="0" normalizeH="0" baseline="0" noProof="0" dirty="0" smtClean="0">
                <a:ln>
                  <a:noFill/>
                </a:ln>
                <a:solidFill>
                  <a:schemeClr val="tx1"/>
                </a:solidFill>
                <a:effectLst/>
                <a:uLnTx/>
                <a:uFillTx/>
                <a:latin typeface="+mn-lt"/>
                <a:ea typeface="+mn-ea"/>
                <a:cs typeface="+mn-cs"/>
              </a:rPr>
              <a:t>on the </a:t>
            </a:r>
            <a:r>
              <a:rPr kumimoji="0" lang="en-GB" sz="1800" b="0" i="0" u="none" strike="noStrike" kern="0" cap="none" spc="0" normalizeH="0" baseline="0" noProof="0" dirty="0" smtClean="0">
                <a:ln>
                  <a:noFill/>
                </a:ln>
                <a:solidFill>
                  <a:srgbClr val="FF0000"/>
                </a:solidFill>
                <a:effectLst/>
                <a:uLnTx/>
                <a:uFillTx/>
                <a:latin typeface="+mn-lt"/>
                <a:ea typeface="+mn-ea"/>
                <a:cs typeface="+mn-cs"/>
              </a:rPr>
              <a:t>MKD system </a:t>
            </a:r>
            <a:r>
              <a:rPr kumimoji="0" lang="en-GB" sz="1800" b="0" i="0" u="none" strike="noStrike" kern="0" cap="none" spc="0" normalizeH="0" baseline="0" noProof="0" dirty="0" smtClean="0">
                <a:ln>
                  <a:noFill/>
                </a:ln>
                <a:solidFill>
                  <a:schemeClr val="tx1"/>
                </a:solidFill>
                <a:effectLst/>
                <a:uLnTx/>
                <a:uFillTx/>
                <a:latin typeface="+mn-lt"/>
                <a:ea typeface="+mn-ea"/>
                <a:cs typeface="+mn-cs"/>
              </a:rPr>
              <a:t>which would have resulted in a non-acceptable beam dump </a:t>
            </a:r>
            <a:r>
              <a:rPr kumimoji="0" lang="en-GB" sz="1800" b="0" i="0" u="sng" strike="noStrike" kern="0" cap="none" spc="0" normalizeH="0" baseline="0" noProof="0" dirty="0" smtClean="0">
                <a:ln>
                  <a:noFill/>
                </a:ln>
                <a:solidFill>
                  <a:srgbClr val="FF0000"/>
                </a:solidFill>
                <a:effectLst/>
                <a:uLnTx/>
                <a:uFillTx/>
                <a:latin typeface="+mn-lt"/>
                <a:ea typeface="+mn-ea"/>
                <a:cs typeface="+mn-cs"/>
              </a:rPr>
              <a:t>even if redundancy would not be there</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No ‘asynchronous’ beam dumps were recorded (erratics). No </a:t>
            </a:r>
            <a:r>
              <a:rPr kumimoji="0" lang="en-GB" sz="1800" b="0" i="0" u="none" strike="noStrike" kern="0" cap="none" spc="0" normalizeH="0" baseline="0" noProof="0" dirty="0" err="1" smtClean="0">
                <a:ln>
                  <a:noFill/>
                </a:ln>
                <a:solidFill>
                  <a:schemeClr val="tx1"/>
                </a:solidFill>
                <a:effectLst/>
                <a:uLnTx/>
                <a:uFillTx/>
                <a:latin typeface="+mn-lt"/>
                <a:ea typeface="+mn-ea"/>
                <a:cs typeface="+mn-cs"/>
              </a:rPr>
              <a:t>missings</a:t>
            </a:r>
            <a:r>
              <a:rPr kumimoji="0" lang="en-GB" sz="1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However, unexpected MKB breakdown </a:t>
            </a:r>
            <a:r>
              <a:rPr kumimoji="0" lang="en-US" sz="1800" b="0" i="0" u="none" strike="noStrike" kern="0" cap="none" spc="0" normalizeH="0" baseline="0" noProof="0" dirty="0" smtClean="0">
                <a:ln>
                  <a:noFill/>
                </a:ln>
                <a:solidFill>
                  <a:schemeClr val="tx1"/>
                </a:solidFill>
                <a:effectLst/>
                <a:uLnTx/>
                <a:uFillTx/>
                <a:latin typeface="+mn-lt"/>
                <a:ea typeface="+mn-ea"/>
                <a:cs typeface="+mn-cs"/>
                <a:sym typeface="Symbol"/>
              </a:rPr>
              <a:t> </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 name="Picture 3" descr="myprint"/>
          <p:cNvPicPr>
            <a:picLocks noChangeAspect="1" noChangeArrowheads="1"/>
          </p:cNvPicPr>
          <p:nvPr/>
        </p:nvPicPr>
        <p:blipFill>
          <a:blip r:embed="rId2"/>
          <a:srcRect/>
          <a:stretch>
            <a:fillRect/>
          </a:stretch>
        </p:blipFill>
        <p:spPr bwMode="auto">
          <a:xfrm>
            <a:off x="2459132" y="1286972"/>
            <a:ext cx="4644677" cy="2876654"/>
          </a:xfrm>
          <a:prstGeom prst="rect">
            <a:avLst/>
          </a:prstGeom>
          <a:noFill/>
          <a:ln w="9525" algn="ctr">
            <a:solidFill>
              <a:srgbClr val="FF0000"/>
            </a:solidFill>
            <a:miter lim="800000"/>
            <a:headEnd/>
            <a:tailEnd/>
          </a:ln>
        </p:spPr>
      </p:pic>
      <p:sp>
        <p:nvSpPr>
          <p:cNvPr id="10" name="TextBox 9"/>
          <p:cNvSpPr txBox="1"/>
          <p:nvPr/>
        </p:nvSpPr>
        <p:spPr>
          <a:xfrm>
            <a:off x="5696712" y="1298448"/>
            <a:ext cx="1380744" cy="369332"/>
          </a:xfrm>
          <a:prstGeom prst="rect">
            <a:avLst/>
          </a:prstGeom>
          <a:noFill/>
        </p:spPr>
        <p:txBody>
          <a:bodyPr wrap="square" rtlCol="0">
            <a:spAutoFit/>
          </a:bodyPr>
          <a:lstStyle/>
          <a:p>
            <a:r>
              <a:rPr lang="en-US" dirty="0" smtClean="0"/>
              <a:t>MKD pulse</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MKB failures</a:t>
            </a:r>
            <a:endParaRPr lang="en-US"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6</a:t>
            </a:fld>
            <a:endParaRPr lang="en-US"/>
          </a:p>
        </p:txBody>
      </p:sp>
      <p:sp>
        <p:nvSpPr>
          <p:cNvPr id="8" name="Content Placeholder 2"/>
          <p:cNvSpPr txBox="1">
            <a:spLocks/>
          </p:cNvSpPr>
          <p:nvPr/>
        </p:nvSpPr>
        <p:spPr>
          <a:xfrm>
            <a:off x="571701" y="1290082"/>
            <a:ext cx="7772400" cy="2642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Unexpected common mode failure on the </a:t>
            </a:r>
            <a:r>
              <a:rPr kumimoji="0" lang="en-GB" sz="1800" b="0" i="0" u="none" strike="noStrike" kern="0" cap="none" spc="0" normalizeH="0" baseline="0" noProof="0" dirty="0" smtClean="0">
                <a:ln>
                  <a:noFill/>
                </a:ln>
                <a:solidFill>
                  <a:srgbClr val="FF0000"/>
                </a:solidFill>
                <a:effectLst/>
                <a:uLnTx/>
                <a:uFillTx/>
                <a:latin typeface="+mn-lt"/>
                <a:ea typeface="+mn-ea"/>
                <a:cs typeface="+mn-cs"/>
              </a:rPr>
              <a:t>MKB system</a:t>
            </a:r>
            <a:r>
              <a:rPr kumimoji="0" lang="en-GB" sz="1800" b="0" i="0" u="none" strike="noStrike" kern="0" cap="none" spc="0" normalizeH="0" baseline="0" noProof="0" dirty="0" smtClean="0">
                <a:ln>
                  <a:noFill/>
                </a:ln>
                <a:solidFill>
                  <a:schemeClr val="tx1"/>
                </a:solidFill>
                <a:effectLst/>
                <a:uLnTx/>
                <a:uFillTx/>
                <a:latin typeface="+mn-lt"/>
                <a:ea typeface="+mn-ea"/>
                <a:cs typeface="+mn-cs"/>
              </a:rPr>
              <a:t>. </a:t>
            </a:r>
            <a:r>
              <a:rPr kumimoji="0" lang="en-GB" sz="1800" b="0" i="0" u="none" strike="noStrike" kern="0" cap="none" spc="0" normalizeH="0" baseline="0" noProof="0" dirty="0" smtClean="0">
                <a:ln>
                  <a:noFill/>
                </a:ln>
                <a:solidFill>
                  <a:srgbClr val="FF0000"/>
                </a:solidFill>
                <a:effectLst/>
                <a:uLnTx/>
                <a:uFillTx/>
                <a:latin typeface="+mn-lt"/>
                <a:ea typeface="+mn-ea"/>
                <a:cs typeface="+mn-cs"/>
              </a:rPr>
              <a:t>Flashovers</a:t>
            </a:r>
            <a:r>
              <a:rPr kumimoji="0" lang="en-GB" sz="1800" b="0" i="0" u="none" strike="noStrike" kern="0" cap="none" spc="0" normalizeH="0" baseline="0" noProof="0" dirty="0" smtClean="0">
                <a:ln>
                  <a:noFill/>
                </a:ln>
                <a:solidFill>
                  <a:schemeClr val="tx1"/>
                </a:solidFill>
                <a:effectLst/>
                <a:uLnTx/>
                <a:uFillTx/>
                <a:latin typeface="+mn-lt"/>
                <a:ea typeface="+mn-ea"/>
                <a:cs typeface="+mn-cs"/>
              </a:rPr>
              <a:t> in 3 out of 4 magnets simultaneously after </a:t>
            </a:r>
            <a:r>
              <a:rPr kumimoji="0" lang="en-GB" sz="1800" b="0" i="0" u="none" strike="noStrike" kern="0" cap="none" spc="0" normalizeH="0" baseline="0" noProof="0" dirty="0" smtClean="0">
                <a:ln>
                  <a:noFill/>
                </a:ln>
                <a:solidFill>
                  <a:srgbClr val="FF0000"/>
                </a:solidFill>
                <a:effectLst/>
                <a:uLnTx/>
                <a:uFillTx/>
                <a:latin typeface="+mn-lt"/>
                <a:ea typeface="+mn-ea"/>
                <a:cs typeface="+mn-cs"/>
              </a:rPr>
              <a:t>operation under bad vacuum</a:t>
            </a:r>
            <a:r>
              <a:rPr kumimoji="0" lang="en-GB" sz="1800" b="0" i="0" u="none" strike="noStrike" kern="0" cap="none" spc="0" normalizeH="0" baseline="0" noProof="0" dirty="0" smtClean="0">
                <a:ln>
                  <a:noFill/>
                </a:ln>
                <a:solidFill>
                  <a:schemeClr val="tx1"/>
                </a:solidFill>
                <a:effectLst/>
                <a:uLnTx/>
                <a:uFillTx/>
                <a:latin typeface="+mn-lt"/>
                <a:ea typeface="+mn-ea"/>
                <a:cs typeface="+mn-cs"/>
              </a:rPr>
              <a:t>: stopped operation above 5 TeV. Measures taken:</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rPr>
              <a:t>Vacuum interlock was </a:t>
            </a:r>
            <a:r>
              <a:rPr kumimoji="0" lang="en-GB" sz="1800" b="0" i="0" u="none" strike="noStrike" kern="0" cap="none" spc="0" normalizeH="0" baseline="0" noProof="0" dirty="0" smtClean="0">
                <a:ln>
                  <a:noFill/>
                </a:ln>
                <a:solidFill>
                  <a:schemeClr val="tx1"/>
                </a:solidFill>
                <a:effectLst/>
                <a:uLnTx/>
                <a:uFillTx/>
                <a:latin typeface="+mn-lt"/>
              </a:rPr>
              <a:t>implemented but not yet tested</a:t>
            </a:r>
            <a:endParaRPr kumimoji="0" lang="en-GB"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rPr>
              <a:t>Additional vacuum </a:t>
            </a:r>
            <a:r>
              <a:rPr kumimoji="0" lang="en-GB" sz="1800" b="0" i="0" u="none" strike="noStrike" kern="0" cap="none" spc="0" normalizeH="0" baseline="0" noProof="0" dirty="0" smtClean="0">
                <a:ln>
                  <a:noFill/>
                </a:ln>
                <a:solidFill>
                  <a:schemeClr val="tx1"/>
                </a:solidFill>
                <a:effectLst/>
                <a:uLnTx/>
                <a:uFillTx/>
                <a:latin typeface="+mn-lt"/>
              </a:rPr>
              <a:t>interlock: digital + </a:t>
            </a:r>
            <a:r>
              <a:rPr kumimoji="0" lang="en-GB" sz="1800" b="0" i="0" u="none" strike="noStrike" kern="0" cap="none" spc="0" normalizeH="0" baseline="0" noProof="0" dirty="0" err="1" smtClean="0">
                <a:ln>
                  <a:noFill/>
                </a:ln>
                <a:solidFill>
                  <a:schemeClr val="tx1"/>
                </a:solidFill>
                <a:effectLst/>
                <a:uLnTx/>
                <a:uFillTx/>
                <a:latin typeface="+mn-lt"/>
              </a:rPr>
              <a:t>analog</a:t>
            </a:r>
            <a:endParaRPr kumimoji="0" lang="en-GB"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rPr>
              <a:t>HV insulators, identified as weak point, being changed for </a:t>
            </a:r>
            <a:r>
              <a:rPr kumimoji="0" lang="en-GB" sz="2000" b="0" i="0" u="none" strike="noStrike" kern="0" cap="none" spc="0" normalizeH="0" baseline="0" noProof="0" dirty="0" smtClean="0">
                <a:ln>
                  <a:noFill/>
                </a:ln>
                <a:solidFill>
                  <a:schemeClr val="tx1"/>
                </a:solidFill>
                <a:effectLst/>
                <a:uLnTx/>
                <a:uFillTx/>
                <a:latin typeface="+mn-lt"/>
              </a:rPr>
              <a:t>2009</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rPr>
              <a:t>Reduced conductance between adjacent MKB tanks by smaller aperture interconnects</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9" name="Group 19"/>
          <p:cNvGrpSpPr>
            <a:grpSpLocks/>
          </p:cNvGrpSpPr>
          <p:nvPr/>
        </p:nvGrpSpPr>
        <p:grpSpPr bwMode="auto">
          <a:xfrm>
            <a:off x="3818996" y="3636204"/>
            <a:ext cx="4545368" cy="2853891"/>
            <a:chOff x="431" y="845"/>
            <a:chExt cx="4627" cy="2858"/>
          </a:xfrm>
        </p:grpSpPr>
        <p:pic>
          <p:nvPicPr>
            <p:cNvPr id="10" name="Picture 4" descr="mkbv"/>
            <p:cNvPicPr>
              <a:picLocks noChangeAspect="1" noChangeArrowheads="1"/>
            </p:cNvPicPr>
            <p:nvPr/>
          </p:nvPicPr>
          <p:blipFill>
            <a:blip r:embed="rId2"/>
            <a:srcRect l="952" t="31706" r="952" b="5412"/>
            <a:stretch>
              <a:fillRect/>
            </a:stretch>
          </p:blipFill>
          <p:spPr bwMode="auto">
            <a:xfrm>
              <a:off x="431" y="845"/>
              <a:ext cx="4627" cy="2858"/>
            </a:xfrm>
            <a:prstGeom prst="rect">
              <a:avLst/>
            </a:prstGeom>
            <a:noFill/>
            <a:ln w="19050">
              <a:solidFill>
                <a:srgbClr val="0000FF"/>
              </a:solidFill>
              <a:miter lim="800000"/>
              <a:headEnd/>
              <a:tailEnd/>
            </a:ln>
          </p:spPr>
        </p:pic>
        <p:sp>
          <p:nvSpPr>
            <p:cNvPr id="11" name="Line 5"/>
            <p:cNvSpPr>
              <a:spLocks noChangeShapeType="1"/>
            </p:cNvSpPr>
            <p:nvPr/>
          </p:nvSpPr>
          <p:spPr bwMode="auto">
            <a:xfrm>
              <a:off x="3470" y="3385"/>
              <a:ext cx="771" cy="0"/>
            </a:xfrm>
            <a:prstGeom prst="line">
              <a:avLst/>
            </a:prstGeom>
            <a:noFill/>
            <a:ln w="12700">
              <a:solidFill>
                <a:schemeClr val="tx1"/>
              </a:solidFill>
              <a:round/>
              <a:headEnd type="triangle" w="lg" len="lg"/>
              <a:tailEnd type="triangle" w="lg" len="lg"/>
            </a:ln>
            <a:effectLst/>
          </p:spPr>
          <p:txBody>
            <a:bodyPr/>
            <a:lstStyle/>
            <a:p>
              <a:endParaRPr lang="en-US"/>
            </a:p>
          </p:txBody>
        </p:sp>
        <p:sp>
          <p:nvSpPr>
            <p:cNvPr id="12" name="Text Box 6"/>
            <p:cNvSpPr txBox="1">
              <a:spLocks noChangeArrowheads="1"/>
            </p:cNvSpPr>
            <p:nvPr/>
          </p:nvSpPr>
          <p:spPr bwMode="auto">
            <a:xfrm>
              <a:off x="3635" y="3152"/>
              <a:ext cx="857" cy="248"/>
            </a:xfrm>
            <a:prstGeom prst="rect">
              <a:avLst/>
            </a:prstGeom>
            <a:noFill/>
            <a:ln w="9525">
              <a:noFill/>
              <a:miter lim="800000"/>
              <a:headEnd/>
              <a:tailEnd/>
            </a:ln>
            <a:effectLst/>
          </p:spPr>
          <p:txBody>
            <a:bodyPr wrap="square">
              <a:spAutoFit/>
            </a:bodyPr>
            <a:lstStyle/>
            <a:p>
              <a:pPr>
                <a:spcBef>
                  <a:spcPct val="50000"/>
                </a:spcBef>
              </a:pPr>
              <a:r>
                <a:rPr lang="en-US" sz="1100" dirty="0"/>
                <a:t>50 </a:t>
              </a:r>
              <a:r>
                <a:rPr lang="en-US" sz="1100" dirty="0">
                  <a:sym typeface="Symbol" pitchFamily="18" charset="2"/>
                </a:rPr>
                <a:t>s</a:t>
              </a:r>
            </a:p>
          </p:txBody>
        </p:sp>
        <p:sp>
          <p:nvSpPr>
            <p:cNvPr id="13" name="Line 8"/>
            <p:cNvSpPr>
              <a:spLocks noChangeShapeType="1"/>
            </p:cNvSpPr>
            <p:nvPr/>
          </p:nvSpPr>
          <p:spPr bwMode="auto">
            <a:xfrm flipV="1">
              <a:off x="1655" y="1616"/>
              <a:ext cx="816" cy="998"/>
            </a:xfrm>
            <a:prstGeom prst="line">
              <a:avLst/>
            </a:prstGeom>
            <a:noFill/>
            <a:ln w="9525">
              <a:solidFill>
                <a:schemeClr val="tx1"/>
              </a:solidFill>
              <a:round/>
              <a:headEnd/>
              <a:tailEnd type="triangle" w="med" len="med"/>
            </a:ln>
            <a:effectLst/>
          </p:spPr>
          <p:txBody>
            <a:bodyPr/>
            <a:lstStyle/>
            <a:p>
              <a:endParaRPr lang="en-US"/>
            </a:p>
          </p:txBody>
        </p:sp>
        <p:sp>
          <p:nvSpPr>
            <p:cNvPr id="14" name="Text Box 9"/>
            <p:cNvSpPr txBox="1">
              <a:spLocks noChangeArrowheads="1"/>
            </p:cNvSpPr>
            <p:nvPr/>
          </p:nvSpPr>
          <p:spPr bwMode="auto">
            <a:xfrm>
              <a:off x="975" y="2568"/>
              <a:ext cx="1221" cy="497"/>
            </a:xfrm>
            <a:prstGeom prst="rect">
              <a:avLst/>
            </a:prstGeom>
            <a:noFill/>
            <a:ln w="9525">
              <a:noFill/>
              <a:miter lim="800000"/>
              <a:headEnd/>
              <a:tailEnd/>
            </a:ln>
            <a:effectLst/>
          </p:spPr>
          <p:txBody>
            <a:bodyPr wrap="square">
              <a:spAutoFit/>
            </a:bodyPr>
            <a:lstStyle/>
            <a:p>
              <a:pPr>
                <a:spcBef>
                  <a:spcPct val="50000"/>
                </a:spcBef>
              </a:pPr>
              <a:r>
                <a:rPr lang="en-US" sz="1400" dirty="0"/>
                <a:t>Moment of break down</a:t>
              </a:r>
            </a:p>
          </p:txBody>
        </p:sp>
        <p:sp>
          <p:nvSpPr>
            <p:cNvPr id="15" name="Line 16"/>
            <p:cNvSpPr>
              <a:spLocks noChangeShapeType="1"/>
            </p:cNvSpPr>
            <p:nvPr/>
          </p:nvSpPr>
          <p:spPr bwMode="auto">
            <a:xfrm flipV="1">
              <a:off x="703" y="1026"/>
              <a:ext cx="0" cy="544"/>
            </a:xfrm>
            <a:prstGeom prst="line">
              <a:avLst/>
            </a:prstGeom>
            <a:noFill/>
            <a:ln w="15875">
              <a:solidFill>
                <a:schemeClr val="tx1"/>
              </a:solidFill>
              <a:round/>
              <a:headEnd/>
              <a:tailEnd type="triangle" w="lg" len="lg"/>
            </a:ln>
            <a:effectLst/>
          </p:spPr>
          <p:txBody>
            <a:bodyPr/>
            <a:lstStyle/>
            <a:p>
              <a:endParaRPr lang="en-US"/>
            </a:p>
          </p:txBody>
        </p:sp>
        <p:sp>
          <p:nvSpPr>
            <p:cNvPr id="16" name="Text Box 18"/>
            <p:cNvSpPr txBox="1">
              <a:spLocks noChangeArrowheads="1"/>
            </p:cNvSpPr>
            <p:nvPr/>
          </p:nvSpPr>
          <p:spPr bwMode="auto">
            <a:xfrm>
              <a:off x="748" y="1026"/>
              <a:ext cx="709" cy="292"/>
            </a:xfrm>
            <a:prstGeom prst="rect">
              <a:avLst/>
            </a:prstGeom>
            <a:noFill/>
            <a:ln w="9525">
              <a:noFill/>
              <a:miter lim="800000"/>
              <a:headEnd/>
              <a:tailEnd/>
            </a:ln>
            <a:effectLst/>
          </p:spPr>
          <p:txBody>
            <a:bodyPr wrap="square">
              <a:spAutoFit/>
            </a:bodyPr>
            <a:lstStyle/>
            <a:p>
              <a:pPr>
                <a:spcBef>
                  <a:spcPct val="50000"/>
                </a:spcBef>
              </a:pPr>
              <a:r>
                <a:rPr lang="en-US" sz="1400" dirty="0"/>
                <a:t>I [kA]</a:t>
              </a:r>
            </a:p>
          </p:txBody>
        </p:sp>
      </p:grpSp>
      <p:sp>
        <p:nvSpPr>
          <p:cNvPr id="17" name="TextBox 16"/>
          <p:cNvSpPr txBox="1"/>
          <p:nvPr/>
        </p:nvSpPr>
        <p:spPr>
          <a:xfrm>
            <a:off x="1626212" y="5562660"/>
            <a:ext cx="1997475" cy="646331"/>
          </a:xfrm>
          <a:prstGeom prst="rect">
            <a:avLst/>
          </a:prstGeom>
          <a:solidFill>
            <a:srgbClr val="9AFD23"/>
          </a:solidFill>
        </p:spPr>
        <p:txBody>
          <a:bodyPr wrap="square" rtlCol="0">
            <a:spAutoFit/>
          </a:bodyPr>
          <a:lstStyle/>
          <a:p>
            <a:r>
              <a:rPr lang="en-GB" dirty="0" smtClean="0"/>
              <a:t>Measured MKB wave form</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MKD Issues Discovered</a:t>
            </a:r>
            <a:endParaRPr lang="en-US"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7</a:t>
            </a:fld>
            <a:endParaRPr lang="en-US"/>
          </a:p>
        </p:txBody>
      </p:sp>
      <p:sp>
        <p:nvSpPr>
          <p:cNvPr id="7" name="Content Placeholder 2"/>
          <p:cNvSpPr txBox="1">
            <a:spLocks/>
          </p:cNvSpPr>
          <p:nvPr/>
        </p:nvSpPr>
        <p:spPr bwMode="auto">
          <a:xfrm>
            <a:off x="594360" y="1375220"/>
            <a:ext cx="854964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Four switch failures due to short circuit on one of the GTO discs</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600" b="0" i="0" u="none" strike="noStrike" kern="0" cap="none" spc="0" normalizeH="0" baseline="0" noProof="0" dirty="0" smtClean="0">
                <a:ln>
                  <a:noFill/>
                </a:ln>
                <a:solidFill>
                  <a:schemeClr val="tx1"/>
                </a:solidFill>
                <a:effectLst/>
                <a:uLnTx/>
                <a:uFillTx/>
                <a:latin typeface="+mn-lt"/>
              </a:rPr>
              <a:t>Within limits of reliability calculation assumptions</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600" b="0" i="0" u="none" strike="noStrike" kern="0" cap="none" spc="0" normalizeH="0" baseline="0" noProof="0" dirty="0" smtClean="0">
                <a:ln>
                  <a:noFill/>
                </a:ln>
                <a:solidFill>
                  <a:schemeClr val="tx1"/>
                </a:solidFill>
                <a:effectLst/>
                <a:uLnTx/>
                <a:uFillTx/>
                <a:latin typeface="+mn-lt"/>
              </a:rPr>
              <a:t>Would not have given an unacceptable beam dump but internal dump request resulting in synchronous dump</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Problem with voltage distribution of GTO stacks: internal dump request</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600" b="0" i="0" u="none" strike="noStrike" kern="0" cap="none" spc="0" normalizeH="0" baseline="0" noProof="0" dirty="0" smtClean="0">
                <a:ln>
                  <a:noFill/>
                </a:ln>
                <a:solidFill>
                  <a:schemeClr val="tx1"/>
                </a:solidFill>
                <a:effectLst/>
                <a:uLnTx/>
                <a:uFillTx/>
                <a:latin typeface="+mn-lt"/>
              </a:rPr>
              <a:t>All checked and redistributed for 2009</a:t>
            </a:r>
          </a:p>
          <a:p>
            <a:pPr marL="742950" marR="0" lvl="1" indent="-285750" algn="l" defTabSz="914400" rtl="0" eaLnBrk="1" fontAlgn="base" latinLnBrk="0" hangingPunct="1">
              <a:lnSpc>
                <a:spcPct val="100000"/>
              </a:lnSpc>
              <a:spcBef>
                <a:spcPct val="20000"/>
              </a:spcBef>
              <a:spcAft>
                <a:spcPct val="0"/>
              </a:spcAft>
              <a:buClr>
                <a:schemeClr val="accent1"/>
              </a:buClr>
              <a:buSzPct val="75000"/>
              <a:buFont typeface="Wingdings" pitchFamily="2" charset="2"/>
              <a:buChar char="n"/>
              <a:tabLst/>
              <a:defRPr/>
            </a:pPr>
            <a:r>
              <a:rPr kumimoji="0" lang="en-GB" sz="1600" b="0" i="0" u="none" strike="noStrike" kern="0" cap="none" spc="0" normalizeH="0" baseline="0" noProof="0" dirty="0" smtClean="0">
                <a:ln>
                  <a:noFill/>
                </a:ln>
                <a:solidFill>
                  <a:schemeClr val="tx1"/>
                </a:solidFill>
                <a:effectLst/>
                <a:uLnTx/>
                <a:uFillTx/>
                <a:latin typeface="+mn-lt"/>
              </a:rPr>
              <a:t>Only affected availability, not safety</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Re-soldering of trigger contacts on GTO stack</a:t>
            </a:r>
          </a:p>
          <a:p>
            <a:pPr marL="342900" indent="-342900">
              <a:spcBef>
                <a:spcPct val="20000"/>
              </a:spcBef>
              <a:buClr>
                <a:schemeClr val="folHlink"/>
              </a:buClr>
              <a:buSzPct val="90000"/>
              <a:buFont typeface="Wingdings" pitchFamily="2" charset="2"/>
              <a:buChar char="n"/>
            </a:pPr>
            <a:r>
              <a:rPr lang="en-GB" dirty="0" smtClean="0"/>
              <a:t>Decreasing value of compensation capacitors: capacitor changed on three systems</a:t>
            </a:r>
          </a:p>
          <a:p>
            <a:pPr marL="342900" indent="-342900">
              <a:spcBef>
                <a:spcPct val="20000"/>
              </a:spcBef>
              <a:buClr>
                <a:schemeClr val="folHlink"/>
              </a:buClr>
              <a:buSzPct val="90000"/>
              <a:buFont typeface="Wingdings" pitchFamily="2" charset="2"/>
              <a:buChar char="n"/>
            </a:pPr>
            <a:r>
              <a:rPr lang="en-GB" dirty="0" smtClean="0"/>
              <a:t>Re-optimisation of synchronisation and compensation voltages on 2 systems</a:t>
            </a:r>
          </a:p>
          <a:p>
            <a:pPr marL="342900" indent="-342900">
              <a:spcBef>
                <a:spcPct val="20000"/>
              </a:spcBef>
              <a:buClr>
                <a:schemeClr val="folHlink"/>
              </a:buClr>
              <a:buSzPct val="90000"/>
              <a:buFont typeface="Wingdings" pitchFamily="2" charset="2"/>
              <a:buChar char="n"/>
            </a:pPr>
            <a:r>
              <a:rPr lang="en-GB" dirty="0" smtClean="0"/>
              <a:t>Power trigger </a:t>
            </a:r>
            <a:r>
              <a:rPr lang="en-GB" dirty="0" smtClean="0"/>
              <a:t>powering circuit units </a:t>
            </a:r>
            <a:r>
              <a:rPr lang="en-GB" dirty="0" smtClean="0"/>
              <a:t>were under designed: refurbished for 2009</a:t>
            </a:r>
          </a:p>
          <a:p>
            <a:pPr marL="342900" indent="-342900">
              <a:spcBef>
                <a:spcPct val="20000"/>
              </a:spcBef>
              <a:buClr>
                <a:schemeClr val="folHlink"/>
              </a:buClr>
              <a:buSzPct val="90000"/>
              <a:buFont typeface="Wingdings" pitchFamily="2" charset="2"/>
              <a:buChar char="n"/>
            </a:pPr>
            <a:r>
              <a:rPr lang="en-GB" dirty="0" smtClean="0"/>
              <a:t>Two power converter failures</a:t>
            </a:r>
          </a:p>
          <a:p>
            <a:pPr marL="342900" indent="-342900">
              <a:spcBef>
                <a:spcPct val="20000"/>
              </a:spcBef>
              <a:buClr>
                <a:schemeClr val="folHlink"/>
              </a:buClr>
              <a:buSzPct val="90000"/>
              <a:buFont typeface="Wingdings" pitchFamily="2" charset="2"/>
              <a:buChar char="n"/>
            </a:pPr>
            <a:r>
              <a:rPr lang="en-GB" dirty="0" smtClean="0"/>
              <a:t>One ADC card for IPOC failed</a:t>
            </a:r>
          </a:p>
          <a:p>
            <a:pPr marL="342900" indent="-342900">
              <a:spcBef>
                <a:spcPct val="20000"/>
              </a:spcBef>
              <a:buClr>
                <a:schemeClr val="folHlink"/>
              </a:buClr>
              <a:buSzPct val="90000"/>
              <a:buFont typeface="Wingdings" pitchFamily="2" charset="2"/>
              <a:buChar char="n"/>
            </a:pPr>
            <a:r>
              <a:rPr lang="en-GB" dirty="0" smtClean="0"/>
              <a:t>Power trigger cables badly connected</a:t>
            </a:r>
            <a:endParaRPr lang="en-GB" kern="0" dirty="0" smtClean="0"/>
          </a:p>
          <a:p>
            <a:pPr marL="342900" indent="-342900">
              <a:spcBef>
                <a:spcPct val="20000"/>
              </a:spcBef>
              <a:buClr>
                <a:schemeClr val="folHlink"/>
              </a:buClr>
              <a:buSzPct val="90000"/>
              <a:buFont typeface="Wingdings" pitchFamily="2" charset="2"/>
              <a:buChar char="n"/>
            </a:pPr>
            <a:endParaRPr lang="en-GB" dirty="0" smtClean="0"/>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rot="20879805">
            <a:off x="5806182" y="5592940"/>
            <a:ext cx="3075633" cy="646331"/>
          </a:xfrm>
          <a:prstGeom prst="rect">
            <a:avLst/>
          </a:prstGeom>
          <a:solidFill>
            <a:schemeClr val="accent3">
              <a:lumMod val="75000"/>
            </a:schemeClr>
          </a:solidFill>
          <a:ln w="19050">
            <a:solidFill>
              <a:srgbClr val="002060"/>
            </a:solidFill>
          </a:ln>
        </p:spPr>
        <p:txBody>
          <a:bodyPr wrap="square" rtlCol="0">
            <a:spAutoFit/>
          </a:bodyPr>
          <a:lstStyle/>
          <a:p>
            <a:r>
              <a:rPr lang="en-US" dirty="0" smtClean="0"/>
              <a:t>All failures were detected by diagnostics, IPOC/XPOC !</a:t>
            </a:r>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2338" y="0"/>
            <a:ext cx="7772400" cy="1143000"/>
          </a:xfrm>
        </p:spPr>
        <p:txBody>
          <a:bodyPr/>
          <a:lstStyle/>
          <a:p>
            <a:r>
              <a:rPr lang="en-US" sz="3200" dirty="0" smtClean="0"/>
              <a:t>XPOC successfully used for detecting badly connected trigger cables</a:t>
            </a:r>
            <a:endParaRPr lang="en-US" sz="3200" dirty="0"/>
          </a:p>
        </p:txBody>
      </p:sp>
      <p:sp>
        <p:nvSpPr>
          <p:cNvPr id="4" name="Date Placeholder 3"/>
          <p:cNvSpPr>
            <a:spLocks noGrp="1"/>
          </p:cNvSpPr>
          <p:nvPr>
            <p:ph type="dt" sz="half" idx="10"/>
          </p:nvPr>
        </p:nvSpPr>
        <p:spPr/>
        <p:txBody>
          <a:bodyPr/>
          <a:lstStyle/>
          <a:p>
            <a:r>
              <a:rPr lang="en-US" smtClean="0"/>
              <a:t>Jan Uythoven, TE/ABT</a:t>
            </a:r>
            <a:endParaRPr lang="en-US" dirty="0"/>
          </a:p>
        </p:txBody>
      </p:sp>
      <p:sp>
        <p:nvSpPr>
          <p:cNvPr id="5" name="Footer Placeholder 4"/>
          <p:cNvSpPr>
            <a:spLocks noGrp="1"/>
          </p:cNvSpPr>
          <p:nvPr>
            <p:ph type="ftr" sz="quarter" idx="11"/>
          </p:nvPr>
        </p:nvSpPr>
        <p:spPr/>
        <p:txBody>
          <a:bodyPr/>
          <a:lstStyle/>
          <a:p>
            <a:r>
              <a:rPr lang="en-US" smtClean="0"/>
              <a:t>LBDS Audit Follow-up, 15 June2009</a:t>
            </a:r>
            <a:endParaRPr lang="en-US" dirty="0"/>
          </a:p>
        </p:txBody>
      </p:sp>
      <p:sp>
        <p:nvSpPr>
          <p:cNvPr id="6" name="Slide Number Placeholder 5"/>
          <p:cNvSpPr>
            <a:spLocks noGrp="1"/>
          </p:cNvSpPr>
          <p:nvPr>
            <p:ph type="sldNum" sz="quarter" idx="12"/>
          </p:nvPr>
        </p:nvSpPr>
        <p:spPr/>
        <p:txBody>
          <a:bodyPr/>
          <a:lstStyle/>
          <a:p>
            <a:fld id="{FFBE5D61-2B6A-40BF-A64D-C52128EA5FB4}" type="slidenum">
              <a:rPr lang="en-US" smtClean="0"/>
              <a:pPr/>
              <a:t>8</a:t>
            </a:fld>
            <a:endParaRPr lang="en-US"/>
          </a:p>
        </p:txBody>
      </p:sp>
      <p:pic>
        <p:nvPicPr>
          <p:cNvPr id="8" name="Picture 2"/>
          <p:cNvPicPr>
            <a:picLocks noChangeAspect="1" noChangeArrowheads="1"/>
          </p:cNvPicPr>
          <p:nvPr/>
        </p:nvPicPr>
        <p:blipFill>
          <a:blip r:embed="rId2"/>
          <a:srcRect/>
          <a:stretch>
            <a:fillRect/>
          </a:stretch>
        </p:blipFill>
        <p:spPr bwMode="auto">
          <a:xfrm>
            <a:off x="572975" y="1334147"/>
            <a:ext cx="5381625" cy="5086350"/>
          </a:xfrm>
          <a:prstGeom prst="rect">
            <a:avLst/>
          </a:prstGeom>
          <a:noFill/>
          <a:ln w="9525">
            <a:noFill/>
            <a:miter lim="800000"/>
            <a:headEnd/>
            <a:tailEnd/>
          </a:ln>
          <a:effectLst/>
        </p:spPr>
      </p:pic>
      <p:sp>
        <p:nvSpPr>
          <p:cNvPr id="9" name="Line Callout 1 8"/>
          <p:cNvSpPr/>
          <p:nvPr/>
        </p:nvSpPr>
        <p:spPr bwMode="auto">
          <a:xfrm>
            <a:off x="5532564" y="1681075"/>
            <a:ext cx="2279786" cy="662630"/>
          </a:xfrm>
          <a:prstGeom prst="borderCallout1">
            <a:avLst>
              <a:gd name="adj1" fmla="val 18750"/>
              <a:gd name="adj2" fmla="val -8333"/>
              <a:gd name="adj3" fmla="val 135276"/>
              <a:gd name="adj4" fmla="val -37554"/>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Generators A</a:t>
            </a:r>
            <a:r>
              <a:rPr kumimoji="0" lang="en-US" sz="1800" b="0" i="0" u="none" strike="noStrike" cap="none" normalizeH="0" dirty="0" smtClean="0">
                <a:ln>
                  <a:noFill/>
                </a:ln>
                <a:solidFill>
                  <a:schemeClr val="tx1"/>
                </a:solidFill>
                <a:effectLst/>
                <a:latin typeface="Arial" charset="0"/>
              </a:rPr>
              <a:t> and D give XPOC fault</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6072326" y="2503503"/>
            <a:ext cx="3071673" cy="4247317"/>
          </a:xfrm>
          <a:prstGeom prst="rect">
            <a:avLst/>
          </a:prstGeom>
          <a:noFill/>
        </p:spPr>
        <p:txBody>
          <a:bodyPr wrap="square" rtlCol="0">
            <a:spAutoFit/>
          </a:bodyPr>
          <a:lstStyle/>
          <a:p>
            <a:r>
              <a:rPr lang="en-GB" dirty="0" smtClean="0"/>
              <a:t>Fault on XPOC:</a:t>
            </a:r>
          </a:p>
          <a:p>
            <a:pPr>
              <a:buFont typeface="Arial" pitchFamily="34" charset="0"/>
              <a:buChar char="•"/>
            </a:pPr>
            <a:r>
              <a:rPr lang="en-GB" dirty="0" smtClean="0"/>
              <a:t>Rise time changed 50 ns, window ± 50 ns</a:t>
            </a:r>
          </a:p>
          <a:p>
            <a:pPr>
              <a:buFont typeface="Arial" pitchFamily="34" charset="0"/>
              <a:buChar char="•"/>
            </a:pPr>
            <a:r>
              <a:rPr lang="en-GB" dirty="0" smtClean="0"/>
              <a:t>Delay changed 100 ns, window ± 50 ns</a:t>
            </a:r>
          </a:p>
          <a:p>
            <a:pPr>
              <a:buFont typeface="Arial" pitchFamily="34" charset="0"/>
              <a:buChar char="•"/>
            </a:pPr>
            <a:r>
              <a:rPr lang="en-GB" dirty="0" smtClean="0"/>
              <a:t>Amplitude changed 0.9 %, window ± 1 % (fault on 1) </a:t>
            </a:r>
          </a:p>
          <a:p>
            <a:endParaRPr lang="en-GB" dirty="0" smtClean="0"/>
          </a:p>
          <a:p>
            <a:r>
              <a:rPr lang="en-GB" dirty="0" smtClean="0">
                <a:solidFill>
                  <a:srgbClr val="FF0000"/>
                </a:solidFill>
              </a:rPr>
              <a:t>Access on 16/09/08: </a:t>
            </a:r>
            <a:br>
              <a:rPr lang="en-GB" dirty="0" smtClean="0">
                <a:solidFill>
                  <a:srgbClr val="FF0000"/>
                </a:solidFill>
              </a:rPr>
            </a:br>
            <a:r>
              <a:rPr lang="en-GB" dirty="0" smtClean="0">
                <a:solidFill>
                  <a:srgbClr val="FF0000"/>
                </a:solidFill>
              </a:rPr>
              <a:t>showed on those two generators trigger cable badly connected, due to intervention on power trigger unit.</a:t>
            </a:r>
          </a:p>
          <a:p>
            <a:endParaRPr lang="en-US" dirty="0"/>
          </a:p>
        </p:txBody>
      </p:sp>
      <p:cxnSp>
        <p:nvCxnSpPr>
          <p:cNvPr id="11" name="Straight Arrow Connector 10"/>
          <p:cNvCxnSpPr/>
          <p:nvPr/>
        </p:nvCxnSpPr>
        <p:spPr bwMode="auto">
          <a:xfrm rot="16200000" flipH="1">
            <a:off x="2547891" y="2166151"/>
            <a:ext cx="541538" cy="8878"/>
          </a:xfrm>
          <a:prstGeom prst="straightConnector1">
            <a:avLst/>
          </a:prstGeom>
          <a:solidFill>
            <a:schemeClr val="accent1"/>
          </a:solidFill>
          <a:ln w="19050" cap="sq" cmpd="sng" algn="ctr">
            <a:solidFill>
              <a:schemeClr val="accent2"/>
            </a:solidFill>
            <a:prstDash val="solid"/>
            <a:round/>
            <a:headEnd type="arrow"/>
            <a:tailEnd type="arrow"/>
          </a:ln>
          <a:effectLst/>
        </p:spPr>
      </p:cxnSp>
      <p:sp>
        <p:nvSpPr>
          <p:cNvPr id="12" name="TextBox 11"/>
          <p:cNvSpPr txBox="1"/>
          <p:nvPr/>
        </p:nvSpPr>
        <p:spPr>
          <a:xfrm>
            <a:off x="2805337" y="1988598"/>
            <a:ext cx="932156" cy="369332"/>
          </a:xfrm>
          <a:prstGeom prst="rect">
            <a:avLst/>
          </a:prstGeom>
          <a:noFill/>
        </p:spPr>
        <p:txBody>
          <a:bodyPr wrap="square" rtlCol="0">
            <a:spAutoFit/>
          </a:bodyPr>
          <a:lstStyle/>
          <a:p>
            <a:r>
              <a:rPr lang="en-GB" dirty="0" smtClean="0">
                <a:solidFill>
                  <a:srgbClr val="FF0000"/>
                </a:solidFill>
              </a:rPr>
              <a:t>50 ns</a:t>
            </a:r>
            <a:endParaRPr lang="en-US" dirty="0">
              <a:solidFill>
                <a:srgbClr val="FF0000"/>
              </a:solidFill>
            </a:endParaRPr>
          </a:p>
        </p:txBody>
      </p:sp>
      <p:sp>
        <p:nvSpPr>
          <p:cNvPr id="13" name="TextBox 12"/>
          <p:cNvSpPr txBox="1"/>
          <p:nvPr/>
        </p:nvSpPr>
        <p:spPr>
          <a:xfrm>
            <a:off x="1180731" y="1447060"/>
            <a:ext cx="2121763" cy="369332"/>
          </a:xfrm>
          <a:prstGeom prst="rect">
            <a:avLst/>
          </a:prstGeom>
          <a:noFill/>
        </p:spPr>
        <p:txBody>
          <a:bodyPr wrap="square" rtlCol="0">
            <a:spAutoFit/>
          </a:bodyPr>
          <a:lstStyle/>
          <a:p>
            <a:r>
              <a:rPr lang="en-GB" dirty="0" smtClean="0"/>
              <a:t>Rise time [µs]</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MKD Generator Temperature Effect</a:t>
            </a:r>
            <a:endParaRPr lang="en-US" sz="4000" dirty="0"/>
          </a:p>
        </p:txBody>
      </p:sp>
      <p:sp>
        <p:nvSpPr>
          <p:cNvPr id="3" name="Date Placeholder 2"/>
          <p:cNvSpPr>
            <a:spLocks noGrp="1"/>
          </p:cNvSpPr>
          <p:nvPr>
            <p:ph type="dt" sz="half" idx="10"/>
          </p:nvPr>
        </p:nvSpPr>
        <p:spPr/>
        <p:txBody>
          <a:bodyPr/>
          <a:lstStyle/>
          <a:p>
            <a:r>
              <a:rPr lang="en-US" smtClean="0"/>
              <a:t>Jan Uythoven, TE/ABT</a:t>
            </a:r>
            <a:endParaRPr lang="en-US" dirty="0"/>
          </a:p>
        </p:txBody>
      </p:sp>
      <p:sp>
        <p:nvSpPr>
          <p:cNvPr id="4" name="Footer Placeholder 3"/>
          <p:cNvSpPr>
            <a:spLocks noGrp="1"/>
          </p:cNvSpPr>
          <p:nvPr>
            <p:ph type="ftr" sz="quarter" idx="11"/>
          </p:nvPr>
        </p:nvSpPr>
        <p:spPr/>
        <p:txBody>
          <a:bodyPr/>
          <a:lstStyle/>
          <a:p>
            <a:r>
              <a:rPr lang="en-US" smtClean="0"/>
              <a:t>LBDS Audit Follow-up, 15 June2009</a:t>
            </a:r>
            <a:endParaRPr lang="en-US" dirty="0"/>
          </a:p>
        </p:txBody>
      </p:sp>
      <p:sp>
        <p:nvSpPr>
          <p:cNvPr id="5" name="Slide Number Placeholder 4"/>
          <p:cNvSpPr>
            <a:spLocks noGrp="1"/>
          </p:cNvSpPr>
          <p:nvPr>
            <p:ph type="sldNum" sz="quarter" idx="12"/>
          </p:nvPr>
        </p:nvSpPr>
        <p:spPr/>
        <p:txBody>
          <a:bodyPr/>
          <a:lstStyle/>
          <a:p>
            <a:fld id="{65924347-2F16-4C92-AD39-BBC22613DE2E}" type="slidenum">
              <a:rPr lang="en-US" smtClean="0"/>
              <a:pPr/>
              <a:t>9</a:t>
            </a:fld>
            <a:endParaRPr lang="en-US"/>
          </a:p>
        </p:txBody>
      </p:sp>
      <p:pic>
        <p:nvPicPr>
          <p:cNvPr id="19" name="Picture 2"/>
          <p:cNvPicPr>
            <a:picLocks noChangeAspect="1" noChangeArrowheads="1"/>
          </p:cNvPicPr>
          <p:nvPr/>
        </p:nvPicPr>
        <p:blipFill>
          <a:blip r:embed="rId2"/>
          <a:srcRect/>
          <a:stretch>
            <a:fillRect/>
          </a:stretch>
        </p:blipFill>
        <p:spPr bwMode="auto">
          <a:xfrm>
            <a:off x="152400" y="4145631"/>
            <a:ext cx="6114077" cy="2126780"/>
          </a:xfrm>
          <a:prstGeom prst="rect">
            <a:avLst/>
          </a:prstGeom>
          <a:noFill/>
          <a:ln w="9525">
            <a:solidFill>
              <a:srgbClr val="002060"/>
            </a:solidFill>
            <a:miter lim="800000"/>
            <a:headEnd/>
            <a:tailEnd/>
          </a:ln>
          <a:effectLst/>
        </p:spPr>
      </p:pic>
      <p:sp>
        <p:nvSpPr>
          <p:cNvPr id="20" name="Text Box 3"/>
          <p:cNvSpPr txBox="1">
            <a:spLocks noChangeArrowheads="1"/>
          </p:cNvSpPr>
          <p:nvPr/>
        </p:nvSpPr>
        <p:spPr bwMode="auto">
          <a:xfrm>
            <a:off x="5095876" y="1538384"/>
            <a:ext cx="3095624" cy="2062103"/>
          </a:xfrm>
          <a:prstGeom prst="rect">
            <a:avLst/>
          </a:prstGeom>
          <a:solidFill>
            <a:srgbClr val="CCFFFF"/>
          </a:solidFill>
          <a:ln w="9525">
            <a:solidFill>
              <a:srgbClr val="00CCFF"/>
            </a:solidFill>
            <a:miter lim="800000"/>
            <a:headEnd/>
            <a:tailEnd/>
          </a:ln>
          <a:effectLst/>
        </p:spPr>
        <p:txBody>
          <a:bodyPr wrap="square">
            <a:spAutoFit/>
          </a:bodyPr>
          <a:lstStyle/>
          <a:p>
            <a:pPr>
              <a:spcBef>
                <a:spcPct val="50000"/>
              </a:spcBef>
            </a:pPr>
            <a:r>
              <a:rPr lang="en-US" sz="1600" dirty="0" smtClean="0"/>
              <a:t>Measure kick currents at </a:t>
            </a:r>
            <a:r>
              <a:rPr lang="en-US" sz="1600" dirty="0"/>
              <a:t>1 TeV</a:t>
            </a:r>
          </a:p>
          <a:p>
            <a:pPr>
              <a:spcBef>
                <a:spcPct val="50000"/>
              </a:spcBef>
            </a:pPr>
            <a:r>
              <a:rPr lang="en-US" sz="1600" dirty="0"/>
              <a:t>Tunnel temperature down by 4 degrees, kick gone up by about 0.7 – 0.8 %,</a:t>
            </a:r>
          </a:p>
          <a:p>
            <a:pPr>
              <a:spcBef>
                <a:spcPct val="50000"/>
              </a:spcBef>
            </a:pPr>
            <a:r>
              <a:rPr lang="en-US" sz="1600" dirty="0"/>
              <a:t>Kick response </a:t>
            </a:r>
            <a:r>
              <a:rPr lang="en-US" sz="1600" dirty="0" smtClean="0"/>
              <a:t>appears to lag behind </a:t>
            </a:r>
            <a:r>
              <a:rPr lang="en-US" sz="1600" dirty="0"/>
              <a:t>temperature change, which seems logical</a:t>
            </a:r>
            <a:r>
              <a:rPr lang="en-US" sz="1600" dirty="0" smtClean="0"/>
              <a:t>.</a:t>
            </a:r>
            <a:endParaRPr lang="en-US" sz="1600" dirty="0"/>
          </a:p>
        </p:txBody>
      </p:sp>
      <p:pic>
        <p:nvPicPr>
          <p:cNvPr id="21" name="Picture 4"/>
          <p:cNvPicPr>
            <a:picLocks noChangeAspect="1" noChangeArrowheads="1"/>
          </p:cNvPicPr>
          <p:nvPr/>
        </p:nvPicPr>
        <p:blipFill>
          <a:blip r:embed="rId3"/>
          <a:srcRect/>
          <a:stretch>
            <a:fillRect/>
          </a:stretch>
        </p:blipFill>
        <p:spPr bwMode="auto">
          <a:xfrm>
            <a:off x="161731" y="1241330"/>
            <a:ext cx="4647946" cy="2879900"/>
          </a:xfrm>
          <a:prstGeom prst="rect">
            <a:avLst/>
          </a:prstGeom>
          <a:noFill/>
          <a:ln w="9525">
            <a:solidFill>
              <a:srgbClr val="002060"/>
            </a:solidFill>
            <a:miter lim="800000"/>
            <a:headEnd/>
            <a:tailEnd/>
          </a:ln>
          <a:effectLst/>
        </p:spPr>
      </p:pic>
      <p:sp>
        <p:nvSpPr>
          <p:cNvPr id="22" name="AutoShape 5"/>
          <p:cNvSpPr>
            <a:spLocks/>
          </p:cNvSpPr>
          <p:nvPr/>
        </p:nvSpPr>
        <p:spPr bwMode="auto">
          <a:xfrm>
            <a:off x="6457950" y="4750264"/>
            <a:ext cx="2686050" cy="1179247"/>
          </a:xfrm>
          <a:prstGeom prst="borderCallout1">
            <a:avLst>
              <a:gd name="adj1" fmla="val 12204"/>
              <a:gd name="adj2" fmla="val -2037"/>
              <a:gd name="adj3" fmla="val 38486"/>
              <a:gd name="adj4" fmla="val -134495"/>
            </a:avLst>
          </a:prstGeom>
          <a:solidFill>
            <a:schemeClr val="accent1"/>
          </a:solidFill>
          <a:ln w="9525">
            <a:solidFill>
              <a:schemeClr val="tx1"/>
            </a:solidFill>
            <a:miter lim="800000"/>
            <a:headEnd/>
            <a:tailEnd/>
          </a:ln>
          <a:effectLst/>
        </p:spPr>
        <p:txBody>
          <a:bodyPr/>
          <a:lstStyle/>
          <a:p>
            <a:pPr algn="ctr"/>
            <a:r>
              <a:rPr lang="en-US" sz="1400" dirty="0"/>
              <a:t>Yellow curve is tunnel temp.</a:t>
            </a:r>
            <a:br>
              <a:rPr lang="en-US" sz="1400" dirty="0"/>
            </a:br>
            <a:r>
              <a:rPr lang="en-US" sz="1400" dirty="0" err="1"/>
              <a:t>dt</a:t>
            </a:r>
            <a:r>
              <a:rPr lang="en-US" sz="1400" dirty="0"/>
              <a:t> = 4 degrees</a:t>
            </a:r>
            <a:br>
              <a:rPr lang="en-US" sz="1400" dirty="0"/>
            </a:br>
            <a:r>
              <a:rPr lang="en-US" sz="1400" dirty="0"/>
              <a:t>Starting 13:00, biggest drop reached </a:t>
            </a:r>
            <a:r>
              <a:rPr lang="en-US" sz="1400" dirty="0" smtClean="0"/>
              <a:t> at 20:30 </a:t>
            </a:r>
            <a:endParaRPr lang="en-US" sz="1400" dirty="0"/>
          </a:p>
          <a:p>
            <a:pPr algn="ctr"/>
            <a:r>
              <a:rPr lang="en-US" sz="1400" dirty="0" smtClean="0"/>
              <a:t>stable </a:t>
            </a:r>
            <a:r>
              <a:rPr lang="en-US" sz="1400" dirty="0"/>
              <a:t>24 hours later</a:t>
            </a:r>
          </a:p>
        </p:txBody>
      </p:sp>
      <p:sp>
        <p:nvSpPr>
          <p:cNvPr id="23" name="AutoShape 6"/>
          <p:cNvSpPr>
            <a:spLocks/>
          </p:cNvSpPr>
          <p:nvPr/>
        </p:nvSpPr>
        <p:spPr bwMode="auto">
          <a:xfrm>
            <a:off x="2855328" y="2331027"/>
            <a:ext cx="2170230" cy="736536"/>
          </a:xfrm>
          <a:prstGeom prst="borderCallout1">
            <a:avLst>
              <a:gd name="adj1" fmla="val 18750"/>
              <a:gd name="adj2" fmla="val -2463"/>
              <a:gd name="adj3" fmla="val 100746"/>
              <a:gd name="adj4" fmla="val -55319"/>
            </a:avLst>
          </a:prstGeom>
          <a:solidFill>
            <a:schemeClr val="accent1"/>
          </a:solidFill>
          <a:ln w="9525">
            <a:solidFill>
              <a:schemeClr val="tx1"/>
            </a:solidFill>
            <a:miter lim="800000"/>
            <a:headEnd/>
            <a:tailEnd/>
          </a:ln>
          <a:effectLst/>
        </p:spPr>
        <p:txBody>
          <a:bodyPr/>
          <a:lstStyle/>
          <a:p>
            <a:pPr algn="ctr"/>
            <a:r>
              <a:rPr lang="en-US" sz="1400" dirty="0"/>
              <a:t>Series data start at 15:00, so in the middle of biggest drop in temp</a:t>
            </a:r>
          </a:p>
        </p:txBody>
      </p:sp>
      <p:sp>
        <p:nvSpPr>
          <p:cNvPr id="24" name="Line 7"/>
          <p:cNvSpPr>
            <a:spLocks noChangeShapeType="1"/>
          </p:cNvSpPr>
          <p:nvPr/>
        </p:nvSpPr>
        <p:spPr bwMode="auto">
          <a:xfrm rot="120000">
            <a:off x="2436557" y="4879444"/>
            <a:ext cx="45719" cy="1175960"/>
          </a:xfrm>
          <a:prstGeom prst="line">
            <a:avLst/>
          </a:prstGeom>
          <a:noFill/>
          <a:ln w="9525">
            <a:solidFill>
              <a:srgbClr val="FF0000"/>
            </a:solidFill>
            <a:round/>
            <a:headEnd/>
            <a:tailEnd/>
          </a:ln>
          <a:effectLst/>
        </p:spPr>
        <p:txBody>
          <a:bodyPr/>
          <a:lstStyle/>
          <a:p>
            <a:endParaRPr lang="en-US"/>
          </a:p>
        </p:txBody>
      </p:sp>
      <p:sp>
        <p:nvSpPr>
          <p:cNvPr id="25" name="Text Box 8"/>
          <p:cNvSpPr txBox="1">
            <a:spLocks noChangeArrowheads="1"/>
          </p:cNvSpPr>
          <p:nvPr/>
        </p:nvSpPr>
        <p:spPr bwMode="auto">
          <a:xfrm>
            <a:off x="3687162" y="5544128"/>
            <a:ext cx="779446"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rgbClr val="FF3300"/>
                </a:solidFill>
              </a:rPr>
              <a:t>6 hours</a:t>
            </a:r>
            <a:endParaRPr lang="en-US" sz="1200" b="1" dirty="0">
              <a:solidFill>
                <a:srgbClr val="FF3300"/>
              </a:solidFill>
            </a:endParaRPr>
          </a:p>
        </p:txBody>
      </p:sp>
      <p:sp>
        <p:nvSpPr>
          <p:cNvPr id="26" name="Text Box 8"/>
          <p:cNvSpPr txBox="1">
            <a:spLocks noChangeArrowheads="1"/>
          </p:cNvSpPr>
          <p:nvPr/>
        </p:nvSpPr>
        <p:spPr bwMode="auto">
          <a:xfrm>
            <a:off x="1867887" y="4839278"/>
            <a:ext cx="779446" cy="276999"/>
          </a:xfrm>
          <a:prstGeom prst="rect">
            <a:avLst/>
          </a:prstGeom>
          <a:noFill/>
          <a:ln w="9525">
            <a:noFill/>
            <a:miter lim="800000"/>
            <a:headEnd/>
            <a:tailEnd/>
          </a:ln>
          <a:effectLst/>
        </p:spPr>
        <p:txBody>
          <a:bodyPr wrap="square">
            <a:spAutoFit/>
          </a:bodyPr>
          <a:lstStyle/>
          <a:p>
            <a:pPr>
              <a:spcBef>
                <a:spcPct val="50000"/>
              </a:spcBef>
            </a:pPr>
            <a:r>
              <a:rPr lang="en-US" sz="1200" b="1" dirty="0">
                <a:solidFill>
                  <a:srgbClr val="FF3300"/>
                </a:solidFill>
              </a:rPr>
              <a:t>15:00</a:t>
            </a:r>
          </a:p>
        </p:txBody>
      </p:sp>
      <p:sp>
        <p:nvSpPr>
          <p:cNvPr id="27" name="Text Box 8"/>
          <p:cNvSpPr txBox="1">
            <a:spLocks noChangeArrowheads="1"/>
          </p:cNvSpPr>
          <p:nvPr/>
        </p:nvSpPr>
        <p:spPr bwMode="auto">
          <a:xfrm>
            <a:off x="2219224" y="3457609"/>
            <a:ext cx="96103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rgbClr val="FF3300"/>
                </a:solidFill>
              </a:rPr>
              <a:t>24 hours</a:t>
            </a:r>
            <a:endParaRPr lang="en-US" sz="1200" b="1" dirty="0">
              <a:solidFill>
                <a:srgbClr val="FF3300"/>
              </a:solidFill>
            </a:endParaRPr>
          </a:p>
        </p:txBody>
      </p:sp>
      <p:cxnSp>
        <p:nvCxnSpPr>
          <p:cNvPr id="28" name="Straight Arrow Connector 27"/>
          <p:cNvCxnSpPr/>
          <p:nvPr/>
        </p:nvCxnSpPr>
        <p:spPr bwMode="auto">
          <a:xfrm flipV="1">
            <a:off x="2102031" y="3725154"/>
            <a:ext cx="1169126" cy="3266"/>
          </a:xfrm>
          <a:prstGeom prst="straightConnector1">
            <a:avLst/>
          </a:prstGeom>
          <a:solidFill>
            <a:schemeClr val="accent1"/>
          </a:solidFill>
          <a:ln w="12700" cap="sq" cmpd="sng" algn="ctr">
            <a:solidFill>
              <a:schemeClr val="accent2"/>
            </a:solidFill>
            <a:prstDash val="solid"/>
            <a:round/>
            <a:headEnd type="arrow" w="sm" len="sm"/>
            <a:tailEnd type="arrow"/>
          </a:ln>
          <a:effectLst/>
        </p:spPr>
      </p:cxn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creen09_jan">
  <a:themeElements>
    <a:clrScheme name="screen2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screen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creen2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screen2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screen2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screen2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screen2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screen2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screen2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reen2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screen2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reen2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screen09_jan</Template>
  <TotalTime>1453</TotalTime>
  <Words>4023</Words>
  <Application>Microsoft Office PowerPoint</Application>
  <PresentationFormat>On-screen Show (4:3)</PresentationFormat>
  <Paragraphs>461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screen09_jan</vt:lpstr>
      <vt:lpstr>LBDS Audit Follow-up</vt:lpstr>
      <vt:lpstr>LHC Beam Dump System</vt:lpstr>
      <vt:lpstr>LBDS Audit Follow-up</vt:lpstr>
      <vt:lpstr>What we learned since the audit in 2008: Reliability Run</vt:lpstr>
      <vt:lpstr>Reliability Run: Internal and External Post Operational Checks (IPOC / XPOC)</vt:lpstr>
      <vt:lpstr>MKB failures</vt:lpstr>
      <vt:lpstr>MKD Issues Discovered</vt:lpstr>
      <vt:lpstr>XPOC successfully used for detecting badly connected trigger cables</vt:lpstr>
      <vt:lpstr>MKD Generator Temperature Effect</vt:lpstr>
      <vt:lpstr>MKD Cooling</vt:lpstr>
      <vt:lpstr>TCDQ Energy Interlock</vt:lpstr>
      <vt:lpstr>Follow-up of Audit Recommendations</vt:lpstr>
      <vt:lpstr>Section 5: Recommendations 1. Connection to the BIS</vt:lpstr>
      <vt:lpstr>2. RF-Synchronisation</vt:lpstr>
      <vt:lpstr>3. MKD Kick Synchronisation</vt:lpstr>
      <vt:lpstr>4. MKD Switch “Degradation”</vt:lpstr>
      <vt:lpstr>5. MKD Rise Time is and Trigger Tolerance / Synchronisation is Tight</vt:lpstr>
      <vt:lpstr>6. Redundancy</vt:lpstr>
      <vt:lpstr>7. UPS &amp; Power Cut</vt:lpstr>
      <vt:lpstr>8. ‘As Good As New’</vt:lpstr>
      <vt:lpstr>9. Redundancy Tests</vt:lpstr>
      <vt:lpstr>10. Procedures for Maintenance  and Inspection</vt:lpstr>
      <vt:lpstr>11. Procedures ‘Dry-Dumps’ and  ‘Safe Beam Dumps’</vt:lpstr>
      <vt:lpstr>12. Failures not to be detected with Safe Beam</vt:lpstr>
      <vt:lpstr>13. Second, independent FMECA study</vt:lpstr>
      <vt:lpstr>14. Review of Magnets and Switches</vt:lpstr>
      <vt:lpstr>15. Sensitivity Analysis of applied failure rates in reliability study</vt:lpstr>
      <vt:lpstr>16. Relative failure rates /  accelerated testing</vt:lpstr>
      <vt:lpstr>17. Reliability Data Base</vt:lpstr>
      <vt:lpstr>18. Procedures after Failure</vt:lpstr>
      <vt:lpstr>19. Fiber Links</vt:lpstr>
      <vt:lpstr>20. EMC &gt;</vt:lpstr>
      <vt:lpstr>21. EMC &lt;</vt:lpstr>
      <vt:lpstr>22. – 27. Radiation</vt:lpstr>
      <vt:lpstr>28. Electronics</vt:lpstr>
      <vt:lpstr>29. Infra Red Inspection</vt:lpstr>
      <vt:lpstr>30. – 31. Power Soak Tests &amp;  Thermal Aging</vt:lpstr>
      <vt:lpstr>32. Electrical Testing</vt:lpstr>
      <vt:lpstr>33. Schematics</vt:lpstr>
      <vt:lpstr>34. TSU</vt:lpstr>
      <vt:lpstr>35. Decoupling FPGA</vt:lpstr>
      <vt:lpstr>36. Flash ROMs</vt:lpstr>
      <vt:lpstr>37. VHDL Code</vt:lpstr>
      <vt:lpstr>38. – 42. VHDL Coding</vt:lpstr>
      <vt:lpstr>43 - 47. PLC code</vt:lpstr>
      <vt:lpstr>Conclusions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dc:title>
  <dc:creator>uythoven</dc:creator>
  <cp:lastModifiedBy>uythoven</cp:lastModifiedBy>
  <cp:revision>28</cp:revision>
  <dcterms:created xsi:type="dcterms:W3CDTF">2009-06-11T12:00:57Z</dcterms:created>
  <dcterms:modified xsi:type="dcterms:W3CDTF">2009-06-12T14:44:04Z</dcterms:modified>
</cp:coreProperties>
</file>