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9" r:id="rId4"/>
    <p:sldId id="319" r:id="rId5"/>
    <p:sldId id="293" r:id="rId6"/>
    <p:sldId id="296" r:id="rId7"/>
    <p:sldId id="297" r:id="rId8"/>
    <p:sldId id="298" r:id="rId9"/>
    <p:sldId id="299" r:id="rId10"/>
    <p:sldId id="301" r:id="rId11"/>
    <p:sldId id="305" r:id="rId12"/>
    <p:sldId id="316" r:id="rId13"/>
    <p:sldId id="318" r:id="rId14"/>
    <p:sldId id="309" r:id="rId15"/>
    <p:sldId id="313" r:id="rId16"/>
    <p:sldId id="321" r:id="rId17"/>
    <p:sldId id="315" r:id="rId18"/>
    <p:sldId id="292" r:id="rId19"/>
    <p:sldId id="322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9650" autoAdjust="0"/>
  </p:normalViewPr>
  <p:slideViewPr>
    <p:cSldViewPr snapToGrid="0" snapToObjects="1">
      <p:cViewPr>
        <p:scale>
          <a:sx n="100" d="100"/>
          <a:sy n="100" d="100"/>
        </p:scale>
        <p:origin x="-69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3E1DC-0221-0D46-BA44-FBF53BBF1ACF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DED82-440B-1241-A74A-2702FB0F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7558-A5B4-E842-B1DF-677745561FCD}" type="datetime1">
              <a:rPr lang="en-US" smtClean="0"/>
              <a:t>1/19/2014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LMC – Zerlauth Markus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63EC-9147-6E43-B1C5-595DF9CCBB2A}" type="datetime1">
              <a:rPr lang="en-US" smtClean="0"/>
              <a:t>1/19/2014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LMC – Zerlauth Markus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5549-2B01-B242-8802-82B8589C809D}" type="datetime1">
              <a:rPr lang="en-US" smtClean="0"/>
              <a:t>1/19/2014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0D1B-B268-524A-8345-D1626C161D9C}" type="datetime1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2D24-40FC-7D40-8933-20B3F8593012}" type="datetime1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t>1/19/2014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M.Zerlauth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3D12-6D71-EA48-94D4-F90E3FF291D2}" type="datetime1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LMC – Zerlauth Markus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C4CC-83A5-5945-BB56-0701AF6952BE}" type="datetime1">
              <a:rPr lang="en-US" smtClean="0"/>
              <a:t>1/19/2014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CA52-547C-E34D-BE14-8174050EC035}" type="datetime1">
              <a:rPr lang="en-US" smtClean="0"/>
              <a:t>1/19/2014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0418-891E-6547-86F4-9C60FA69BAAC}" type="datetime1">
              <a:rPr lang="en-US" smtClean="0"/>
              <a:t>1/19/2014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t>1/19/2014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M.Zerlauth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hc-mpwg.web.cern.ch/lhc-mpwg/MPP-Meetings/No77-31-05-2013/VChareyre_MPP_Testing_Redundant_Powering_31May2013.pptx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60"/>
          <p:cNvSpPr>
            <a:spLocks noChangeArrowheads="1"/>
          </p:cNvSpPr>
          <p:nvPr/>
        </p:nvSpPr>
        <p:spPr bwMode="auto">
          <a:xfrm>
            <a:off x="388148" y="410622"/>
            <a:ext cx="73818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fr-FR" sz="2400" dirty="0" err="1" smtClean="0">
                <a:latin typeface="Calibri"/>
                <a:cs typeface="Calibri"/>
              </a:rPr>
              <a:t>Sequence</a:t>
            </a:r>
            <a:r>
              <a:rPr lang="fr-FR" sz="2400" dirty="0" smtClean="0">
                <a:latin typeface="Calibri"/>
                <a:cs typeface="Calibri"/>
              </a:rPr>
              <a:t> of tests</a:t>
            </a:r>
            <a:endParaRPr lang="fr-FR" sz="2400" dirty="0">
              <a:latin typeface="Calibri"/>
              <a:cs typeface="Calibri"/>
            </a:endParaRP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dirty="0" smtClean="0">
                <a:latin typeface="Calibri"/>
                <a:cs typeface="Calibri"/>
              </a:rPr>
              <a:t>AUG tests </a:t>
            </a:r>
            <a:r>
              <a:rPr lang="fr-FR" dirty="0" err="1" smtClean="0">
                <a:latin typeface="Calibri"/>
                <a:cs typeface="Calibri"/>
              </a:rPr>
              <a:t>organised</a:t>
            </a:r>
            <a:r>
              <a:rPr lang="fr-FR" dirty="0" smtClean="0">
                <a:latin typeface="Calibri"/>
                <a:cs typeface="Calibri"/>
              </a:rPr>
              <a:t> / point and </a:t>
            </a:r>
            <a:r>
              <a:rPr lang="fr-FR" dirty="0" err="1" smtClean="0">
                <a:latin typeface="Calibri"/>
                <a:cs typeface="Calibri"/>
              </a:rPr>
              <a:t>concerned</a:t>
            </a:r>
            <a:endParaRPr lang="fr-FR" dirty="0">
              <a:latin typeface="Calibri"/>
              <a:cs typeface="Calibri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dirty="0" smtClean="0">
                <a:latin typeface="Calibri"/>
                <a:cs typeface="Calibri"/>
              </a:rPr>
              <a:t>The point </a:t>
            </a:r>
            <a:r>
              <a:rPr lang="fr-FR" dirty="0" err="1" smtClean="0">
                <a:latin typeface="Calibri"/>
                <a:cs typeface="Calibri"/>
              </a:rPr>
              <a:t>under</a:t>
            </a:r>
            <a:r>
              <a:rPr lang="fr-FR" dirty="0" smtClean="0">
                <a:latin typeface="Calibri"/>
                <a:cs typeface="Calibri"/>
              </a:rPr>
              <a:t> test (surface and underground),</a:t>
            </a:r>
            <a:endParaRPr lang="fr-FR" dirty="0">
              <a:latin typeface="Calibri"/>
              <a:cs typeface="Calibri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dirty="0" smtClean="0">
                <a:latin typeface="Calibri"/>
                <a:cs typeface="Calibri"/>
              </a:rPr>
              <a:t>The </a:t>
            </a:r>
            <a:r>
              <a:rPr lang="fr-FR" dirty="0" err="1" smtClean="0">
                <a:latin typeface="Calibri"/>
                <a:cs typeface="Calibri"/>
              </a:rPr>
              <a:t>two</a:t>
            </a:r>
            <a:r>
              <a:rPr lang="fr-FR" dirty="0" smtClean="0">
                <a:latin typeface="Calibri"/>
                <a:cs typeface="Calibri"/>
              </a:rPr>
              <a:t> adjacent </a:t>
            </a:r>
            <a:r>
              <a:rPr lang="fr-FR" dirty="0" err="1" smtClean="0">
                <a:latin typeface="Calibri"/>
                <a:cs typeface="Calibri"/>
              </a:rPr>
              <a:t>sectors</a:t>
            </a:r>
            <a:r>
              <a:rPr lang="fr-FR" dirty="0" smtClean="0">
                <a:latin typeface="Calibri"/>
                <a:cs typeface="Calibri"/>
              </a:rPr>
              <a:t>,</a:t>
            </a:r>
            <a:r>
              <a:rPr lang="en-US" dirty="0" smtClean="0">
                <a:latin typeface="Calibri"/>
                <a:cs typeface="Calibri"/>
              </a:rPr>
              <a:t> roughly ½ </a:t>
            </a:r>
            <a:r>
              <a:rPr lang="en-US" dirty="0">
                <a:latin typeface="Calibri"/>
                <a:cs typeface="Calibri"/>
              </a:rPr>
              <a:t>arc </a:t>
            </a:r>
            <a:r>
              <a:rPr lang="en-US" dirty="0" smtClean="0">
                <a:latin typeface="Calibri"/>
                <a:cs typeface="Calibri"/>
              </a:rPr>
              <a:t>on each side</a:t>
            </a:r>
          </a:p>
          <a:p>
            <a:pPr marL="855663" lvl="1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Calibri"/>
                <a:cs typeface="Calibri"/>
              </a:rPr>
              <a:t>Interruption of normal AC supply until complete cut of network supplies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Calibri"/>
                <a:cs typeface="Calibri"/>
              </a:rPr>
              <a:t>After 10 minutes the UPS systems were stopped</a:t>
            </a:r>
          </a:p>
          <a:p>
            <a:pPr marL="855663" lvl="1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Calibri"/>
                <a:cs typeface="Calibri"/>
              </a:rPr>
              <a:t>According to client syste</a:t>
            </a:r>
            <a:r>
              <a:rPr lang="en-US" dirty="0">
                <a:latin typeface="Calibri"/>
                <a:cs typeface="Calibri"/>
              </a:rPr>
              <a:t>m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Calibri"/>
                <a:cs typeface="Calibri"/>
              </a:rPr>
              <a:t>Non-secured network clients affected by initial cuts</a:t>
            </a:r>
            <a:endParaRPr lang="en-US" dirty="0">
              <a:latin typeface="Calibri"/>
              <a:cs typeface="Calibri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Calibri"/>
                <a:cs typeface="Calibri"/>
              </a:rPr>
              <a:t>Systems powered by UPS affected by UPS cut</a:t>
            </a:r>
            <a:endParaRPr lang="en-US" dirty="0">
              <a:latin typeface="Calibri"/>
              <a:cs typeface="Calibri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Calibri"/>
                <a:cs typeface="Calibri"/>
              </a:rPr>
              <a:t>Systems on secure network do not see any interruption</a:t>
            </a:r>
            <a:endParaRPr lang="fr-FR" dirty="0">
              <a:latin typeface="Calibri"/>
              <a:cs typeface="Calibri"/>
            </a:endParaRPr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2441319" y="3718743"/>
            <a:ext cx="6618027" cy="2385749"/>
            <a:chOff x="138" y="528"/>
            <a:chExt cx="5555" cy="3694"/>
          </a:xfrm>
        </p:grpSpPr>
        <p:sp>
          <p:nvSpPr>
            <p:cNvPr id="67591" name="Rectangle 7"/>
            <p:cNvSpPr>
              <a:spLocks noChangeArrowheads="1"/>
            </p:cNvSpPr>
            <p:nvPr/>
          </p:nvSpPr>
          <p:spPr bwMode="auto">
            <a:xfrm>
              <a:off x="2316" y="3883"/>
              <a:ext cx="199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632" y="3037"/>
              <a:ext cx="170" cy="16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4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38" y="41"/>
                </a:cxn>
                <a:cxn ang="0">
                  <a:pos x="17" y="4"/>
                </a:cxn>
                <a:cxn ang="0">
                  <a:pos x="86" y="118"/>
                </a:cxn>
                <a:cxn ang="0">
                  <a:pos x="81" y="122"/>
                </a:cxn>
                <a:cxn ang="0">
                  <a:pos x="75" y="127"/>
                </a:cxn>
                <a:cxn ang="0">
                  <a:pos x="72" y="131"/>
                </a:cxn>
                <a:cxn ang="0">
                  <a:pos x="0" y="12"/>
                </a:cxn>
              </a:cxnLst>
              <a:rect l="0" t="0" r="r" b="b"/>
              <a:pathLst>
                <a:path w="87" h="132">
                  <a:moveTo>
                    <a:pt x="0" y="12"/>
                  </a:moveTo>
                  <a:lnTo>
                    <a:pt x="1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38" y="41"/>
                  </a:lnTo>
                  <a:lnTo>
                    <a:pt x="17" y="4"/>
                  </a:lnTo>
                  <a:lnTo>
                    <a:pt x="86" y="118"/>
                  </a:lnTo>
                  <a:lnTo>
                    <a:pt x="81" y="122"/>
                  </a:lnTo>
                  <a:lnTo>
                    <a:pt x="75" y="127"/>
                  </a:lnTo>
                  <a:lnTo>
                    <a:pt x="72" y="131"/>
                  </a:lnTo>
                  <a:lnTo>
                    <a:pt x="0" y="12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490" y="2826"/>
              <a:ext cx="133" cy="18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4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38" y="41"/>
                </a:cxn>
                <a:cxn ang="0">
                  <a:pos x="17" y="4"/>
                </a:cxn>
                <a:cxn ang="0">
                  <a:pos x="86" y="118"/>
                </a:cxn>
                <a:cxn ang="0">
                  <a:pos x="81" y="122"/>
                </a:cxn>
                <a:cxn ang="0">
                  <a:pos x="75" y="127"/>
                </a:cxn>
                <a:cxn ang="0">
                  <a:pos x="72" y="131"/>
                </a:cxn>
                <a:cxn ang="0">
                  <a:pos x="0" y="12"/>
                </a:cxn>
              </a:cxnLst>
              <a:rect l="0" t="0" r="r" b="b"/>
              <a:pathLst>
                <a:path w="87" h="132">
                  <a:moveTo>
                    <a:pt x="0" y="12"/>
                  </a:moveTo>
                  <a:lnTo>
                    <a:pt x="1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38" y="41"/>
                  </a:lnTo>
                  <a:lnTo>
                    <a:pt x="17" y="4"/>
                  </a:lnTo>
                  <a:lnTo>
                    <a:pt x="86" y="118"/>
                  </a:lnTo>
                  <a:lnTo>
                    <a:pt x="81" y="122"/>
                  </a:lnTo>
                  <a:lnTo>
                    <a:pt x="75" y="127"/>
                  </a:lnTo>
                  <a:lnTo>
                    <a:pt x="72" y="131"/>
                  </a:lnTo>
                  <a:lnTo>
                    <a:pt x="0" y="12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490" y="2833"/>
              <a:ext cx="137" cy="17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4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38" y="41"/>
                </a:cxn>
                <a:cxn ang="0">
                  <a:pos x="17" y="4"/>
                </a:cxn>
                <a:cxn ang="0">
                  <a:pos x="86" y="118"/>
                </a:cxn>
                <a:cxn ang="0">
                  <a:pos x="81" y="122"/>
                </a:cxn>
                <a:cxn ang="0">
                  <a:pos x="75" y="127"/>
                </a:cxn>
                <a:cxn ang="0">
                  <a:pos x="72" y="131"/>
                </a:cxn>
                <a:cxn ang="0">
                  <a:pos x="0" y="12"/>
                </a:cxn>
              </a:cxnLst>
              <a:rect l="0" t="0" r="r" b="b"/>
              <a:pathLst>
                <a:path w="87" h="132">
                  <a:moveTo>
                    <a:pt x="0" y="12"/>
                  </a:moveTo>
                  <a:lnTo>
                    <a:pt x="1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38" y="41"/>
                  </a:lnTo>
                  <a:lnTo>
                    <a:pt x="17" y="4"/>
                  </a:lnTo>
                  <a:lnTo>
                    <a:pt x="86" y="118"/>
                  </a:lnTo>
                  <a:lnTo>
                    <a:pt x="81" y="122"/>
                  </a:lnTo>
                  <a:lnTo>
                    <a:pt x="75" y="127"/>
                  </a:lnTo>
                  <a:lnTo>
                    <a:pt x="72" y="131"/>
                  </a:lnTo>
                  <a:lnTo>
                    <a:pt x="0" y="12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1639" y="3492"/>
              <a:ext cx="720" cy="355"/>
            </a:xfrm>
            <a:custGeom>
              <a:avLst/>
              <a:gdLst/>
              <a:ahLst/>
              <a:cxnLst>
                <a:cxn ang="0">
                  <a:pos x="541" y="298"/>
                </a:cxn>
                <a:cxn ang="0">
                  <a:pos x="483" y="294"/>
                </a:cxn>
                <a:cxn ang="0">
                  <a:pos x="427" y="285"/>
                </a:cxn>
                <a:cxn ang="0">
                  <a:pos x="374" y="274"/>
                </a:cxn>
                <a:cxn ang="0">
                  <a:pos x="322" y="262"/>
                </a:cxn>
                <a:cxn ang="0">
                  <a:pos x="274" y="246"/>
                </a:cxn>
                <a:cxn ang="0">
                  <a:pos x="230" y="230"/>
                </a:cxn>
                <a:cxn ang="0">
                  <a:pos x="187" y="210"/>
                </a:cxn>
                <a:cxn ang="0">
                  <a:pos x="150" y="190"/>
                </a:cxn>
                <a:cxn ang="0">
                  <a:pos x="116" y="167"/>
                </a:cxn>
                <a:cxn ang="0">
                  <a:pos x="86" y="144"/>
                </a:cxn>
                <a:cxn ang="0">
                  <a:pos x="61" y="119"/>
                </a:cxn>
                <a:cxn ang="0">
                  <a:pos x="41" y="95"/>
                </a:cxn>
                <a:cxn ang="0">
                  <a:pos x="26" y="67"/>
                </a:cxn>
                <a:cxn ang="0">
                  <a:pos x="15" y="41"/>
                </a:cxn>
                <a:cxn ang="0">
                  <a:pos x="12" y="14"/>
                </a:cxn>
                <a:cxn ang="0">
                  <a:pos x="0" y="0"/>
                </a:cxn>
                <a:cxn ang="0">
                  <a:pos x="2" y="29"/>
                </a:cxn>
                <a:cxn ang="0">
                  <a:pos x="9" y="58"/>
                </a:cxn>
                <a:cxn ang="0">
                  <a:pos x="23" y="87"/>
                </a:cxn>
                <a:cxn ang="0">
                  <a:pos x="41" y="115"/>
                </a:cxn>
                <a:cxn ang="0">
                  <a:pos x="64" y="141"/>
                </a:cxn>
                <a:cxn ang="0">
                  <a:pos x="94" y="165"/>
                </a:cxn>
                <a:cxn ang="0">
                  <a:pos x="126" y="188"/>
                </a:cxn>
                <a:cxn ang="0">
                  <a:pos x="162" y="210"/>
                </a:cxn>
                <a:cxn ang="0">
                  <a:pos x="204" y="231"/>
                </a:cxn>
                <a:cxn ang="0">
                  <a:pos x="247" y="249"/>
                </a:cxn>
                <a:cxn ang="0">
                  <a:pos x="294" y="265"/>
                </a:cxn>
                <a:cxn ang="0">
                  <a:pos x="345" y="280"/>
                </a:cxn>
                <a:cxn ang="0">
                  <a:pos x="398" y="291"/>
                </a:cxn>
                <a:cxn ang="0">
                  <a:pos x="453" y="302"/>
                </a:cxn>
                <a:cxn ang="0">
                  <a:pos x="510" y="308"/>
                </a:cxn>
                <a:cxn ang="0">
                  <a:pos x="570" y="312"/>
                </a:cxn>
              </a:cxnLst>
              <a:rect l="0" t="0" r="r" b="b"/>
              <a:pathLst>
                <a:path w="571" h="313">
                  <a:moveTo>
                    <a:pt x="570" y="300"/>
                  </a:moveTo>
                  <a:lnTo>
                    <a:pt x="541" y="298"/>
                  </a:lnTo>
                  <a:lnTo>
                    <a:pt x="512" y="297"/>
                  </a:lnTo>
                  <a:lnTo>
                    <a:pt x="483" y="294"/>
                  </a:lnTo>
                  <a:lnTo>
                    <a:pt x="455" y="289"/>
                  </a:lnTo>
                  <a:lnTo>
                    <a:pt x="427" y="285"/>
                  </a:lnTo>
                  <a:lnTo>
                    <a:pt x="400" y="280"/>
                  </a:lnTo>
                  <a:lnTo>
                    <a:pt x="374" y="274"/>
                  </a:lnTo>
                  <a:lnTo>
                    <a:pt x="348" y="268"/>
                  </a:lnTo>
                  <a:lnTo>
                    <a:pt x="322" y="262"/>
                  </a:lnTo>
                  <a:lnTo>
                    <a:pt x="299" y="254"/>
                  </a:lnTo>
                  <a:lnTo>
                    <a:pt x="274" y="246"/>
                  </a:lnTo>
                  <a:lnTo>
                    <a:pt x="251" y="237"/>
                  </a:lnTo>
                  <a:lnTo>
                    <a:pt x="230" y="230"/>
                  </a:lnTo>
                  <a:lnTo>
                    <a:pt x="208" y="220"/>
                  </a:lnTo>
                  <a:lnTo>
                    <a:pt x="187" y="210"/>
                  </a:lnTo>
                  <a:lnTo>
                    <a:pt x="169" y="200"/>
                  </a:lnTo>
                  <a:lnTo>
                    <a:pt x="150" y="190"/>
                  </a:lnTo>
                  <a:lnTo>
                    <a:pt x="132" y="179"/>
                  </a:lnTo>
                  <a:lnTo>
                    <a:pt x="116" y="167"/>
                  </a:lnTo>
                  <a:lnTo>
                    <a:pt x="101" y="156"/>
                  </a:lnTo>
                  <a:lnTo>
                    <a:pt x="86" y="144"/>
                  </a:lnTo>
                  <a:lnTo>
                    <a:pt x="74" y="132"/>
                  </a:lnTo>
                  <a:lnTo>
                    <a:pt x="61" y="119"/>
                  </a:lnTo>
                  <a:lnTo>
                    <a:pt x="51" y="107"/>
                  </a:lnTo>
                  <a:lnTo>
                    <a:pt x="41" y="95"/>
                  </a:lnTo>
                  <a:lnTo>
                    <a:pt x="32" y="81"/>
                  </a:lnTo>
                  <a:lnTo>
                    <a:pt x="26" y="67"/>
                  </a:lnTo>
                  <a:lnTo>
                    <a:pt x="20" y="55"/>
                  </a:lnTo>
                  <a:lnTo>
                    <a:pt x="15" y="41"/>
                  </a:lnTo>
                  <a:lnTo>
                    <a:pt x="12" y="28"/>
                  </a:lnTo>
                  <a:lnTo>
                    <a:pt x="12" y="1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2" y="29"/>
                  </a:lnTo>
                  <a:lnTo>
                    <a:pt x="5" y="44"/>
                  </a:lnTo>
                  <a:lnTo>
                    <a:pt x="9" y="58"/>
                  </a:lnTo>
                  <a:lnTo>
                    <a:pt x="15" y="73"/>
                  </a:lnTo>
                  <a:lnTo>
                    <a:pt x="23" y="87"/>
                  </a:lnTo>
                  <a:lnTo>
                    <a:pt x="31" y="101"/>
                  </a:lnTo>
                  <a:lnTo>
                    <a:pt x="41" y="115"/>
                  </a:lnTo>
                  <a:lnTo>
                    <a:pt x="52" y="127"/>
                  </a:lnTo>
                  <a:lnTo>
                    <a:pt x="64" y="141"/>
                  </a:lnTo>
                  <a:lnTo>
                    <a:pt x="78" y="153"/>
                  </a:lnTo>
                  <a:lnTo>
                    <a:pt x="94" y="165"/>
                  </a:lnTo>
                  <a:lnTo>
                    <a:pt x="109" y="178"/>
                  </a:lnTo>
                  <a:lnTo>
                    <a:pt x="126" y="188"/>
                  </a:lnTo>
                  <a:lnTo>
                    <a:pt x="144" y="199"/>
                  </a:lnTo>
                  <a:lnTo>
                    <a:pt x="162" y="210"/>
                  </a:lnTo>
                  <a:lnTo>
                    <a:pt x="182" y="220"/>
                  </a:lnTo>
                  <a:lnTo>
                    <a:pt x="204" y="231"/>
                  </a:lnTo>
                  <a:lnTo>
                    <a:pt x="225" y="240"/>
                  </a:lnTo>
                  <a:lnTo>
                    <a:pt x="247" y="249"/>
                  </a:lnTo>
                  <a:lnTo>
                    <a:pt x="271" y="257"/>
                  </a:lnTo>
                  <a:lnTo>
                    <a:pt x="294" y="265"/>
                  </a:lnTo>
                  <a:lnTo>
                    <a:pt x="319" y="272"/>
                  </a:lnTo>
                  <a:lnTo>
                    <a:pt x="345" y="280"/>
                  </a:lnTo>
                  <a:lnTo>
                    <a:pt x="371" y="286"/>
                  </a:lnTo>
                  <a:lnTo>
                    <a:pt x="398" y="291"/>
                  </a:lnTo>
                  <a:lnTo>
                    <a:pt x="424" y="297"/>
                  </a:lnTo>
                  <a:lnTo>
                    <a:pt x="453" y="302"/>
                  </a:lnTo>
                  <a:lnTo>
                    <a:pt x="481" y="305"/>
                  </a:lnTo>
                  <a:lnTo>
                    <a:pt x="510" y="308"/>
                  </a:lnTo>
                  <a:lnTo>
                    <a:pt x="539" y="311"/>
                  </a:lnTo>
                  <a:lnTo>
                    <a:pt x="570" y="312"/>
                  </a:lnTo>
                  <a:lnTo>
                    <a:pt x="57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auto">
            <a:xfrm>
              <a:off x="2358" y="3834"/>
              <a:ext cx="21" cy="1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0" y="11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2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auto">
            <a:xfrm>
              <a:off x="1992" y="3688"/>
              <a:ext cx="59" cy="39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2" y="26"/>
                </a:cxn>
                <a:cxn ang="0">
                  <a:pos x="33" y="34"/>
                </a:cxn>
                <a:cxn ang="0">
                  <a:pos x="37" y="30"/>
                </a:cxn>
                <a:cxn ang="0">
                  <a:pos x="46" y="19"/>
                </a:cxn>
                <a:cxn ang="0">
                  <a:pos x="46" y="11"/>
                </a:cxn>
                <a:cxn ang="0">
                  <a:pos x="46" y="7"/>
                </a:cxn>
                <a:cxn ang="0">
                  <a:pos x="43" y="5"/>
                </a:cxn>
              </a:cxnLst>
              <a:rect l="0" t="0" r="r" b="b"/>
              <a:pathLst>
                <a:path w="47" h="35">
                  <a:moveTo>
                    <a:pt x="43" y="5"/>
                  </a:moveTo>
                  <a:lnTo>
                    <a:pt x="19" y="0"/>
                  </a:lnTo>
                  <a:lnTo>
                    <a:pt x="13" y="0"/>
                  </a:lnTo>
                  <a:lnTo>
                    <a:pt x="10" y="4"/>
                  </a:lnTo>
                  <a:lnTo>
                    <a:pt x="2" y="10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3" y="34"/>
                  </a:lnTo>
                  <a:lnTo>
                    <a:pt x="37" y="30"/>
                  </a:lnTo>
                  <a:lnTo>
                    <a:pt x="46" y="19"/>
                  </a:lnTo>
                  <a:lnTo>
                    <a:pt x="46" y="11"/>
                  </a:lnTo>
                  <a:lnTo>
                    <a:pt x="46" y="7"/>
                  </a:lnTo>
                  <a:lnTo>
                    <a:pt x="43" y="5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1992" y="3688"/>
              <a:ext cx="59" cy="39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2" y="26"/>
                </a:cxn>
                <a:cxn ang="0">
                  <a:pos x="33" y="34"/>
                </a:cxn>
                <a:cxn ang="0">
                  <a:pos x="37" y="30"/>
                </a:cxn>
                <a:cxn ang="0">
                  <a:pos x="46" y="19"/>
                </a:cxn>
                <a:cxn ang="0">
                  <a:pos x="46" y="11"/>
                </a:cxn>
                <a:cxn ang="0">
                  <a:pos x="46" y="7"/>
                </a:cxn>
                <a:cxn ang="0">
                  <a:pos x="43" y="5"/>
                </a:cxn>
              </a:cxnLst>
              <a:rect l="0" t="0" r="r" b="b"/>
              <a:pathLst>
                <a:path w="47" h="35">
                  <a:moveTo>
                    <a:pt x="43" y="5"/>
                  </a:moveTo>
                  <a:lnTo>
                    <a:pt x="19" y="0"/>
                  </a:lnTo>
                  <a:lnTo>
                    <a:pt x="13" y="0"/>
                  </a:lnTo>
                  <a:lnTo>
                    <a:pt x="10" y="4"/>
                  </a:lnTo>
                  <a:lnTo>
                    <a:pt x="2" y="10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3" y="34"/>
                  </a:lnTo>
                  <a:lnTo>
                    <a:pt x="37" y="30"/>
                  </a:lnTo>
                  <a:lnTo>
                    <a:pt x="46" y="19"/>
                  </a:lnTo>
                  <a:lnTo>
                    <a:pt x="46" y="11"/>
                  </a:lnTo>
                  <a:lnTo>
                    <a:pt x="46" y="7"/>
                  </a:lnTo>
                  <a:lnTo>
                    <a:pt x="43" y="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auto">
            <a:xfrm>
              <a:off x="2032" y="3695"/>
              <a:ext cx="21" cy="3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2" y="26"/>
                </a:cxn>
                <a:cxn ang="0">
                  <a:pos x="2" y="28"/>
                </a:cxn>
                <a:cxn ang="0">
                  <a:pos x="2" y="29"/>
                </a:cxn>
              </a:cxnLst>
              <a:rect l="0" t="0" r="r" b="b"/>
              <a:pathLst>
                <a:path w="17" h="30">
                  <a:moveTo>
                    <a:pt x="16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3095" y="3488"/>
              <a:ext cx="597" cy="227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1" y="47"/>
                </a:cxn>
                <a:cxn ang="0">
                  <a:pos x="35" y="63"/>
                </a:cxn>
                <a:cxn ang="0">
                  <a:pos x="49" y="76"/>
                </a:cxn>
                <a:cxn ang="0">
                  <a:pos x="63" y="90"/>
                </a:cxn>
                <a:cxn ang="0">
                  <a:pos x="78" y="104"/>
                </a:cxn>
                <a:cxn ang="0">
                  <a:pos x="93" y="115"/>
                </a:cxn>
                <a:cxn ang="0">
                  <a:pos x="109" y="127"/>
                </a:cxn>
                <a:cxn ang="0">
                  <a:pos x="125" y="138"/>
                </a:cxn>
                <a:cxn ang="0">
                  <a:pos x="141" y="148"/>
                </a:cxn>
                <a:cxn ang="0">
                  <a:pos x="159" y="158"/>
                </a:cxn>
                <a:cxn ang="0">
                  <a:pos x="187" y="168"/>
                </a:cxn>
                <a:cxn ang="0">
                  <a:pos x="219" y="177"/>
                </a:cxn>
                <a:cxn ang="0">
                  <a:pos x="256" y="185"/>
                </a:cxn>
                <a:cxn ang="0">
                  <a:pos x="294" y="190"/>
                </a:cxn>
                <a:cxn ang="0">
                  <a:pos x="334" y="194"/>
                </a:cxn>
                <a:cxn ang="0">
                  <a:pos x="370" y="197"/>
                </a:cxn>
                <a:cxn ang="0">
                  <a:pos x="404" y="199"/>
                </a:cxn>
                <a:cxn ang="0">
                  <a:pos x="432" y="200"/>
                </a:cxn>
                <a:cxn ang="0">
                  <a:pos x="453" y="200"/>
                </a:cxn>
                <a:cxn ang="0">
                  <a:pos x="467" y="200"/>
                </a:cxn>
                <a:cxn ang="0">
                  <a:pos x="472" y="200"/>
                </a:cxn>
                <a:cxn ang="0">
                  <a:pos x="473" y="197"/>
                </a:cxn>
                <a:cxn ang="0">
                  <a:pos x="473" y="193"/>
                </a:cxn>
                <a:cxn ang="0">
                  <a:pos x="473" y="188"/>
                </a:cxn>
                <a:cxn ang="0">
                  <a:pos x="467" y="185"/>
                </a:cxn>
                <a:cxn ang="0">
                  <a:pos x="447" y="184"/>
                </a:cxn>
                <a:cxn ang="0">
                  <a:pos x="423" y="182"/>
                </a:cxn>
                <a:cxn ang="0">
                  <a:pos x="395" y="181"/>
                </a:cxn>
                <a:cxn ang="0">
                  <a:pos x="364" y="179"/>
                </a:cxn>
                <a:cxn ang="0">
                  <a:pos x="332" y="177"/>
                </a:cxn>
                <a:cxn ang="0">
                  <a:pos x="300" y="174"/>
                </a:cxn>
                <a:cxn ang="0">
                  <a:pos x="266" y="170"/>
                </a:cxn>
                <a:cxn ang="0">
                  <a:pos x="234" y="162"/>
                </a:cxn>
                <a:cxn ang="0">
                  <a:pos x="204" y="155"/>
                </a:cxn>
                <a:cxn ang="0">
                  <a:pos x="176" y="145"/>
                </a:cxn>
                <a:cxn ang="0">
                  <a:pos x="158" y="135"/>
                </a:cxn>
                <a:cxn ang="0">
                  <a:pos x="141" y="125"/>
                </a:cxn>
                <a:cxn ang="0">
                  <a:pos x="125" y="116"/>
                </a:cxn>
                <a:cxn ang="0">
                  <a:pos x="110" y="106"/>
                </a:cxn>
                <a:cxn ang="0">
                  <a:pos x="96" y="95"/>
                </a:cxn>
                <a:cxn ang="0">
                  <a:pos x="83" y="83"/>
                </a:cxn>
                <a:cxn ang="0">
                  <a:pos x="69" y="70"/>
                </a:cxn>
                <a:cxn ang="0">
                  <a:pos x="55" y="58"/>
                </a:cxn>
                <a:cxn ang="0">
                  <a:pos x="43" y="44"/>
                </a:cxn>
                <a:cxn ang="0">
                  <a:pos x="30" y="29"/>
                </a:cxn>
                <a:cxn ang="0">
                  <a:pos x="18" y="14"/>
                </a:cxn>
              </a:cxnLst>
              <a:rect l="0" t="0" r="r" b="b"/>
              <a:pathLst>
                <a:path w="474" h="201">
                  <a:moveTo>
                    <a:pt x="0" y="20"/>
                  </a:moveTo>
                  <a:lnTo>
                    <a:pt x="4" y="26"/>
                  </a:lnTo>
                  <a:lnTo>
                    <a:pt x="9" y="31"/>
                  </a:lnTo>
                  <a:lnTo>
                    <a:pt x="14" y="37"/>
                  </a:lnTo>
                  <a:lnTo>
                    <a:pt x="17" y="41"/>
                  </a:lnTo>
                  <a:lnTo>
                    <a:pt x="21" y="47"/>
                  </a:lnTo>
                  <a:lnTo>
                    <a:pt x="26" y="52"/>
                  </a:lnTo>
                  <a:lnTo>
                    <a:pt x="30" y="57"/>
                  </a:lnTo>
                  <a:lnTo>
                    <a:pt x="35" y="63"/>
                  </a:lnTo>
                  <a:lnTo>
                    <a:pt x="40" y="67"/>
                  </a:lnTo>
                  <a:lnTo>
                    <a:pt x="44" y="72"/>
                  </a:lnTo>
                  <a:lnTo>
                    <a:pt x="49" y="76"/>
                  </a:lnTo>
                  <a:lnTo>
                    <a:pt x="53" y="81"/>
                  </a:lnTo>
                  <a:lnTo>
                    <a:pt x="58" y="86"/>
                  </a:lnTo>
                  <a:lnTo>
                    <a:pt x="63" y="90"/>
                  </a:lnTo>
                  <a:lnTo>
                    <a:pt x="67" y="95"/>
                  </a:lnTo>
                  <a:lnTo>
                    <a:pt x="73" y="99"/>
                  </a:lnTo>
                  <a:lnTo>
                    <a:pt x="78" y="104"/>
                  </a:lnTo>
                  <a:lnTo>
                    <a:pt x="83" y="107"/>
                  </a:lnTo>
                  <a:lnTo>
                    <a:pt x="87" y="112"/>
                  </a:lnTo>
                  <a:lnTo>
                    <a:pt x="93" y="115"/>
                  </a:lnTo>
                  <a:lnTo>
                    <a:pt x="98" y="119"/>
                  </a:lnTo>
                  <a:lnTo>
                    <a:pt x="104" y="124"/>
                  </a:lnTo>
                  <a:lnTo>
                    <a:pt x="109" y="127"/>
                  </a:lnTo>
                  <a:lnTo>
                    <a:pt x="113" y="130"/>
                  </a:lnTo>
                  <a:lnTo>
                    <a:pt x="119" y="135"/>
                  </a:lnTo>
                  <a:lnTo>
                    <a:pt x="125" y="138"/>
                  </a:lnTo>
                  <a:lnTo>
                    <a:pt x="130" y="141"/>
                  </a:lnTo>
                  <a:lnTo>
                    <a:pt x="136" y="144"/>
                  </a:lnTo>
                  <a:lnTo>
                    <a:pt x="141" y="148"/>
                  </a:lnTo>
                  <a:lnTo>
                    <a:pt x="147" y="151"/>
                  </a:lnTo>
                  <a:lnTo>
                    <a:pt x="153" y="155"/>
                  </a:lnTo>
                  <a:lnTo>
                    <a:pt x="159" y="158"/>
                  </a:lnTo>
                  <a:lnTo>
                    <a:pt x="167" y="161"/>
                  </a:lnTo>
                  <a:lnTo>
                    <a:pt x="176" y="165"/>
                  </a:lnTo>
                  <a:lnTo>
                    <a:pt x="187" y="168"/>
                  </a:lnTo>
                  <a:lnTo>
                    <a:pt x="197" y="171"/>
                  </a:lnTo>
                  <a:lnTo>
                    <a:pt x="208" y="174"/>
                  </a:lnTo>
                  <a:lnTo>
                    <a:pt x="219" y="177"/>
                  </a:lnTo>
                  <a:lnTo>
                    <a:pt x="231" y="181"/>
                  </a:lnTo>
                  <a:lnTo>
                    <a:pt x="243" y="182"/>
                  </a:lnTo>
                  <a:lnTo>
                    <a:pt x="256" y="185"/>
                  </a:lnTo>
                  <a:lnTo>
                    <a:pt x="269" y="187"/>
                  </a:lnTo>
                  <a:lnTo>
                    <a:pt x="282" y="188"/>
                  </a:lnTo>
                  <a:lnTo>
                    <a:pt x="294" y="190"/>
                  </a:lnTo>
                  <a:lnTo>
                    <a:pt x="308" y="191"/>
                  </a:lnTo>
                  <a:lnTo>
                    <a:pt x="320" y="193"/>
                  </a:lnTo>
                  <a:lnTo>
                    <a:pt x="334" y="194"/>
                  </a:lnTo>
                  <a:lnTo>
                    <a:pt x="346" y="196"/>
                  </a:lnTo>
                  <a:lnTo>
                    <a:pt x="358" y="196"/>
                  </a:lnTo>
                  <a:lnTo>
                    <a:pt x="370" y="197"/>
                  </a:lnTo>
                  <a:lnTo>
                    <a:pt x="381" y="197"/>
                  </a:lnTo>
                  <a:lnTo>
                    <a:pt x="393" y="199"/>
                  </a:lnTo>
                  <a:lnTo>
                    <a:pt x="404" y="199"/>
                  </a:lnTo>
                  <a:lnTo>
                    <a:pt x="413" y="199"/>
                  </a:lnTo>
                  <a:lnTo>
                    <a:pt x="423" y="200"/>
                  </a:lnTo>
                  <a:lnTo>
                    <a:pt x="432" y="200"/>
                  </a:lnTo>
                  <a:lnTo>
                    <a:pt x="439" y="200"/>
                  </a:lnTo>
                  <a:lnTo>
                    <a:pt x="447" y="200"/>
                  </a:lnTo>
                  <a:lnTo>
                    <a:pt x="453" y="200"/>
                  </a:lnTo>
                  <a:lnTo>
                    <a:pt x="459" y="200"/>
                  </a:lnTo>
                  <a:lnTo>
                    <a:pt x="464" y="200"/>
                  </a:lnTo>
                  <a:lnTo>
                    <a:pt x="467" y="200"/>
                  </a:lnTo>
                  <a:lnTo>
                    <a:pt x="468" y="200"/>
                  </a:lnTo>
                  <a:lnTo>
                    <a:pt x="470" y="200"/>
                  </a:lnTo>
                  <a:lnTo>
                    <a:pt x="472" y="200"/>
                  </a:lnTo>
                  <a:lnTo>
                    <a:pt x="472" y="199"/>
                  </a:lnTo>
                  <a:lnTo>
                    <a:pt x="473" y="199"/>
                  </a:lnTo>
                  <a:lnTo>
                    <a:pt x="473" y="197"/>
                  </a:lnTo>
                  <a:lnTo>
                    <a:pt x="473" y="196"/>
                  </a:lnTo>
                  <a:lnTo>
                    <a:pt x="473" y="194"/>
                  </a:lnTo>
                  <a:lnTo>
                    <a:pt x="473" y="193"/>
                  </a:lnTo>
                  <a:lnTo>
                    <a:pt x="473" y="191"/>
                  </a:lnTo>
                  <a:lnTo>
                    <a:pt x="473" y="190"/>
                  </a:lnTo>
                  <a:lnTo>
                    <a:pt x="473" y="188"/>
                  </a:lnTo>
                  <a:lnTo>
                    <a:pt x="473" y="187"/>
                  </a:lnTo>
                  <a:lnTo>
                    <a:pt x="472" y="187"/>
                  </a:lnTo>
                  <a:lnTo>
                    <a:pt x="467" y="185"/>
                  </a:lnTo>
                  <a:lnTo>
                    <a:pt x="461" y="185"/>
                  </a:lnTo>
                  <a:lnTo>
                    <a:pt x="455" y="184"/>
                  </a:lnTo>
                  <a:lnTo>
                    <a:pt x="447" y="184"/>
                  </a:lnTo>
                  <a:lnTo>
                    <a:pt x="439" y="184"/>
                  </a:lnTo>
                  <a:lnTo>
                    <a:pt x="432" y="184"/>
                  </a:lnTo>
                  <a:lnTo>
                    <a:pt x="423" y="182"/>
                  </a:lnTo>
                  <a:lnTo>
                    <a:pt x="415" y="182"/>
                  </a:lnTo>
                  <a:lnTo>
                    <a:pt x="406" y="182"/>
                  </a:lnTo>
                  <a:lnTo>
                    <a:pt x="395" y="181"/>
                  </a:lnTo>
                  <a:lnTo>
                    <a:pt x="386" y="181"/>
                  </a:lnTo>
                  <a:lnTo>
                    <a:pt x="375" y="181"/>
                  </a:lnTo>
                  <a:lnTo>
                    <a:pt x="364" y="179"/>
                  </a:lnTo>
                  <a:lnTo>
                    <a:pt x="354" y="179"/>
                  </a:lnTo>
                  <a:lnTo>
                    <a:pt x="343" y="177"/>
                  </a:lnTo>
                  <a:lnTo>
                    <a:pt x="332" y="177"/>
                  </a:lnTo>
                  <a:lnTo>
                    <a:pt x="321" y="176"/>
                  </a:lnTo>
                  <a:lnTo>
                    <a:pt x="311" y="174"/>
                  </a:lnTo>
                  <a:lnTo>
                    <a:pt x="300" y="174"/>
                  </a:lnTo>
                  <a:lnTo>
                    <a:pt x="288" y="173"/>
                  </a:lnTo>
                  <a:lnTo>
                    <a:pt x="277" y="171"/>
                  </a:lnTo>
                  <a:lnTo>
                    <a:pt x="266" y="170"/>
                  </a:lnTo>
                  <a:lnTo>
                    <a:pt x="256" y="167"/>
                  </a:lnTo>
                  <a:lnTo>
                    <a:pt x="245" y="165"/>
                  </a:lnTo>
                  <a:lnTo>
                    <a:pt x="234" y="162"/>
                  </a:lnTo>
                  <a:lnTo>
                    <a:pt x="223" y="161"/>
                  </a:lnTo>
                  <a:lnTo>
                    <a:pt x="214" y="158"/>
                  </a:lnTo>
                  <a:lnTo>
                    <a:pt x="204" y="155"/>
                  </a:lnTo>
                  <a:lnTo>
                    <a:pt x="194" y="151"/>
                  </a:lnTo>
                  <a:lnTo>
                    <a:pt x="185" y="148"/>
                  </a:lnTo>
                  <a:lnTo>
                    <a:pt x="176" y="145"/>
                  </a:lnTo>
                  <a:lnTo>
                    <a:pt x="168" y="141"/>
                  </a:lnTo>
                  <a:lnTo>
                    <a:pt x="162" y="138"/>
                  </a:lnTo>
                  <a:lnTo>
                    <a:pt x="158" y="135"/>
                  </a:lnTo>
                  <a:lnTo>
                    <a:pt x="151" y="132"/>
                  </a:lnTo>
                  <a:lnTo>
                    <a:pt x="147" y="129"/>
                  </a:lnTo>
                  <a:lnTo>
                    <a:pt x="141" y="125"/>
                  </a:lnTo>
                  <a:lnTo>
                    <a:pt x="136" y="122"/>
                  </a:lnTo>
                  <a:lnTo>
                    <a:pt x="130" y="119"/>
                  </a:lnTo>
                  <a:lnTo>
                    <a:pt x="125" y="116"/>
                  </a:lnTo>
                  <a:lnTo>
                    <a:pt x="121" y="113"/>
                  </a:lnTo>
                  <a:lnTo>
                    <a:pt x="116" y="109"/>
                  </a:lnTo>
                  <a:lnTo>
                    <a:pt x="110" y="106"/>
                  </a:lnTo>
                  <a:lnTo>
                    <a:pt x="106" y="102"/>
                  </a:lnTo>
                  <a:lnTo>
                    <a:pt x="101" y="98"/>
                  </a:lnTo>
                  <a:lnTo>
                    <a:pt x="96" y="95"/>
                  </a:lnTo>
                  <a:lnTo>
                    <a:pt x="92" y="90"/>
                  </a:lnTo>
                  <a:lnTo>
                    <a:pt x="87" y="87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3" y="75"/>
                  </a:lnTo>
                  <a:lnTo>
                    <a:pt x="69" y="70"/>
                  </a:lnTo>
                  <a:lnTo>
                    <a:pt x="64" y="66"/>
                  </a:lnTo>
                  <a:lnTo>
                    <a:pt x="60" y="61"/>
                  </a:lnTo>
                  <a:lnTo>
                    <a:pt x="55" y="58"/>
                  </a:lnTo>
                  <a:lnTo>
                    <a:pt x="50" y="54"/>
                  </a:lnTo>
                  <a:lnTo>
                    <a:pt x="47" y="49"/>
                  </a:lnTo>
                  <a:lnTo>
                    <a:pt x="43" y="44"/>
                  </a:lnTo>
                  <a:lnTo>
                    <a:pt x="38" y="40"/>
                  </a:lnTo>
                  <a:lnTo>
                    <a:pt x="35" y="34"/>
                  </a:lnTo>
                  <a:lnTo>
                    <a:pt x="30" y="29"/>
                  </a:lnTo>
                  <a:lnTo>
                    <a:pt x="26" y="24"/>
                  </a:lnTo>
                  <a:lnTo>
                    <a:pt x="23" y="20"/>
                  </a:lnTo>
                  <a:lnTo>
                    <a:pt x="18" y="14"/>
                  </a:lnTo>
                  <a:lnTo>
                    <a:pt x="3" y="0"/>
                  </a:lnTo>
                  <a:lnTo>
                    <a:pt x="0" y="2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3095" y="3488"/>
              <a:ext cx="597" cy="227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1" y="47"/>
                </a:cxn>
                <a:cxn ang="0">
                  <a:pos x="35" y="63"/>
                </a:cxn>
                <a:cxn ang="0">
                  <a:pos x="49" y="76"/>
                </a:cxn>
                <a:cxn ang="0">
                  <a:pos x="63" y="90"/>
                </a:cxn>
                <a:cxn ang="0">
                  <a:pos x="78" y="104"/>
                </a:cxn>
                <a:cxn ang="0">
                  <a:pos x="93" y="115"/>
                </a:cxn>
                <a:cxn ang="0">
                  <a:pos x="109" y="127"/>
                </a:cxn>
                <a:cxn ang="0">
                  <a:pos x="125" y="138"/>
                </a:cxn>
                <a:cxn ang="0">
                  <a:pos x="141" y="148"/>
                </a:cxn>
                <a:cxn ang="0">
                  <a:pos x="159" y="158"/>
                </a:cxn>
                <a:cxn ang="0">
                  <a:pos x="187" y="168"/>
                </a:cxn>
                <a:cxn ang="0">
                  <a:pos x="219" y="177"/>
                </a:cxn>
                <a:cxn ang="0">
                  <a:pos x="256" y="185"/>
                </a:cxn>
                <a:cxn ang="0">
                  <a:pos x="294" y="190"/>
                </a:cxn>
                <a:cxn ang="0">
                  <a:pos x="334" y="194"/>
                </a:cxn>
                <a:cxn ang="0">
                  <a:pos x="370" y="197"/>
                </a:cxn>
                <a:cxn ang="0">
                  <a:pos x="404" y="199"/>
                </a:cxn>
                <a:cxn ang="0">
                  <a:pos x="432" y="200"/>
                </a:cxn>
                <a:cxn ang="0">
                  <a:pos x="453" y="200"/>
                </a:cxn>
                <a:cxn ang="0">
                  <a:pos x="467" y="200"/>
                </a:cxn>
                <a:cxn ang="0">
                  <a:pos x="472" y="200"/>
                </a:cxn>
                <a:cxn ang="0">
                  <a:pos x="473" y="197"/>
                </a:cxn>
                <a:cxn ang="0">
                  <a:pos x="473" y="193"/>
                </a:cxn>
                <a:cxn ang="0">
                  <a:pos x="473" y="188"/>
                </a:cxn>
                <a:cxn ang="0">
                  <a:pos x="467" y="185"/>
                </a:cxn>
                <a:cxn ang="0">
                  <a:pos x="447" y="184"/>
                </a:cxn>
                <a:cxn ang="0">
                  <a:pos x="423" y="182"/>
                </a:cxn>
                <a:cxn ang="0">
                  <a:pos x="395" y="181"/>
                </a:cxn>
                <a:cxn ang="0">
                  <a:pos x="364" y="179"/>
                </a:cxn>
                <a:cxn ang="0">
                  <a:pos x="332" y="177"/>
                </a:cxn>
                <a:cxn ang="0">
                  <a:pos x="300" y="174"/>
                </a:cxn>
                <a:cxn ang="0">
                  <a:pos x="266" y="170"/>
                </a:cxn>
                <a:cxn ang="0">
                  <a:pos x="234" y="162"/>
                </a:cxn>
                <a:cxn ang="0">
                  <a:pos x="204" y="155"/>
                </a:cxn>
                <a:cxn ang="0">
                  <a:pos x="176" y="145"/>
                </a:cxn>
                <a:cxn ang="0">
                  <a:pos x="158" y="135"/>
                </a:cxn>
                <a:cxn ang="0">
                  <a:pos x="141" y="125"/>
                </a:cxn>
                <a:cxn ang="0">
                  <a:pos x="125" y="116"/>
                </a:cxn>
                <a:cxn ang="0">
                  <a:pos x="110" y="106"/>
                </a:cxn>
                <a:cxn ang="0">
                  <a:pos x="96" y="95"/>
                </a:cxn>
                <a:cxn ang="0">
                  <a:pos x="83" y="83"/>
                </a:cxn>
                <a:cxn ang="0">
                  <a:pos x="69" y="70"/>
                </a:cxn>
                <a:cxn ang="0">
                  <a:pos x="55" y="58"/>
                </a:cxn>
                <a:cxn ang="0">
                  <a:pos x="43" y="44"/>
                </a:cxn>
                <a:cxn ang="0">
                  <a:pos x="30" y="29"/>
                </a:cxn>
                <a:cxn ang="0">
                  <a:pos x="18" y="14"/>
                </a:cxn>
              </a:cxnLst>
              <a:rect l="0" t="0" r="r" b="b"/>
              <a:pathLst>
                <a:path w="474" h="201">
                  <a:moveTo>
                    <a:pt x="0" y="20"/>
                  </a:moveTo>
                  <a:lnTo>
                    <a:pt x="4" y="26"/>
                  </a:lnTo>
                  <a:lnTo>
                    <a:pt x="9" y="31"/>
                  </a:lnTo>
                  <a:lnTo>
                    <a:pt x="14" y="37"/>
                  </a:lnTo>
                  <a:lnTo>
                    <a:pt x="17" y="41"/>
                  </a:lnTo>
                  <a:lnTo>
                    <a:pt x="21" y="47"/>
                  </a:lnTo>
                  <a:lnTo>
                    <a:pt x="26" y="52"/>
                  </a:lnTo>
                  <a:lnTo>
                    <a:pt x="30" y="57"/>
                  </a:lnTo>
                  <a:lnTo>
                    <a:pt x="35" y="63"/>
                  </a:lnTo>
                  <a:lnTo>
                    <a:pt x="40" y="67"/>
                  </a:lnTo>
                  <a:lnTo>
                    <a:pt x="44" y="72"/>
                  </a:lnTo>
                  <a:lnTo>
                    <a:pt x="49" y="76"/>
                  </a:lnTo>
                  <a:lnTo>
                    <a:pt x="53" y="81"/>
                  </a:lnTo>
                  <a:lnTo>
                    <a:pt x="58" y="86"/>
                  </a:lnTo>
                  <a:lnTo>
                    <a:pt x="63" y="90"/>
                  </a:lnTo>
                  <a:lnTo>
                    <a:pt x="67" y="95"/>
                  </a:lnTo>
                  <a:lnTo>
                    <a:pt x="73" y="99"/>
                  </a:lnTo>
                  <a:lnTo>
                    <a:pt x="78" y="104"/>
                  </a:lnTo>
                  <a:lnTo>
                    <a:pt x="83" y="107"/>
                  </a:lnTo>
                  <a:lnTo>
                    <a:pt x="87" y="112"/>
                  </a:lnTo>
                  <a:lnTo>
                    <a:pt x="93" y="115"/>
                  </a:lnTo>
                  <a:lnTo>
                    <a:pt x="98" y="119"/>
                  </a:lnTo>
                  <a:lnTo>
                    <a:pt x="104" y="124"/>
                  </a:lnTo>
                  <a:lnTo>
                    <a:pt x="109" y="127"/>
                  </a:lnTo>
                  <a:lnTo>
                    <a:pt x="113" y="130"/>
                  </a:lnTo>
                  <a:lnTo>
                    <a:pt x="119" y="135"/>
                  </a:lnTo>
                  <a:lnTo>
                    <a:pt x="125" y="138"/>
                  </a:lnTo>
                  <a:lnTo>
                    <a:pt x="130" y="141"/>
                  </a:lnTo>
                  <a:lnTo>
                    <a:pt x="136" y="144"/>
                  </a:lnTo>
                  <a:lnTo>
                    <a:pt x="141" y="148"/>
                  </a:lnTo>
                  <a:lnTo>
                    <a:pt x="147" y="151"/>
                  </a:lnTo>
                  <a:lnTo>
                    <a:pt x="153" y="155"/>
                  </a:lnTo>
                  <a:lnTo>
                    <a:pt x="159" y="158"/>
                  </a:lnTo>
                  <a:lnTo>
                    <a:pt x="167" y="161"/>
                  </a:lnTo>
                  <a:lnTo>
                    <a:pt x="176" y="165"/>
                  </a:lnTo>
                  <a:lnTo>
                    <a:pt x="187" y="168"/>
                  </a:lnTo>
                  <a:lnTo>
                    <a:pt x="197" y="171"/>
                  </a:lnTo>
                  <a:lnTo>
                    <a:pt x="208" y="174"/>
                  </a:lnTo>
                  <a:lnTo>
                    <a:pt x="219" y="177"/>
                  </a:lnTo>
                  <a:lnTo>
                    <a:pt x="231" y="181"/>
                  </a:lnTo>
                  <a:lnTo>
                    <a:pt x="243" y="182"/>
                  </a:lnTo>
                  <a:lnTo>
                    <a:pt x="256" y="185"/>
                  </a:lnTo>
                  <a:lnTo>
                    <a:pt x="269" y="187"/>
                  </a:lnTo>
                  <a:lnTo>
                    <a:pt x="282" y="188"/>
                  </a:lnTo>
                  <a:lnTo>
                    <a:pt x="294" y="190"/>
                  </a:lnTo>
                  <a:lnTo>
                    <a:pt x="308" y="191"/>
                  </a:lnTo>
                  <a:lnTo>
                    <a:pt x="320" y="193"/>
                  </a:lnTo>
                  <a:lnTo>
                    <a:pt x="334" y="194"/>
                  </a:lnTo>
                  <a:lnTo>
                    <a:pt x="346" y="196"/>
                  </a:lnTo>
                  <a:lnTo>
                    <a:pt x="358" y="196"/>
                  </a:lnTo>
                  <a:lnTo>
                    <a:pt x="370" y="197"/>
                  </a:lnTo>
                  <a:lnTo>
                    <a:pt x="381" y="197"/>
                  </a:lnTo>
                  <a:lnTo>
                    <a:pt x="393" y="199"/>
                  </a:lnTo>
                  <a:lnTo>
                    <a:pt x="404" y="199"/>
                  </a:lnTo>
                  <a:lnTo>
                    <a:pt x="413" y="199"/>
                  </a:lnTo>
                  <a:lnTo>
                    <a:pt x="423" y="200"/>
                  </a:lnTo>
                  <a:lnTo>
                    <a:pt x="432" y="200"/>
                  </a:lnTo>
                  <a:lnTo>
                    <a:pt x="439" y="200"/>
                  </a:lnTo>
                  <a:lnTo>
                    <a:pt x="447" y="200"/>
                  </a:lnTo>
                  <a:lnTo>
                    <a:pt x="453" y="200"/>
                  </a:lnTo>
                  <a:lnTo>
                    <a:pt x="459" y="200"/>
                  </a:lnTo>
                  <a:lnTo>
                    <a:pt x="464" y="200"/>
                  </a:lnTo>
                  <a:lnTo>
                    <a:pt x="467" y="200"/>
                  </a:lnTo>
                  <a:lnTo>
                    <a:pt x="468" y="200"/>
                  </a:lnTo>
                  <a:lnTo>
                    <a:pt x="470" y="200"/>
                  </a:lnTo>
                  <a:lnTo>
                    <a:pt x="472" y="200"/>
                  </a:lnTo>
                  <a:lnTo>
                    <a:pt x="472" y="199"/>
                  </a:lnTo>
                  <a:lnTo>
                    <a:pt x="473" y="199"/>
                  </a:lnTo>
                  <a:lnTo>
                    <a:pt x="473" y="197"/>
                  </a:lnTo>
                  <a:lnTo>
                    <a:pt x="473" y="196"/>
                  </a:lnTo>
                  <a:lnTo>
                    <a:pt x="473" y="194"/>
                  </a:lnTo>
                  <a:lnTo>
                    <a:pt x="473" y="193"/>
                  </a:lnTo>
                  <a:lnTo>
                    <a:pt x="473" y="191"/>
                  </a:lnTo>
                  <a:lnTo>
                    <a:pt x="473" y="190"/>
                  </a:lnTo>
                  <a:lnTo>
                    <a:pt x="473" y="188"/>
                  </a:lnTo>
                  <a:lnTo>
                    <a:pt x="473" y="187"/>
                  </a:lnTo>
                  <a:lnTo>
                    <a:pt x="472" y="187"/>
                  </a:lnTo>
                  <a:lnTo>
                    <a:pt x="467" y="185"/>
                  </a:lnTo>
                  <a:lnTo>
                    <a:pt x="461" y="185"/>
                  </a:lnTo>
                  <a:lnTo>
                    <a:pt x="455" y="184"/>
                  </a:lnTo>
                  <a:lnTo>
                    <a:pt x="447" y="184"/>
                  </a:lnTo>
                  <a:lnTo>
                    <a:pt x="439" y="184"/>
                  </a:lnTo>
                  <a:lnTo>
                    <a:pt x="432" y="184"/>
                  </a:lnTo>
                  <a:lnTo>
                    <a:pt x="423" y="182"/>
                  </a:lnTo>
                  <a:lnTo>
                    <a:pt x="415" y="182"/>
                  </a:lnTo>
                  <a:lnTo>
                    <a:pt x="406" y="182"/>
                  </a:lnTo>
                  <a:lnTo>
                    <a:pt x="395" y="181"/>
                  </a:lnTo>
                  <a:lnTo>
                    <a:pt x="386" y="181"/>
                  </a:lnTo>
                  <a:lnTo>
                    <a:pt x="375" y="181"/>
                  </a:lnTo>
                  <a:lnTo>
                    <a:pt x="364" y="179"/>
                  </a:lnTo>
                  <a:lnTo>
                    <a:pt x="354" y="179"/>
                  </a:lnTo>
                  <a:lnTo>
                    <a:pt x="343" y="177"/>
                  </a:lnTo>
                  <a:lnTo>
                    <a:pt x="332" y="177"/>
                  </a:lnTo>
                  <a:lnTo>
                    <a:pt x="321" y="176"/>
                  </a:lnTo>
                  <a:lnTo>
                    <a:pt x="311" y="174"/>
                  </a:lnTo>
                  <a:lnTo>
                    <a:pt x="300" y="174"/>
                  </a:lnTo>
                  <a:lnTo>
                    <a:pt x="288" y="173"/>
                  </a:lnTo>
                  <a:lnTo>
                    <a:pt x="277" y="171"/>
                  </a:lnTo>
                  <a:lnTo>
                    <a:pt x="266" y="170"/>
                  </a:lnTo>
                  <a:lnTo>
                    <a:pt x="256" y="167"/>
                  </a:lnTo>
                  <a:lnTo>
                    <a:pt x="245" y="165"/>
                  </a:lnTo>
                  <a:lnTo>
                    <a:pt x="234" y="162"/>
                  </a:lnTo>
                  <a:lnTo>
                    <a:pt x="223" y="161"/>
                  </a:lnTo>
                  <a:lnTo>
                    <a:pt x="214" y="158"/>
                  </a:lnTo>
                  <a:lnTo>
                    <a:pt x="204" y="155"/>
                  </a:lnTo>
                  <a:lnTo>
                    <a:pt x="194" y="151"/>
                  </a:lnTo>
                  <a:lnTo>
                    <a:pt x="185" y="148"/>
                  </a:lnTo>
                  <a:lnTo>
                    <a:pt x="176" y="145"/>
                  </a:lnTo>
                  <a:lnTo>
                    <a:pt x="168" y="141"/>
                  </a:lnTo>
                  <a:lnTo>
                    <a:pt x="162" y="138"/>
                  </a:lnTo>
                  <a:lnTo>
                    <a:pt x="158" y="135"/>
                  </a:lnTo>
                  <a:lnTo>
                    <a:pt x="151" y="132"/>
                  </a:lnTo>
                  <a:lnTo>
                    <a:pt x="147" y="129"/>
                  </a:lnTo>
                  <a:lnTo>
                    <a:pt x="141" y="125"/>
                  </a:lnTo>
                  <a:lnTo>
                    <a:pt x="136" y="122"/>
                  </a:lnTo>
                  <a:lnTo>
                    <a:pt x="130" y="119"/>
                  </a:lnTo>
                  <a:lnTo>
                    <a:pt x="125" y="116"/>
                  </a:lnTo>
                  <a:lnTo>
                    <a:pt x="121" y="113"/>
                  </a:lnTo>
                  <a:lnTo>
                    <a:pt x="116" y="109"/>
                  </a:lnTo>
                  <a:lnTo>
                    <a:pt x="110" y="106"/>
                  </a:lnTo>
                  <a:lnTo>
                    <a:pt x="106" y="102"/>
                  </a:lnTo>
                  <a:lnTo>
                    <a:pt x="101" y="98"/>
                  </a:lnTo>
                  <a:lnTo>
                    <a:pt x="96" y="95"/>
                  </a:lnTo>
                  <a:lnTo>
                    <a:pt x="92" y="90"/>
                  </a:lnTo>
                  <a:lnTo>
                    <a:pt x="87" y="87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3" y="75"/>
                  </a:lnTo>
                  <a:lnTo>
                    <a:pt x="69" y="70"/>
                  </a:lnTo>
                  <a:lnTo>
                    <a:pt x="64" y="66"/>
                  </a:lnTo>
                  <a:lnTo>
                    <a:pt x="60" y="61"/>
                  </a:lnTo>
                  <a:lnTo>
                    <a:pt x="55" y="58"/>
                  </a:lnTo>
                  <a:lnTo>
                    <a:pt x="50" y="54"/>
                  </a:lnTo>
                  <a:lnTo>
                    <a:pt x="47" y="49"/>
                  </a:lnTo>
                  <a:lnTo>
                    <a:pt x="43" y="44"/>
                  </a:lnTo>
                  <a:lnTo>
                    <a:pt x="38" y="40"/>
                  </a:lnTo>
                  <a:lnTo>
                    <a:pt x="35" y="34"/>
                  </a:lnTo>
                  <a:lnTo>
                    <a:pt x="30" y="29"/>
                  </a:lnTo>
                  <a:lnTo>
                    <a:pt x="26" y="24"/>
                  </a:lnTo>
                  <a:lnTo>
                    <a:pt x="23" y="20"/>
                  </a:lnTo>
                  <a:lnTo>
                    <a:pt x="18" y="14"/>
                  </a:lnTo>
                  <a:lnTo>
                    <a:pt x="3" y="0"/>
                  </a:lnTo>
                  <a:lnTo>
                    <a:pt x="0" y="2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>
              <a:off x="2146" y="3714"/>
              <a:ext cx="29" cy="4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3" y="20"/>
                </a:cxn>
                <a:cxn ang="0">
                  <a:pos x="2" y="22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2" y="26"/>
                </a:cxn>
                <a:cxn ang="0">
                  <a:pos x="2" y="28"/>
                </a:cxn>
                <a:cxn ang="0">
                  <a:pos x="2" y="30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23" y="2"/>
                </a:cxn>
              </a:cxnLst>
              <a:rect l="0" t="0" r="r" b="b"/>
              <a:pathLst>
                <a:path w="24" h="38">
                  <a:moveTo>
                    <a:pt x="23" y="2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23" y="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Freeform 19"/>
            <p:cNvSpPr>
              <a:spLocks/>
            </p:cNvSpPr>
            <p:nvPr/>
          </p:nvSpPr>
          <p:spPr bwMode="auto">
            <a:xfrm>
              <a:off x="2146" y="3714"/>
              <a:ext cx="29" cy="4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3" y="20"/>
                </a:cxn>
                <a:cxn ang="0">
                  <a:pos x="2" y="22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2" y="26"/>
                </a:cxn>
                <a:cxn ang="0">
                  <a:pos x="2" y="28"/>
                </a:cxn>
                <a:cxn ang="0">
                  <a:pos x="2" y="30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7"/>
                </a:cxn>
              </a:cxnLst>
              <a:rect l="0" t="0" r="r" b="b"/>
              <a:pathLst>
                <a:path w="24" h="38">
                  <a:moveTo>
                    <a:pt x="23" y="2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2038" y="3705"/>
              <a:ext cx="99" cy="37"/>
            </a:xfrm>
            <a:custGeom>
              <a:avLst/>
              <a:gdLst/>
              <a:ahLst/>
              <a:cxnLst>
                <a:cxn ang="0">
                  <a:pos x="76" y="16"/>
                </a:cxn>
                <a:cxn ang="0">
                  <a:pos x="73" y="14"/>
                </a:cxn>
                <a:cxn ang="0">
                  <a:pos x="70" y="14"/>
                </a:cxn>
                <a:cxn ang="0">
                  <a:pos x="65" y="12"/>
                </a:cxn>
                <a:cxn ang="0">
                  <a:pos x="61" y="12"/>
                </a:cxn>
                <a:cxn ang="0">
                  <a:pos x="55" y="11"/>
                </a:cxn>
                <a:cxn ang="0">
                  <a:pos x="50" y="9"/>
                </a:cxn>
                <a:cxn ang="0">
                  <a:pos x="44" y="8"/>
                </a:cxn>
                <a:cxn ang="0">
                  <a:pos x="38" y="6"/>
                </a:cxn>
                <a:cxn ang="0">
                  <a:pos x="32" y="6"/>
                </a:cxn>
                <a:cxn ang="0">
                  <a:pos x="27" y="5"/>
                </a:cxn>
                <a:cxn ang="0">
                  <a:pos x="21" y="3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3" y="14"/>
                </a:cxn>
                <a:cxn ang="0">
                  <a:pos x="4" y="16"/>
                </a:cxn>
                <a:cxn ang="0">
                  <a:pos x="7" y="17"/>
                </a:cxn>
                <a:cxn ang="0">
                  <a:pos x="10" y="17"/>
                </a:cxn>
                <a:cxn ang="0">
                  <a:pos x="15" y="19"/>
                </a:cxn>
                <a:cxn ang="0">
                  <a:pos x="19" y="19"/>
                </a:cxn>
                <a:cxn ang="0">
                  <a:pos x="24" y="20"/>
                </a:cxn>
                <a:cxn ang="0">
                  <a:pos x="30" y="22"/>
                </a:cxn>
                <a:cxn ang="0">
                  <a:pos x="35" y="23"/>
                </a:cxn>
                <a:cxn ang="0">
                  <a:pos x="41" y="25"/>
                </a:cxn>
                <a:cxn ang="0">
                  <a:pos x="46" y="25"/>
                </a:cxn>
                <a:cxn ang="0">
                  <a:pos x="52" y="26"/>
                </a:cxn>
                <a:cxn ang="0">
                  <a:pos x="56" y="28"/>
                </a:cxn>
                <a:cxn ang="0">
                  <a:pos x="61" y="29"/>
                </a:cxn>
                <a:cxn ang="0">
                  <a:pos x="65" y="29"/>
                </a:cxn>
                <a:cxn ang="0">
                  <a:pos x="69" y="31"/>
                </a:cxn>
                <a:cxn ang="0">
                  <a:pos x="72" y="31"/>
                </a:cxn>
                <a:cxn ang="0">
                  <a:pos x="73" y="29"/>
                </a:cxn>
                <a:cxn ang="0">
                  <a:pos x="75" y="28"/>
                </a:cxn>
                <a:cxn ang="0">
                  <a:pos x="75" y="25"/>
                </a:cxn>
                <a:cxn ang="0">
                  <a:pos x="75" y="22"/>
                </a:cxn>
                <a:cxn ang="0">
                  <a:pos x="76" y="19"/>
                </a:cxn>
                <a:cxn ang="0">
                  <a:pos x="78" y="16"/>
                </a:cxn>
              </a:cxnLst>
              <a:rect l="0" t="0" r="r" b="b"/>
              <a:pathLst>
                <a:path w="79" h="32">
                  <a:moveTo>
                    <a:pt x="78" y="16"/>
                  </a:moveTo>
                  <a:lnTo>
                    <a:pt x="76" y="16"/>
                  </a:lnTo>
                  <a:lnTo>
                    <a:pt x="75" y="16"/>
                  </a:lnTo>
                  <a:lnTo>
                    <a:pt x="73" y="14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9" y="14"/>
                  </a:lnTo>
                  <a:lnTo>
                    <a:pt x="65" y="12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1" y="8"/>
                  </a:lnTo>
                  <a:lnTo>
                    <a:pt x="38" y="6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61" y="29"/>
                  </a:lnTo>
                  <a:lnTo>
                    <a:pt x="62" y="29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9" y="31"/>
                  </a:lnTo>
                  <a:lnTo>
                    <a:pt x="70" y="31"/>
                  </a:lnTo>
                  <a:lnTo>
                    <a:pt x="72" y="31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5" y="29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6" y="19"/>
                  </a:lnTo>
                  <a:lnTo>
                    <a:pt x="76" y="17"/>
                  </a:lnTo>
                  <a:lnTo>
                    <a:pt x="78" y="1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auto">
            <a:xfrm>
              <a:off x="2038" y="3705"/>
              <a:ext cx="99" cy="37"/>
            </a:xfrm>
            <a:custGeom>
              <a:avLst/>
              <a:gdLst/>
              <a:ahLst/>
              <a:cxnLst>
                <a:cxn ang="0">
                  <a:pos x="76" y="16"/>
                </a:cxn>
                <a:cxn ang="0">
                  <a:pos x="73" y="14"/>
                </a:cxn>
                <a:cxn ang="0">
                  <a:pos x="70" y="14"/>
                </a:cxn>
                <a:cxn ang="0">
                  <a:pos x="65" y="12"/>
                </a:cxn>
                <a:cxn ang="0">
                  <a:pos x="61" y="12"/>
                </a:cxn>
                <a:cxn ang="0">
                  <a:pos x="55" y="11"/>
                </a:cxn>
                <a:cxn ang="0">
                  <a:pos x="50" y="9"/>
                </a:cxn>
                <a:cxn ang="0">
                  <a:pos x="44" y="8"/>
                </a:cxn>
                <a:cxn ang="0">
                  <a:pos x="38" y="6"/>
                </a:cxn>
                <a:cxn ang="0">
                  <a:pos x="32" y="6"/>
                </a:cxn>
                <a:cxn ang="0">
                  <a:pos x="27" y="5"/>
                </a:cxn>
                <a:cxn ang="0">
                  <a:pos x="21" y="3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3" y="14"/>
                </a:cxn>
                <a:cxn ang="0">
                  <a:pos x="4" y="16"/>
                </a:cxn>
                <a:cxn ang="0">
                  <a:pos x="7" y="17"/>
                </a:cxn>
                <a:cxn ang="0">
                  <a:pos x="10" y="17"/>
                </a:cxn>
                <a:cxn ang="0">
                  <a:pos x="15" y="19"/>
                </a:cxn>
                <a:cxn ang="0">
                  <a:pos x="19" y="19"/>
                </a:cxn>
                <a:cxn ang="0">
                  <a:pos x="24" y="20"/>
                </a:cxn>
                <a:cxn ang="0">
                  <a:pos x="30" y="22"/>
                </a:cxn>
                <a:cxn ang="0">
                  <a:pos x="35" y="23"/>
                </a:cxn>
                <a:cxn ang="0">
                  <a:pos x="41" y="25"/>
                </a:cxn>
                <a:cxn ang="0">
                  <a:pos x="46" y="25"/>
                </a:cxn>
                <a:cxn ang="0">
                  <a:pos x="52" y="26"/>
                </a:cxn>
                <a:cxn ang="0">
                  <a:pos x="56" y="28"/>
                </a:cxn>
                <a:cxn ang="0">
                  <a:pos x="61" y="29"/>
                </a:cxn>
                <a:cxn ang="0">
                  <a:pos x="65" y="29"/>
                </a:cxn>
                <a:cxn ang="0">
                  <a:pos x="69" y="31"/>
                </a:cxn>
                <a:cxn ang="0">
                  <a:pos x="72" y="31"/>
                </a:cxn>
                <a:cxn ang="0">
                  <a:pos x="73" y="29"/>
                </a:cxn>
                <a:cxn ang="0">
                  <a:pos x="75" y="28"/>
                </a:cxn>
                <a:cxn ang="0">
                  <a:pos x="75" y="25"/>
                </a:cxn>
                <a:cxn ang="0">
                  <a:pos x="75" y="22"/>
                </a:cxn>
                <a:cxn ang="0">
                  <a:pos x="76" y="19"/>
                </a:cxn>
                <a:cxn ang="0">
                  <a:pos x="78" y="16"/>
                </a:cxn>
              </a:cxnLst>
              <a:rect l="0" t="0" r="r" b="b"/>
              <a:pathLst>
                <a:path w="79" h="32">
                  <a:moveTo>
                    <a:pt x="78" y="16"/>
                  </a:moveTo>
                  <a:lnTo>
                    <a:pt x="76" y="16"/>
                  </a:lnTo>
                  <a:lnTo>
                    <a:pt x="75" y="16"/>
                  </a:lnTo>
                  <a:lnTo>
                    <a:pt x="73" y="14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9" y="14"/>
                  </a:lnTo>
                  <a:lnTo>
                    <a:pt x="65" y="12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1" y="8"/>
                  </a:lnTo>
                  <a:lnTo>
                    <a:pt x="38" y="6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61" y="29"/>
                  </a:lnTo>
                  <a:lnTo>
                    <a:pt x="62" y="29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9" y="31"/>
                  </a:lnTo>
                  <a:lnTo>
                    <a:pt x="70" y="31"/>
                  </a:lnTo>
                  <a:lnTo>
                    <a:pt x="72" y="31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5" y="29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6" y="19"/>
                  </a:lnTo>
                  <a:lnTo>
                    <a:pt x="76" y="17"/>
                  </a:lnTo>
                  <a:lnTo>
                    <a:pt x="78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2082" y="3703"/>
              <a:ext cx="96" cy="54"/>
            </a:xfrm>
            <a:custGeom>
              <a:avLst/>
              <a:gdLst/>
              <a:ahLst/>
              <a:cxnLst>
                <a:cxn ang="0">
                  <a:pos x="72" y="33"/>
                </a:cxn>
                <a:cxn ang="0">
                  <a:pos x="61" y="41"/>
                </a:cxn>
                <a:cxn ang="0">
                  <a:pos x="53" y="46"/>
                </a:cxn>
                <a:cxn ang="0">
                  <a:pos x="49" y="47"/>
                </a:cxn>
                <a:cxn ang="0">
                  <a:pos x="0" y="35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1" y="26"/>
                </a:cxn>
                <a:cxn ang="0">
                  <a:pos x="4" y="18"/>
                </a:cxn>
                <a:cxn ang="0">
                  <a:pos x="9" y="10"/>
                </a:cxn>
                <a:cxn ang="0">
                  <a:pos x="12" y="4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72" y="12"/>
                </a:cxn>
                <a:cxn ang="0">
                  <a:pos x="75" y="13"/>
                </a:cxn>
                <a:cxn ang="0">
                  <a:pos x="75" y="17"/>
                </a:cxn>
                <a:cxn ang="0">
                  <a:pos x="75" y="20"/>
                </a:cxn>
                <a:cxn ang="0">
                  <a:pos x="73" y="26"/>
                </a:cxn>
                <a:cxn ang="0">
                  <a:pos x="72" y="33"/>
                </a:cxn>
              </a:cxnLst>
              <a:rect l="0" t="0" r="r" b="b"/>
              <a:pathLst>
                <a:path w="76" h="48">
                  <a:moveTo>
                    <a:pt x="72" y="33"/>
                  </a:moveTo>
                  <a:lnTo>
                    <a:pt x="61" y="41"/>
                  </a:lnTo>
                  <a:lnTo>
                    <a:pt x="53" y="46"/>
                  </a:lnTo>
                  <a:lnTo>
                    <a:pt x="49" y="4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18"/>
                  </a:lnTo>
                  <a:lnTo>
                    <a:pt x="9" y="10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72" y="12"/>
                  </a:lnTo>
                  <a:lnTo>
                    <a:pt x="75" y="13"/>
                  </a:lnTo>
                  <a:lnTo>
                    <a:pt x="75" y="17"/>
                  </a:lnTo>
                  <a:lnTo>
                    <a:pt x="75" y="20"/>
                  </a:lnTo>
                  <a:lnTo>
                    <a:pt x="73" y="26"/>
                  </a:lnTo>
                  <a:lnTo>
                    <a:pt x="72" y="33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2082" y="3703"/>
              <a:ext cx="96" cy="54"/>
            </a:xfrm>
            <a:custGeom>
              <a:avLst/>
              <a:gdLst/>
              <a:ahLst/>
              <a:cxnLst>
                <a:cxn ang="0">
                  <a:pos x="72" y="33"/>
                </a:cxn>
                <a:cxn ang="0">
                  <a:pos x="61" y="41"/>
                </a:cxn>
                <a:cxn ang="0">
                  <a:pos x="53" y="46"/>
                </a:cxn>
                <a:cxn ang="0">
                  <a:pos x="49" y="47"/>
                </a:cxn>
                <a:cxn ang="0">
                  <a:pos x="0" y="35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1" y="26"/>
                </a:cxn>
                <a:cxn ang="0">
                  <a:pos x="4" y="18"/>
                </a:cxn>
                <a:cxn ang="0">
                  <a:pos x="9" y="10"/>
                </a:cxn>
                <a:cxn ang="0">
                  <a:pos x="12" y="4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72" y="12"/>
                </a:cxn>
                <a:cxn ang="0">
                  <a:pos x="75" y="13"/>
                </a:cxn>
                <a:cxn ang="0">
                  <a:pos x="75" y="17"/>
                </a:cxn>
                <a:cxn ang="0">
                  <a:pos x="75" y="20"/>
                </a:cxn>
                <a:cxn ang="0">
                  <a:pos x="73" y="26"/>
                </a:cxn>
                <a:cxn ang="0">
                  <a:pos x="72" y="33"/>
                </a:cxn>
              </a:cxnLst>
              <a:rect l="0" t="0" r="r" b="b"/>
              <a:pathLst>
                <a:path w="76" h="48">
                  <a:moveTo>
                    <a:pt x="72" y="33"/>
                  </a:moveTo>
                  <a:lnTo>
                    <a:pt x="61" y="41"/>
                  </a:lnTo>
                  <a:lnTo>
                    <a:pt x="53" y="46"/>
                  </a:lnTo>
                  <a:lnTo>
                    <a:pt x="49" y="4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18"/>
                  </a:lnTo>
                  <a:lnTo>
                    <a:pt x="9" y="10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72" y="12"/>
                  </a:lnTo>
                  <a:lnTo>
                    <a:pt x="75" y="13"/>
                  </a:lnTo>
                  <a:lnTo>
                    <a:pt x="75" y="17"/>
                  </a:lnTo>
                  <a:lnTo>
                    <a:pt x="75" y="20"/>
                  </a:lnTo>
                  <a:lnTo>
                    <a:pt x="73" y="26"/>
                  </a:lnTo>
                  <a:lnTo>
                    <a:pt x="72" y="3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auto">
            <a:xfrm>
              <a:off x="2704" y="3776"/>
              <a:ext cx="25" cy="2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4" y="13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1" y="16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17" y="16"/>
                </a:cxn>
                <a:cxn ang="0">
                  <a:pos x="19" y="16"/>
                </a:cxn>
                <a:cxn ang="0">
                  <a:pos x="19" y="13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7" y="10"/>
                </a:cxn>
                <a:cxn ang="0">
                  <a:pos x="17" y="9"/>
                </a:cxn>
                <a:cxn ang="0">
                  <a:pos x="19" y="9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0" h="17">
                  <a:moveTo>
                    <a:pt x="19" y="0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auto">
            <a:xfrm>
              <a:off x="2704" y="3776"/>
              <a:ext cx="25" cy="2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4" y="13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1" y="16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17" y="16"/>
                </a:cxn>
                <a:cxn ang="0">
                  <a:pos x="19" y="16"/>
                </a:cxn>
                <a:cxn ang="0">
                  <a:pos x="19" y="13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7" y="10"/>
                </a:cxn>
                <a:cxn ang="0">
                  <a:pos x="17" y="9"/>
                </a:cxn>
                <a:cxn ang="0">
                  <a:pos x="19" y="9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0" h="17">
                  <a:moveTo>
                    <a:pt x="19" y="0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Freeform 26"/>
            <p:cNvSpPr>
              <a:spLocks/>
            </p:cNvSpPr>
            <p:nvPr/>
          </p:nvSpPr>
          <p:spPr bwMode="auto">
            <a:xfrm>
              <a:off x="4995" y="2993"/>
              <a:ext cx="120" cy="94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46" y="83"/>
                </a:cxn>
                <a:cxn ang="0">
                  <a:pos x="94" y="35"/>
                </a:cxn>
                <a:cxn ang="0">
                  <a:pos x="94" y="16"/>
                </a:cxn>
                <a:cxn ang="0">
                  <a:pos x="91" y="6"/>
                </a:cxn>
                <a:cxn ang="0">
                  <a:pos x="86" y="3"/>
                </a:cxn>
                <a:cxn ang="0">
                  <a:pos x="78" y="0"/>
                </a:cxn>
                <a:cxn ang="0">
                  <a:pos x="68" y="0"/>
                </a:cxn>
                <a:cxn ang="0">
                  <a:pos x="8" y="48"/>
                </a:cxn>
                <a:cxn ang="0">
                  <a:pos x="3" y="55"/>
                </a:cxn>
                <a:cxn ang="0">
                  <a:pos x="0" y="63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3" y="83"/>
                </a:cxn>
              </a:cxnLst>
              <a:rect l="0" t="0" r="r" b="b"/>
              <a:pathLst>
                <a:path w="95" h="84">
                  <a:moveTo>
                    <a:pt x="3" y="83"/>
                  </a:moveTo>
                  <a:lnTo>
                    <a:pt x="46" y="83"/>
                  </a:lnTo>
                  <a:lnTo>
                    <a:pt x="94" y="35"/>
                  </a:lnTo>
                  <a:lnTo>
                    <a:pt x="94" y="16"/>
                  </a:lnTo>
                  <a:lnTo>
                    <a:pt x="91" y="6"/>
                  </a:lnTo>
                  <a:lnTo>
                    <a:pt x="86" y="3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8" y="48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3" y="83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Freeform 27"/>
            <p:cNvSpPr>
              <a:spLocks/>
            </p:cNvSpPr>
            <p:nvPr/>
          </p:nvSpPr>
          <p:spPr bwMode="auto">
            <a:xfrm>
              <a:off x="4995" y="2993"/>
              <a:ext cx="120" cy="94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46" y="83"/>
                </a:cxn>
                <a:cxn ang="0">
                  <a:pos x="94" y="35"/>
                </a:cxn>
                <a:cxn ang="0">
                  <a:pos x="94" y="16"/>
                </a:cxn>
                <a:cxn ang="0">
                  <a:pos x="91" y="6"/>
                </a:cxn>
                <a:cxn ang="0">
                  <a:pos x="86" y="3"/>
                </a:cxn>
                <a:cxn ang="0">
                  <a:pos x="78" y="0"/>
                </a:cxn>
                <a:cxn ang="0">
                  <a:pos x="68" y="0"/>
                </a:cxn>
                <a:cxn ang="0">
                  <a:pos x="8" y="48"/>
                </a:cxn>
                <a:cxn ang="0">
                  <a:pos x="3" y="55"/>
                </a:cxn>
                <a:cxn ang="0">
                  <a:pos x="0" y="63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3" y="83"/>
                </a:cxn>
              </a:cxnLst>
              <a:rect l="0" t="0" r="r" b="b"/>
              <a:pathLst>
                <a:path w="95" h="84">
                  <a:moveTo>
                    <a:pt x="3" y="83"/>
                  </a:moveTo>
                  <a:lnTo>
                    <a:pt x="46" y="83"/>
                  </a:lnTo>
                  <a:lnTo>
                    <a:pt x="94" y="35"/>
                  </a:lnTo>
                  <a:lnTo>
                    <a:pt x="94" y="16"/>
                  </a:lnTo>
                  <a:lnTo>
                    <a:pt x="91" y="6"/>
                  </a:lnTo>
                  <a:lnTo>
                    <a:pt x="86" y="3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8" y="48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3" y="83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Freeform 28"/>
            <p:cNvSpPr>
              <a:spLocks/>
            </p:cNvSpPr>
            <p:nvPr/>
          </p:nvSpPr>
          <p:spPr bwMode="auto">
            <a:xfrm>
              <a:off x="5008" y="3042"/>
              <a:ext cx="48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27" y="6"/>
                </a:cxn>
                <a:cxn ang="0">
                  <a:pos x="29" y="8"/>
                </a:cxn>
                <a:cxn ang="0">
                  <a:pos x="30" y="9"/>
                </a:cxn>
                <a:cxn ang="0">
                  <a:pos x="32" y="11"/>
                </a:cxn>
                <a:cxn ang="0">
                  <a:pos x="32" y="12"/>
                </a:cxn>
                <a:cxn ang="0">
                  <a:pos x="33" y="14"/>
                </a:cxn>
                <a:cxn ang="0">
                  <a:pos x="33" y="17"/>
                </a:cxn>
                <a:cxn ang="0">
                  <a:pos x="35" y="18"/>
                </a:cxn>
                <a:cxn ang="0">
                  <a:pos x="35" y="20"/>
                </a:cxn>
                <a:cxn ang="0">
                  <a:pos x="36" y="23"/>
                </a:cxn>
                <a:cxn ang="0">
                  <a:pos x="36" y="25"/>
                </a:cxn>
                <a:cxn ang="0">
                  <a:pos x="36" y="26"/>
                </a:cxn>
                <a:cxn ang="0">
                  <a:pos x="36" y="29"/>
                </a:cxn>
                <a:cxn ang="0">
                  <a:pos x="36" y="31"/>
                </a:cxn>
                <a:cxn ang="0">
                  <a:pos x="36" y="32"/>
                </a:cxn>
                <a:cxn ang="0">
                  <a:pos x="36" y="34"/>
                </a:cxn>
                <a:cxn ang="0">
                  <a:pos x="36" y="35"/>
                </a:cxn>
                <a:cxn ang="0">
                  <a:pos x="36" y="37"/>
                </a:cxn>
                <a:cxn ang="0">
                  <a:pos x="36" y="38"/>
                </a:cxn>
                <a:cxn ang="0">
                  <a:pos x="36" y="40"/>
                </a:cxn>
              </a:cxnLst>
              <a:rect l="0" t="0" r="r" b="b"/>
              <a:pathLst>
                <a:path w="37" h="41">
                  <a:moveTo>
                    <a:pt x="0" y="3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3" y="14"/>
                  </a:lnTo>
                  <a:lnTo>
                    <a:pt x="33" y="17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6" y="38"/>
                  </a:lnTo>
                  <a:lnTo>
                    <a:pt x="36" y="4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3" name="Freeform 29"/>
            <p:cNvSpPr>
              <a:spLocks/>
            </p:cNvSpPr>
            <p:nvPr/>
          </p:nvSpPr>
          <p:spPr bwMode="auto">
            <a:xfrm>
              <a:off x="4897" y="3071"/>
              <a:ext cx="146" cy="128"/>
            </a:xfrm>
            <a:custGeom>
              <a:avLst/>
              <a:gdLst/>
              <a:ahLst/>
              <a:cxnLst>
                <a:cxn ang="0">
                  <a:pos x="2" y="95"/>
                </a:cxn>
                <a:cxn ang="0">
                  <a:pos x="0" y="97"/>
                </a:cxn>
                <a:cxn ang="0">
                  <a:pos x="2" y="98"/>
                </a:cxn>
                <a:cxn ang="0">
                  <a:pos x="2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8" y="107"/>
                </a:cxn>
                <a:cxn ang="0">
                  <a:pos x="11" y="110"/>
                </a:cxn>
                <a:cxn ang="0">
                  <a:pos x="13" y="112"/>
                </a:cxn>
                <a:cxn ang="0">
                  <a:pos x="17" y="109"/>
                </a:cxn>
                <a:cxn ang="0">
                  <a:pos x="23" y="104"/>
                </a:cxn>
                <a:cxn ang="0">
                  <a:pos x="29" y="98"/>
                </a:cxn>
                <a:cxn ang="0">
                  <a:pos x="37" y="92"/>
                </a:cxn>
                <a:cxn ang="0">
                  <a:pos x="43" y="86"/>
                </a:cxn>
                <a:cxn ang="0">
                  <a:pos x="49" y="80"/>
                </a:cxn>
                <a:cxn ang="0">
                  <a:pos x="55" y="74"/>
                </a:cxn>
                <a:cxn ang="0">
                  <a:pos x="62" y="67"/>
                </a:cxn>
                <a:cxn ang="0">
                  <a:pos x="68" y="61"/>
                </a:cxn>
                <a:cxn ang="0">
                  <a:pos x="74" y="54"/>
                </a:cxn>
                <a:cxn ang="0">
                  <a:pos x="80" y="48"/>
                </a:cxn>
                <a:cxn ang="0">
                  <a:pos x="86" y="41"/>
                </a:cxn>
                <a:cxn ang="0">
                  <a:pos x="92" y="35"/>
                </a:cxn>
                <a:cxn ang="0">
                  <a:pos x="100" y="28"/>
                </a:cxn>
                <a:cxn ang="0">
                  <a:pos x="106" y="22"/>
                </a:cxn>
                <a:cxn ang="0">
                  <a:pos x="112" y="15"/>
                </a:cxn>
                <a:cxn ang="0">
                  <a:pos x="115" y="9"/>
                </a:cxn>
                <a:cxn ang="0">
                  <a:pos x="115" y="6"/>
                </a:cxn>
                <a:cxn ang="0">
                  <a:pos x="115" y="3"/>
                </a:cxn>
                <a:cxn ang="0">
                  <a:pos x="114" y="2"/>
                </a:cxn>
                <a:cxn ang="0">
                  <a:pos x="111" y="0"/>
                </a:cxn>
                <a:cxn ang="0">
                  <a:pos x="107" y="0"/>
                </a:cxn>
                <a:cxn ang="0">
                  <a:pos x="104" y="0"/>
                </a:cxn>
                <a:cxn ang="0">
                  <a:pos x="101" y="0"/>
                </a:cxn>
                <a:cxn ang="0">
                  <a:pos x="98" y="0"/>
                </a:cxn>
                <a:cxn ang="0">
                  <a:pos x="95" y="2"/>
                </a:cxn>
                <a:cxn ang="0">
                  <a:pos x="94" y="3"/>
                </a:cxn>
                <a:cxn ang="0">
                  <a:pos x="89" y="8"/>
                </a:cxn>
                <a:cxn ang="0">
                  <a:pos x="85" y="12"/>
                </a:cxn>
                <a:cxn ang="0">
                  <a:pos x="80" y="18"/>
                </a:cxn>
                <a:cxn ang="0">
                  <a:pos x="72" y="26"/>
                </a:cxn>
                <a:cxn ang="0">
                  <a:pos x="65" y="34"/>
                </a:cxn>
                <a:cxn ang="0">
                  <a:pos x="57" y="43"/>
                </a:cxn>
                <a:cxn ang="0">
                  <a:pos x="49" y="52"/>
                </a:cxn>
                <a:cxn ang="0">
                  <a:pos x="42" y="60"/>
                </a:cxn>
                <a:cxn ang="0">
                  <a:pos x="34" y="69"/>
                </a:cxn>
                <a:cxn ang="0">
                  <a:pos x="26" y="77"/>
                </a:cxn>
                <a:cxn ang="0">
                  <a:pos x="19" y="83"/>
                </a:cxn>
                <a:cxn ang="0">
                  <a:pos x="14" y="87"/>
                </a:cxn>
                <a:cxn ang="0">
                  <a:pos x="8" y="92"/>
                </a:cxn>
                <a:cxn ang="0">
                  <a:pos x="5" y="93"/>
                </a:cxn>
              </a:cxnLst>
              <a:rect l="0" t="0" r="r" b="b"/>
              <a:pathLst>
                <a:path w="116" h="113">
                  <a:moveTo>
                    <a:pt x="3" y="95"/>
                  </a:moveTo>
                  <a:lnTo>
                    <a:pt x="2" y="95"/>
                  </a:lnTo>
                  <a:lnTo>
                    <a:pt x="2" y="97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2" y="101"/>
                  </a:lnTo>
                  <a:lnTo>
                    <a:pt x="3" y="101"/>
                  </a:lnTo>
                  <a:lnTo>
                    <a:pt x="3" y="103"/>
                  </a:lnTo>
                  <a:lnTo>
                    <a:pt x="5" y="103"/>
                  </a:lnTo>
                  <a:lnTo>
                    <a:pt x="5" y="104"/>
                  </a:lnTo>
                  <a:lnTo>
                    <a:pt x="6" y="106"/>
                  </a:lnTo>
                  <a:lnTo>
                    <a:pt x="8" y="107"/>
                  </a:lnTo>
                  <a:lnTo>
                    <a:pt x="9" y="109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3" y="112"/>
                  </a:lnTo>
                  <a:lnTo>
                    <a:pt x="14" y="112"/>
                  </a:lnTo>
                  <a:lnTo>
                    <a:pt x="17" y="109"/>
                  </a:lnTo>
                  <a:lnTo>
                    <a:pt x="20" y="107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9" y="98"/>
                  </a:lnTo>
                  <a:lnTo>
                    <a:pt x="34" y="95"/>
                  </a:lnTo>
                  <a:lnTo>
                    <a:pt x="37" y="92"/>
                  </a:lnTo>
                  <a:lnTo>
                    <a:pt x="40" y="89"/>
                  </a:lnTo>
                  <a:lnTo>
                    <a:pt x="43" y="86"/>
                  </a:lnTo>
                  <a:lnTo>
                    <a:pt x="46" y="83"/>
                  </a:lnTo>
                  <a:lnTo>
                    <a:pt x="49" y="80"/>
                  </a:lnTo>
                  <a:lnTo>
                    <a:pt x="52" y="77"/>
                  </a:lnTo>
                  <a:lnTo>
                    <a:pt x="55" y="74"/>
                  </a:lnTo>
                  <a:lnTo>
                    <a:pt x="58" y="71"/>
                  </a:lnTo>
                  <a:lnTo>
                    <a:pt x="62" y="67"/>
                  </a:lnTo>
                  <a:lnTo>
                    <a:pt x="65" y="64"/>
                  </a:lnTo>
                  <a:lnTo>
                    <a:pt x="68" y="61"/>
                  </a:lnTo>
                  <a:lnTo>
                    <a:pt x="71" y="58"/>
                  </a:lnTo>
                  <a:lnTo>
                    <a:pt x="74" y="54"/>
                  </a:lnTo>
                  <a:lnTo>
                    <a:pt x="77" y="51"/>
                  </a:lnTo>
                  <a:lnTo>
                    <a:pt x="80" y="48"/>
                  </a:lnTo>
                  <a:lnTo>
                    <a:pt x="83" y="44"/>
                  </a:lnTo>
                  <a:lnTo>
                    <a:pt x="86" y="41"/>
                  </a:lnTo>
                  <a:lnTo>
                    <a:pt x="89" y="38"/>
                  </a:lnTo>
                  <a:lnTo>
                    <a:pt x="92" y="35"/>
                  </a:lnTo>
                  <a:lnTo>
                    <a:pt x="97" y="31"/>
                  </a:lnTo>
                  <a:lnTo>
                    <a:pt x="100" y="28"/>
                  </a:lnTo>
                  <a:lnTo>
                    <a:pt x="103" y="25"/>
                  </a:lnTo>
                  <a:lnTo>
                    <a:pt x="106" y="22"/>
                  </a:lnTo>
                  <a:lnTo>
                    <a:pt x="109" y="18"/>
                  </a:lnTo>
                  <a:lnTo>
                    <a:pt x="112" y="15"/>
                  </a:lnTo>
                  <a:lnTo>
                    <a:pt x="115" y="11"/>
                  </a:lnTo>
                  <a:lnTo>
                    <a:pt x="115" y="9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5"/>
                  </a:lnTo>
                  <a:lnTo>
                    <a:pt x="115" y="3"/>
                  </a:lnTo>
                  <a:lnTo>
                    <a:pt x="114" y="3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5" y="2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92" y="5"/>
                  </a:lnTo>
                  <a:lnTo>
                    <a:pt x="89" y="8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3" y="15"/>
                  </a:lnTo>
                  <a:lnTo>
                    <a:pt x="80" y="18"/>
                  </a:lnTo>
                  <a:lnTo>
                    <a:pt x="75" y="23"/>
                  </a:lnTo>
                  <a:lnTo>
                    <a:pt x="72" y="26"/>
                  </a:lnTo>
                  <a:lnTo>
                    <a:pt x="69" y="31"/>
                  </a:lnTo>
                  <a:lnTo>
                    <a:pt x="65" y="34"/>
                  </a:lnTo>
                  <a:lnTo>
                    <a:pt x="62" y="38"/>
                  </a:lnTo>
                  <a:lnTo>
                    <a:pt x="57" y="43"/>
                  </a:lnTo>
                  <a:lnTo>
                    <a:pt x="54" y="48"/>
                  </a:lnTo>
                  <a:lnTo>
                    <a:pt x="49" y="52"/>
                  </a:lnTo>
                  <a:lnTo>
                    <a:pt x="45" y="55"/>
                  </a:lnTo>
                  <a:lnTo>
                    <a:pt x="42" y="60"/>
                  </a:lnTo>
                  <a:lnTo>
                    <a:pt x="37" y="64"/>
                  </a:lnTo>
                  <a:lnTo>
                    <a:pt x="34" y="69"/>
                  </a:lnTo>
                  <a:lnTo>
                    <a:pt x="29" y="72"/>
                  </a:lnTo>
                  <a:lnTo>
                    <a:pt x="26" y="77"/>
                  </a:lnTo>
                  <a:lnTo>
                    <a:pt x="23" y="80"/>
                  </a:lnTo>
                  <a:lnTo>
                    <a:pt x="19" y="83"/>
                  </a:lnTo>
                  <a:lnTo>
                    <a:pt x="16" y="86"/>
                  </a:lnTo>
                  <a:lnTo>
                    <a:pt x="14" y="87"/>
                  </a:lnTo>
                  <a:lnTo>
                    <a:pt x="11" y="90"/>
                  </a:lnTo>
                  <a:lnTo>
                    <a:pt x="8" y="92"/>
                  </a:lnTo>
                  <a:lnTo>
                    <a:pt x="6" y="93"/>
                  </a:lnTo>
                  <a:lnTo>
                    <a:pt x="5" y="93"/>
                  </a:lnTo>
                  <a:lnTo>
                    <a:pt x="3" y="95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4" name="Freeform 30"/>
            <p:cNvSpPr>
              <a:spLocks/>
            </p:cNvSpPr>
            <p:nvPr/>
          </p:nvSpPr>
          <p:spPr bwMode="auto">
            <a:xfrm>
              <a:off x="4897" y="3071"/>
              <a:ext cx="146" cy="128"/>
            </a:xfrm>
            <a:custGeom>
              <a:avLst/>
              <a:gdLst/>
              <a:ahLst/>
              <a:cxnLst>
                <a:cxn ang="0">
                  <a:pos x="2" y="95"/>
                </a:cxn>
                <a:cxn ang="0">
                  <a:pos x="0" y="97"/>
                </a:cxn>
                <a:cxn ang="0">
                  <a:pos x="2" y="98"/>
                </a:cxn>
                <a:cxn ang="0">
                  <a:pos x="2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8" y="107"/>
                </a:cxn>
                <a:cxn ang="0">
                  <a:pos x="11" y="110"/>
                </a:cxn>
                <a:cxn ang="0">
                  <a:pos x="13" y="112"/>
                </a:cxn>
                <a:cxn ang="0">
                  <a:pos x="17" y="109"/>
                </a:cxn>
                <a:cxn ang="0">
                  <a:pos x="23" y="104"/>
                </a:cxn>
                <a:cxn ang="0">
                  <a:pos x="29" y="98"/>
                </a:cxn>
                <a:cxn ang="0">
                  <a:pos x="37" y="92"/>
                </a:cxn>
                <a:cxn ang="0">
                  <a:pos x="43" y="86"/>
                </a:cxn>
                <a:cxn ang="0">
                  <a:pos x="49" y="80"/>
                </a:cxn>
                <a:cxn ang="0">
                  <a:pos x="55" y="74"/>
                </a:cxn>
                <a:cxn ang="0">
                  <a:pos x="62" y="67"/>
                </a:cxn>
                <a:cxn ang="0">
                  <a:pos x="68" y="61"/>
                </a:cxn>
                <a:cxn ang="0">
                  <a:pos x="74" y="54"/>
                </a:cxn>
                <a:cxn ang="0">
                  <a:pos x="80" y="48"/>
                </a:cxn>
                <a:cxn ang="0">
                  <a:pos x="86" y="41"/>
                </a:cxn>
                <a:cxn ang="0">
                  <a:pos x="92" y="35"/>
                </a:cxn>
                <a:cxn ang="0">
                  <a:pos x="100" y="28"/>
                </a:cxn>
                <a:cxn ang="0">
                  <a:pos x="106" y="22"/>
                </a:cxn>
                <a:cxn ang="0">
                  <a:pos x="112" y="15"/>
                </a:cxn>
                <a:cxn ang="0">
                  <a:pos x="115" y="9"/>
                </a:cxn>
                <a:cxn ang="0">
                  <a:pos x="115" y="6"/>
                </a:cxn>
                <a:cxn ang="0">
                  <a:pos x="115" y="3"/>
                </a:cxn>
                <a:cxn ang="0">
                  <a:pos x="114" y="2"/>
                </a:cxn>
                <a:cxn ang="0">
                  <a:pos x="111" y="0"/>
                </a:cxn>
                <a:cxn ang="0">
                  <a:pos x="107" y="0"/>
                </a:cxn>
                <a:cxn ang="0">
                  <a:pos x="104" y="0"/>
                </a:cxn>
                <a:cxn ang="0">
                  <a:pos x="101" y="0"/>
                </a:cxn>
                <a:cxn ang="0">
                  <a:pos x="98" y="0"/>
                </a:cxn>
                <a:cxn ang="0">
                  <a:pos x="95" y="2"/>
                </a:cxn>
                <a:cxn ang="0">
                  <a:pos x="94" y="3"/>
                </a:cxn>
                <a:cxn ang="0">
                  <a:pos x="89" y="8"/>
                </a:cxn>
                <a:cxn ang="0">
                  <a:pos x="85" y="12"/>
                </a:cxn>
                <a:cxn ang="0">
                  <a:pos x="80" y="18"/>
                </a:cxn>
                <a:cxn ang="0">
                  <a:pos x="72" y="26"/>
                </a:cxn>
                <a:cxn ang="0">
                  <a:pos x="65" y="34"/>
                </a:cxn>
                <a:cxn ang="0">
                  <a:pos x="57" y="43"/>
                </a:cxn>
                <a:cxn ang="0">
                  <a:pos x="49" y="52"/>
                </a:cxn>
                <a:cxn ang="0">
                  <a:pos x="42" y="60"/>
                </a:cxn>
                <a:cxn ang="0">
                  <a:pos x="34" y="69"/>
                </a:cxn>
                <a:cxn ang="0">
                  <a:pos x="26" y="77"/>
                </a:cxn>
                <a:cxn ang="0">
                  <a:pos x="19" y="83"/>
                </a:cxn>
                <a:cxn ang="0">
                  <a:pos x="14" y="87"/>
                </a:cxn>
                <a:cxn ang="0">
                  <a:pos x="8" y="92"/>
                </a:cxn>
                <a:cxn ang="0">
                  <a:pos x="5" y="93"/>
                </a:cxn>
              </a:cxnLst>
              <a:rect l="0" t="0" r="r" b="b"/>
              <a:pathLst>
                <a:path w="116" h="113">
                  <a:moveTo>
                    <a:pt x="3" y="95"/>
                  </a:moveTo>
                  <a:lnTo>
                    <a:pt x="2" y="95"/>
                  </a:lnTo>
                  <a:lnTo>
                    <a:pt x="2" y="97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2" y="101"/>
                  </a:lnTo>
                  <a:lnTo>
                    <a:pt x="3" y="101"/>
                  </a:lnTo>
                  <a:lnTo>
                    <a:pt x="3" y="103"/>
                  </a:lnTo>
                  <a:lnTo>
                    <a:pt x="5" y="103"/>
                  </a:lnTo>
                  <a:lnTo>
                    <a:pt x="5" y="104"/>
                  </a:lnTo>
                  <a:lnTo>
                    <a:pt x="6" y="106"/>
                  </a:lnTo>
                  <a:lnTo>
                    <a:pt x="8" y="107"/>
                  </a:lnTo>
                  <a:lnTo>
                    <a:pt x="9" y="109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3" y="112"/>
                  </a:lnTo>
                  <a:lnTo>
                    <a:pt x="14" y="112"/>
                  </a:lnTo>
                  <a:lnTo>
                    <a:pt x="17" y="109"/>
                  </a:lnTo>
                  <a:lnTo>
                    <a:pt x="20" y="107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9" y="98"/>
                  </a:lnTo>
                  <a:lnTo>
                    <a:pt x="34" y="95"/>
                  </a:lnTo>
                  <a:lnTo>
                    <a:pt x="37" y="92"/>
                  </a:lnTo>
                  <a:lnTo>
                    <a:pt x="40" y="89"/>
                  </a:lnTo>
                  <a:lnTo>
                    <a:pt x="43" y="86"/>
                  </a:lnTo>
                  <a:lnTo>
                    <a:pt x="46" y="83"/>
                  </a:lnTo>
                  <a:lnTo>
                    <a:pt x="49" y="80"/>
                  </a:lnTo>
                  <a:lnTo>
                    <a:pt x="52" y="77"/>
                  </a:lnTo>
                  <a:lnTo>
                    <a:pt x="55" y="74"/>
                  </a:lnTo>
                  <a:lnTo>
                    <a:pt x="58" y="71"/>
                  </a:lnTo>
                  <a:lnTo>
                    <a:pt x="62" y="67"/>
                  </a:lnTo>
                  <a:lnTo>
                    <a:pt x="65" y="64"/>
                  </a:lnTo>
                  <a:lnTo>
                    <a:pt x="68" y="61"/>
                  </a:lnTo>
                  <a:lnTo>
                    <a:pt x="71" y="58"/>
                  </a:lnTo>
                  <a:lnTo>
                    <a:pt x="74" y="54"/>
                  </a:lnTo>
                  <a:lnTo>
                    <a:pt x="77" y="51"/>
                  </a:lnTo>
                  <a:lnTo>
                    <a:pt x="80" y="48"/>
                  </a:lnTo>
                  <a:lnTo>
                    <a:pt x="83" y="44"/>
                  </a:lnTo>
                  <a:lnTo>
                    <a:pt x="86" y="41"/>
                  </a:lnTo>
                  <a:lnTo>
                    <a:pt x="89" y="38"/>
                  </a:lnTo>
                  <a:lnTo>
                    <a:pt x="92" y="35"/>
                  </a:lnTo>
                  <a:lnTo>
                    <a:pt x="97" y="31"/>
                  </a:lnTo>
                  <a:lnTo>
                    <a:pt x="100" y="28"/>
                  </a:lnTo>
                  <a:lnTo>
                    <a:pt x="103" y="25"/>
                  </a:lnTo>
                  <a:lnTo>
                    <a:pt x="106" y="22"/>
                  </a:lnTo>
                  <a:lnTo>
                    <a:pt x="109" y="18"/>
                  </a:lnTo>
                  <a:lnTo>
                    <a:pt x="112" y="15"/>
                  </a:lnTo>
                  <a:lnTo>
                    <a:pt x="115" y="11"/>
                  </a:lnTo>
                  <a:lnTo>
                    <a:pt x="115" y="9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5"/>
                  </a:lnTo>
                  <a:lnTo>
                    <a:pt x="115" y="3"/>
                  </a:lnTo>
                  <a:lnTo>
                    <a:pt x="114" y="3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5" y="2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92" y="5"/>
                  </a:lnTo>
                  <a:lnTo>
                    <a:pt x="89" y="8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3" y="15"/>
                  </a:lnTo>
                  <a:lnTo>
                    <a:pt x="80" y="18"/>
                  </a:lnTo>
                  <a:lnTo>
                    <a:pt x="75" y="23"/>
                  </a:lnTo>
                  <a:lnTo>
                    <a:pt x="72" y="26"/>
                  </a:lnTo>
                  <a:lnTo>
                    <a:pt x="69" y="31"/>
                  </a:lnTo>
                  <a:lnTo>
                    <a:pt x="65" y="34"/>
                  </a:lnTo>
                  <a:lnTo>
                    <a:pt x="62" y="38"/>
                  </a:lnTo>
                  <a:lnTo>
                    <a:pt x="57" y="43"/>
                  </a:lnTo>
                  <a:lnTo>
                    <a:pt x="54" y="48"/>
                  </a:lnTo>
                  <a:lnTo>
                    <a:pt x="49" y="52"/>
                  </a:lnTo>
                  <a:lnTo>
                    <a:pt x="45" y="55"/>
                  </a:lnTo>
                  <a:lnTo>
                    <a:pt x="42" y="60"/>
                  </a:lnTo>
                  <a:lnTo>
                    <a:pt x="37" y="64"/>
                  </a:lnTo>
                  <a:lnTo>
                    <a:pt x="34" y="69"/>
                  </a:lnTo>
                  <a:lnTo>
                    <a:pt x="29" y="72"/>
                  </a:lnTo>
                  <a:lnTo>
                    <a:pt x="26" y="77"/>
                  </a:lnTo>
                  <a:lnTo>
                    <a:pt x="23" y="80"/>
                  </a:lnTo>
                  <a:lnTo>
                    <a:pt x="19" y="83"/>
                  </a:lnTo>
                  <a:lnTo>
                    <a:pt x="16" y="86"/>
                  </a:lnTo>
                  <a:lnTo>
                    <a:pt x="14" y="87"/>
                  </a:lnTo>
                  <a:lnTo>
                    <a:pt x="11" y="90"/>
                  </a:lnTo>
                  <a:lnTo>
                    <a:pt x="8" y="92"/>
                  </a:lnTo>
                  <a:lnTo>
                    <a:pt x="6" y="93"/>
                  </a:lnTo>
                  <a:lnTo>
                    <a:pt x="5" y="93"/>
                  </a:lnTo>
                  <a:lnTo>
                    <a:pt x="3" y="95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5" name="Freeform 31"/>
            <p:cNvSpPr>
              <a:spLocks/>
            </p:cNvSpPr>
            <p:nvPr/>
          </p:nvSpPr>
          <p:spPr bwMode="auto">
            <a:xfrm>
              <a:off x="4846" y="3165"/>
              <a:ext cx="80" cy="67"/>
            </a:xfrm>
            <a:custGeom>
              <a:avLst/>
              <a:gdLst/>
              <a:ahLst/>
              <a:cxnLst>
                <a:cxn ang="0">
                  <a:pos x="1" y="54"/>
                </a:cxn>
                <a:cxn ang="0">
                  <a:pos x="24" y="58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1"/>
                </a:cxn>
                <a:cxn ang="0">
                  <a:pos x="61" y="5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2"/>
                </a:cxn>
                <a:cxn ang="0">
                  <a:pos x="12" y="19"/>
                </a:cxn>
                <a:cxn ang="0">
                  <a:pos x="9" y="20"/>
                </a:cxn>
                <a:cxn ang="0">
                  <a:pos x="6" y="22"/>
                </a:cxn>
                <a:cxn ang="0">
                  <a:pos x="3" y="26"/>
                </a:cxn>
                <a:cxn ang="0">
                  <a:pos x="1" y="31"/>
                </a:cxn>
                <a:cxn ang="0">
                  <a:pos x="0" y="42"/>
                </a:cxn>
                <a:cxn ang="0">
                  <a:pos x="1" y="51"/>
                </a:cxn>
                <a:cxn ang="0">
                  <a:pos x="1" y="52"/>
                </a:cxn>
                <a:cxn ang="0">
                  <a:pos x="1" y="54"/>
                </a:cxn>
              </a:cxnLst>
              <a:rect l="0" t="0" r="r" b="b"/>
              <a:pathLst>
                <a:path w="65" h="59">
                  <a:moveTo>
                    <a:pt x="1" y="54"/>
                  </a:moveTo>
                  <a:lnTo>
                    <a:pt x="24" y="58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3" y="11"/>
                  </a:lnTo>
                  <a:lnTo>
                    <a:pt x="61" y="5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12" y="19"/>
                  </a:lnTo>
                  <a:lnTo>
                    <a:pt x="9" y="20"/>
                  </a:lnTo>
                  <a:lnTo>
                    <a:pt x="6" y="22"/>
                  </a:lnTo>
                  <a:lnTo>
                    <a:pt x="3" y="26"/>
                  </a:lnTo>
                  <a:lnTo>
                    <a:pt x="1" y="31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1" y="54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6" name="Freeform 32"/>
            <p:cNvSpPr>
              <a:spLocks/>
            </p:cNvSpPr>
            <p:nvPr/>
          </p:nvSpPr>
          <p:spPr bwMode="auto">
            <a:xfrm>
              <a:off x="4846" y="3165"/>
              <a:ext cx="80" cy="67"/>
            </a:xfrm>
            <a:custGeom>
              <a:avLst/>
              <a:gdLst/>
              <a:ahLst/>
              <a:cxnLst>
                <a:cxn ang="0">
                  <a:pos x="1" y="54"/>
                </a:cxn>
                <a:cxn ang="0">
                  <a:pos x="24" y="58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1"/>
                </a:cxn>
                <a:cxn ang="0">
                  <a:pos x="61" y="5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2"/>
                </a:cxn>
                <a:cxn ang="0">
                  <a:pos x="12" y="19"/>
                </a:cxn>
                <a:cxn ang="0">
                  <a:pos x="9" y="20"/>
                </a:cxn>
                <a:cxn ang="0">
                  <a:pos x="6" y="22"/>
                </a:cxn>
                <a:cxn ang="0">
                  <a:pos x="3" y="26"/>
                </a:cxn>
                <a:cxn ang="0">
                  <a:pos x="1" y="31"/>
                </a:cxn>
                <a:cxn ang="0">
                  <a:pos x="0" y="42"/>
                </a:cxn>
                <a:cxn ang="0">
                  <a:pos x="1" y="51"/>
                </a:cxn>
                <a:cxn ang="0">
                  <a:pos x="1" y="52"/>
                </a:cxn>
                <a:cxn ang="0">
                  <a:pos x="1" y="54"/>
                </a:cxn>
              </a:cxnLst>
              <a:rect l="0" t="0" r="r" b="b"/>
              <a:pathLst>
                <a:path w="65" h="59">
                  <a:moveTo>
                    <a:pt x="1" y="54"/>
                  </a:moveTo>
                  <a:lnTo>
                    <a:pt x="24" y="58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3" y="11"/>
                  </a:lnTo>
                  <a:lnTo>
                    <a:pt x="61" y="5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12" y="19"/>
                  </a:lnTo>
                  <a:lnTo>
                    <a:pt x="9" y="20"/>
                  </a:lnTo>
                  <a:lnTo>
                    <a:pt x="6" y="22"/>
                  </a:lnTo>
                  <a:lnTo>
                    <a:pt x="3" y="26"/>
                  </a:lnTo>
                  <a:lnTo>
                    <a:pt x="1" y="31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1" y="54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7" name="Freeform 33"/>
            <p:cNvSpPr>
              <a:spLocks/>
            </p:cNvSpPr>
            <p:nvPr/>
          </p:nvSpPr>
          <p:spPr bwMode="auto">
            <a:xfrm>
              <a:off x="4853" y="3192"/>
              <a:ext cx="26" cy="3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7" y="12"/>
                </a:cxn>
                <a:cxn ang="0">
                  <a:pos x="17" y="13"/>
                </a:cxn>
                <a:cxn ang="0">
                  <a:pos x="17" y="15"/>
                </a:cxn>
                <a:cxn ang="0">
                  <a:pos x="18" y="17"/>
                </a:cxn>
                <a:cxn ang="0">
                  <a:pos x="18" y="20"/>
                </a:cxn>
                <a:cxn ang="0">
                  <a:pos x="18" y="21"/>
                </a:cxn>
                <a:cxn ang="0">
                  <a:pos x="18" y="23"/>
                </a:cxn>
                <a:cxn ang="0">
                  <a:pos x="18" y="24"/>
                </a:cxn>
                <a:cxn ang="0">
                  <a:pos x="18" y="26"/>
                </a:cxn>
                <a:cxn ang="0">
                  <a:pos x="20" y="29"/>
                </a:cxn>
                <a:cxn ang="0">
                  <a:pos x="20" y="30"/>
                </a:cxn>
                <a:cxn ang="0">
                  <a:pos x="20" y="32"/>
                </a:cxn>
                <a:cxn ang="0">
                  <a:pos x="20" y="33"/>
                </a:cxn>
                <a:cxn ang="0">
                  <a:pos x="20" y="35"/>
                </a:cxn>
              </a:cxnLst>
              <a:rect l="0" t="0" r="r" b="b"/>
              <a:pathLst>
                <a:path w="21" h="36">
                  <a:moveTo>
                    <a:pt x="0" y="3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20" y="35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8" name="Freeform 34"/>
            <p:cNvSpPr>
              <a:spLocks/>
            </p:cNvSpPr>
            <p:nvPr/>
          </p:nvSpPr>
          <p:spPr bwMode="auto">
            <a:xfrm>
              <a:off x="4719" y="3212"/>
              <a:ext cx="157" cy="110"/>
            </a:xfrm>
            <a:custGeom>
              <a:avLst/>
              <a:gdLst/>
              <a:ahLst/>
              <a:cxnLst>
                <a:cxn ang="0">
                  <a:pos x="3" y="77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2" y="84"/>
                </a:cxn>
                <a:cxn ang="0">
                  <a:pos x="3" y="87"/>
                </a:cxn>
                <a:cxn ang="0">
                  <a:pos x="5" y="89"/>
                </a:cxn>
                <a:cxn ang="0">
                  <a:pos x="7" y="92"/>
                </a:cxn>
                <a:cxn ang="0">
                  <a:pos x="8" y="93"/>
                </a:cxn>
                <a:cxn ang="0">
                  <a:pos x="10" y="96"/>
                </a:cxn>
                <a:cxn ang="0">
                  <a:pos x="17" y="92"/>
                </a:cxn>
                <a:cxn ang="0">
                  <a:pos x="25" y="87"/>
                </a:cxn>
                <a:cxn ang="0">
                  <a:pos x="33" y="83"/>
                </a:cxn>
                <a:cxn ang="0">
                  <a:pos x="39" y="78"/>
                </a:cxn>
                <a:cxn ang="0">
                  <a:pos x="46" y="74"/>
                </a:cxn>
                <a:cxn ang="0">
                  <a:pos x="52" y="69"/>
                </a:cxn>
                <a:cxn ang="0">
                  <a:pos x="59" y="64"/>
                </a:cxn>
                <a:cxn ang="0">
                  <a:pos x="66" y="60"/>
                </a:cxn>
                <a:cxn ang="0">
                  <a:pos x="72" y="55"/>
                </a:cxn>
                <a:cxn ang="0">
                  <a:pos x="78" y="51"/>
                </a:cxn>
                <a:cxn ang="0">
                  <a:pos x="86" y="46"/>
                </a:cxn>
                <a:cxn ang="0">
                  <a:pos x="92" y="40"/>
                </a:cxn>
                <a:cxn ang="0">
                  <a:pos x="98" y="35"/>
                </a:cxn>
                <a:cxn ang="0">
                  <a:pos x="106" y="29"/>
                </a:cxn>
                <a:cxn ang="0">
                  <a:pos x="112" y="23"/>
                </a:cxn>
                <a:cxn ang="0">
                  <a:pos x="120" y="18"/>
                </a:cxn>
                <a:cxn ang="0">
                  <a:pos x="121" y="15"/>
                </a:cxn>
                <a:cxn ang="0">
                  <a:pos x="123" y="12"/>
                </a:cxn>
                <a:cxn ang="0">
                  <a:pos x="123" y="9"/>
                </a:cxn>
                <a:cxn ang="0">
                  <a:pos x="121" y="6"/>
                </a:cxn>
                <a:cxn ang="0">
                  <a:pos x="120" y="5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09" y="2"/>
                </a:cxn>
                <a:cxn ang="0">
                  <a:pos x="106" y="5"/>
                </a:cxn>
                <a:cxn ang="0">
                  <a:pos x="101" y="8"/>
                </a:cxn>
                <a:cxn ang="0">
                  <a:pos x="95" y="12"/>
                </a:cxn>
                <a:cxn ang="0">
                  <a:pos x="88" y="18"/>
                </a:cxn>
                <a:cxn ang="0">
                  <a:pos x="80" y="25"/>
                </a:cxn>
                <a:cxn ang="0">
                  <a:pos x="71" y="32"/>
                </a:cxn>
                <a:cxn ang="0">
                  <a:pos x="62" y="38"/>
                </a:cxn>
                <a:cxn ang="0">
                  <a:pos x="51" y="46"/>
                </a:cxn>
                <a:cxn ang="0">
                  <a:pos x="42" y="52"/>
                </a:cxn>
                <a:cxn ang="0">
                  <a:pos x="34" y="60"/>
                </a:cxn>
                <a:cxn ang="0">
                  <a:pos x="25" y="64"/>
                </a:cxn>
                <a:cxn ang="0">
                  <a:pos x="17" y="69"/>
                </a:cxn>
                <a:cxn ang="0">
                  <a:pos x="11" y="74"/>
                </a:cxn>
                <a:cxn ang="0">
                  <a:pos x="7" y="75"/>
                </a:cxn>
              </a:cxnLst>
              <a:rect l="0" t="0" r="r" b="b"/>
              <a:pathLst>
                <a:path w="124" h="97">
                  <a:moveTo>
                    <a:pt x="5" y="77"/>
                  </a:moveTo>
                  <a:lnTo>
                    <a:pt x="3" y="77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0" y="95"/>
                  </a:lnTo>
                  <a:lnTo>
                    <a:pt x="10" y="96"/>
                  </a:lnTo>
                  <a:lnTo>
                    <a:pt x="14" y="93"/>
                  </a:lnTo>
                  <a:lnTo>
                    <a:pt x="17" y="92"/>
                  </a:lnTo>
                  <a:lnTo>
                    <a:pt x="22" y="89"/>
                  </a:lnTo>
                  <a:lnTo>
                    <a:pt x="25" y="87"/>
                  </a:lnTo>
                  <a:lnTo>
                    <a:pt x="28" y="84"/>
                  </a:lnTo>
                  <a:lnTo>
                    <a:pt x="33" y="83"/>
                  </a:lnTo>
                  <a:lnTo>
                    <a:pt x="36" y="80"/>
                  </a:lnTo>
                  <a:lnTo>
                    <a:pt x="39" y="78"/>
                  </a:lnTo>
                  <a:lnTo>
                    <a:pt x="43" y="77"/>
                  </a:lnTo>
                  <a:lnTo>
                    <a:pt x="46" y="74"/>
                  </a:lnTo>
                  <a:lnTo>
                    <a:pt x="49" y="72"/>
                  </a:lnTo>
                  <a:lnTo>
                    <a:pt x="52" y="69"/>
                  </a:lnTo>
                  <a:lnTo>
                    <a:pt x="56" y="67"/>
                  </a:lnTo>
                  <a:lnTo>
                    <a:pt x="59" y="64"/>
                  </a:lnTo>
                  <a:lnTo>
                    <a:pt x="63" y="63"/>
                  </a:lnTo>
                  <a:lnTo>
                    <a:pt x="66" y="60"/>
                  </a:lnTo>
                  <a:lnTo>
                    <a:pt x="69" y="58"/>
                  </a:lnTo>
                  <a:lnTo>
                    <a:pt x="72" y="55"/>
                  </a:lnTo>
                  <a:lnTo>
                    <a:pt x="75" y="54"/>
                  </a:lnTo>
                  <a:lnTo>
                    <a:pt x="78" y="51"/>
                  </a:lnTo>
                  <a:lnTo>
                    <a:pt x="82" y="48"/>
                  </a:lnTo>
                  <a:lnTo>
                    <a:pt x="86" y="46"/>
                  </a:lnTo>
                  <a:lnTo>
                    <a:pt x="89" y="43"/>
                  </a:lnTo>
                  <a:lnTo>
                    <a:pt x="92" y="40"/>
                  </a:lnTo>
                  <a:lnTo>
                    <a:pt x="95" y="38"/>
                  </a:lnTo>
                  <a:lnTo>
                    <a:pt x="98" y="35"/>
                  </a:lnTo>
                  <a:lnTo>
                    <a:pt x="103" y="32"/>
                  </a:lnTo>
                  <a:lnTo>
                    <a:pt x="106" y="29"/>
                  </a:lnTo>
                  <a:lnTo>
                    <a:pt x="109" y="26"/>
                  </a:lnTo>
                  <a:lnTo>
                    <a:pt x="112" y="23"/>
                  </a:lnTo>
                  <a:lnTo>
                    <a:pt x="117" y="21"/>
                  </a:lnTo>
                  <a:lnTo>
                    <a:pt x="120" y="18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1" y="6"/>
                  </a:lnTo>
                  <a:lnTo>
                    <a:pt x="121" y="5"/>
                  </a:lnTo>
                  <a:lnTo>
                    <a:pt x="120" y="5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9" y="2"/>
                  </a:lnTo>
                  <a:lnTo>
                    <a:pt x="108" y="3"/>
                  </a:lnTo>
                  <a:lnTo>
                    <a:pt x="106" y="5"/>
                  </a:lnTo>
                  <a:lnTo>
                    <a:pt x="103" y="6"/>
                  </a:lnTo>
                  <a:lnTo>
                    <a:pt x="101" y="8"/>
                  </a:lnTo>
                  <a:lnTo>
                    <a:pt x="98" y="11"/>
                  </a:lnTo>
                  <a:lnTo>
                    <a:pt x="95" y="12"/>
                  </a:lnTo>
                  <a:lnTo>
                    <a:pt x="91" y="15"/>
                  </a:lnTo>
                  <a:lnTo>
                    <a:pt x="88" y="18"/>
                  </a:lnTo>
                  <a:lnTo>
                    <a:pt x="83" y="21"/>
                  </a:lnTo>
                  <a:lnTo>
                    <a:pt x="80" y="25"/>
                  </a:lnTo>
                  <a:lnTo>
                    <a:pt x="75" y="28"/>
                  </a:lnTo>
                  <a:lnTo>
                    <a:pt x="71" y="32"/>
                  </a:lnTo>
                  <a:lnTo>
                    <a:pt x="66" y="35"/>
                  </a:lnTo>
                  <a:lnTo>
                    <a:pt x="62" y="38"/>
                  </a:lnTo>
                  <a:lnTo>
                    <a:pt x="57" y="43"/>
                  </a:lnTo>
                  <a:lnTo>
                    <a:pt x="51" y="46"/>
                  </a:lnTo>
                  <a:lnTo>
                    <a:pt x="46" y="49"/>
                  </a:lnTo>
                  <a:lnTo>
                    <a:pt x="42" y="52"/>
                  </a:lnTo>
                  <a:lnTo>
                    <a:pt x="37" y="55"/>
                  </a:lnTo>
                  <a:lnTo>
                    <a:pt x="34" y="60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2" y="67"/>
                  </a:lnTo>
                  <a:lnTo>
                    <a:pt x="17" y="69"/>
                  </a:lnTo>
                  <a:lnTo>
                    <a:pt x="14" y="72"/>
                  </a:lnTo>
                  <a:lnTo>
                    <a:pt x="11" y="74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5" y="77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9" name="Freeform 35"/>
            <p:cNvSpPr>
              <a:spLocks/>
            </p:cNvSpPr>
            <p:nvPr/>
          </p:nvSpPr>
          <p:spPr bwMode="auto">
            <a:xfrm>
              <a:off x="4719" y="3212"/>
              <a:ext cx="157" cy="110"/>
            </a:xfrm>
            <a:custGeom>
              <a:avLst/>
              <a:gdLst/>
              <a:ahLst/>
              <a:cxnLst>
                <a:cxn ang="0">
                  <a:pos x="3" y="77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2" y="84"/>
                </a:cxn>
                <a:cxn ang="0">
                  <a:pos x="3" y="87"/>
                </a:cxn>
                <a:cxn ang="0">
                  <a:pos x="5" y="89"/>
                </a:cxn>
                <a:cxn ang="0">
                  <a:pos x="7" y="92"/>
                </a:cxn>
                <a:cxn ang="0">
                  <a:pos x="8" y="93"/>
                </a:cxn>
                <a:cxn ang="0">
                  <a:pos x="10" y="96"/>
                </a:cxn>
                <a:cxn ang="0">
                  <a:pos x="17" y="92"/>
                </a:cxn>
                <a:cxn ang="0">
                  <a:pos x="25" y="87"/>
                </a:cxn>
                <a:cxn ang="0">
                  <a:pos x="33" y="83"/>
                </a:cxn>
                <a:cxn ang="0">
                  <a:pos x="39" y="78"/>
                </a:cxn>
                <a:cxn ang="0">
                  <a:pos x="46" y="74"/>
                </a:cxn>
                <a:cxn ang="0">
                  <a:pos x="52" y="69"/>
                </a:cxn>
                <a:cxn ang="0">
                  <a:pos x="59" y="64"/>
                </a:cxn>
                <a:cxn ang="0">
                  <a:pos x="66" y="60"/>
                </a:cxn>
                <a:cxn ang="0">
                  <a:pos x="72" y="55"/>
                </a:cxn>
                <a:cxn ang="0">
                  <a:pos x="78" y="51"/>
                </a:cxn>
                <a:cxn ang="0">
                  <a:pos x="86" y="46"/>
                </a:cxn>
                <a:cxn ang="0">
                  <a:pos x="92" y="40"/>
                </a:cxn>
                <a:cxn ang="0">
                  <a:pos x="98" y="35"/>
                </a:cxn>
                <a:cxn ang="0">
                  <a:pos x="106" y="29"/>
                </a:cxn>
                <a:cxn ang="0">
                  <a:pos x="112" y="23"/>
                </a:cxn>
                <a:cxn ang="0">
                  <a:pos x="120" y="18"/>
                </a:cxn>
                <a:cxn ang="0">
                  <a:pos x="121" y="15"/>
                </a:cxn>
                <a:cxn ang="0">
                  <a:pos x="123" y="12"/>
                </a:cxn>
                <a:cxn ang="0">
                  <a:pos x="123" y="9"/>
                </a:cxn>
                <a:cxn ang="0">
                  <a:pos x="121" y="6"/>
                </a:cxn>
                <a:cxn ang="0">
                  <a:pos x="120" y="5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09" y="2"/>
                </a:cxn>
                <a:cxn ang="0">
                  <a:pos x="106" y="5"/>
                </a:cxn>
                <a:cxn ang="0">
                  <a:pos x="101" y="8"/>
                </a:cxn>
                <a:cxn ang="0">
                  <a:pos x="95" y="12"/>
                </a:cxn>
                <a:cxn ang="0">
                  <a:pos x="88" y="18"/>
                </a:cxn>
                <a:cxn ang="0">
                  <a:pos x="80" y="25"/>
                </a:cxn>
                <a:cxn ang="0">
                  <a:pos x="71" y="32"/>
                </a:cxn>
                <a:cxn ang="0">
                  <a:pos x="62" y="38"/>
                </a:cxn>
                <a:cxn ang="0">
                  <a:pos x="51" y="46"/>
                </a:cxn>
                <a:cxn ang="0">
                  <a:pos x="42" y="52"/>
                </a:cxn>
                <a:cxn ang="0">
                  <a:pos x="34" y="60"/>
                </a:cxn>
                <a:cxn ang="0">
                  <a:pos x="25" y="64"/>
                </a:cxn>
                <a:cxn ang="0">
                  <a:pos x="17" y="69"/>
                </a:cxn>
                <a:cxn ang="0">
                  <a:pos x="11" y="74"/>
                </a:cxn>
                <a:cxn ang="0">
                  <a:pos x="7" y="75"/>
                </a:cxn>
              </a:cxnLst>
              <a:rect l="0" t="0" r="r" b="b"/>
              <a:pathLst>
                <a:path w="124" h="97">
                  <a:moveTo>
                    <a:pt x="5" y="77"/>
                  </a:moveTo>
                  <a:lnTo>
                    <a:pt x="3" y="77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0" y="95"/>
                  </a:lnTo>
                  <a:lnTo>
                    <a:pt x="10" y="96"/>
                  </a:lnTo>
                  <a:lnTo>
                    <a:pt x="14" y="93"/>
                  </a:lnTo>
                  <a:lnTo>
                    <a:pt x="17" y="92"/>
                  </a:lnTo>
                  <a:lnTo>
                    <a:pt x="22" y="89"/>
                  </a:lnTo>
                  <a:lnTo>
                    <a:pt x="25" y="87"/>
                  </a:lnTo>
                  <a:lnTo>
                    <a:pt x="28" y="84"/>
                  </a:lnTo>
                  <a:lnTo>
                    <a:pt x="33" y="83"/>
                  </a:lnTo>
                  <a:lnTo>
                    <a:pt x="36" y="80"/>
                  </a:lnTo>
                  <a:lnTo>
                    <a:pt x="39" y="78"/>
                  </a:lnTo>
                  <a:lnTo>
                    <a:pt x="43" y="77"/>
                  </a:lnTo>
                  <a:lnTo>
                    <a:pt x="46" y="74"/>
                  </a:lnTo>
                  <a:lnTo>
                    <a:pt x="49" y="72"/>
                  </a:lnTo>
                  <a:lnTo>
                    <a:pt x="52" y="69"/>
                  </a:lnTo>
                  <a:lnTo>
                    <a:pt x="56" y="67"/>
                  </a:lnTo>
                  <a:lnTo>
                    <a:pt x="59" y="64"/>
                  </a:lnTo>
                  <a:lnTo>
                    <a:pt x="63" y="63"/>
                  </a:lnTo>
                  <a:lnTo>
                    <a:pt x="66" y="60"/>
                  </a:lnTo>
                  <a:lnTo>
                    <a:pt x="69" y="58"/>
                  </a:lnTo>
                  <a:lnTo>
                    <a:pt x="72" y="55"/>
                  </a:lnTo>
                  <a:lnTo>
                    <a:pt x="75" y="54"/>
                  </a:lnTo>
                  <a:lnTo>
                    <a:pt x="78" y="51"/>
                  </a:lnTo>
                  <a:lnTo>
                    <a:pt x="82" y="48"/>
                  </a:lnTo>
                  <a:lnTo>
                    <a:pt x="86" y="46"/>
                  </a:lnTo>
                  <a:lnTo>
                    <a:pt x="89" y="43"/>
                  </a:lnTo>
                  <a:lnTo>
                    <a:pt x="92" y="40"/>
                  </a:lnTo>
                  <a:lnTo>
                    <a:pt x="95" y="38"/>
                  </a:lnTo>
                  <a:lnTo>
                    <a:pt x="98" y="35"/>
                  </a:lnTo>
                  <a:lnTo>
                    <a:pt x="103" y="32"/>
                  </a:lnTo>
                  <a:lnTo>
                    <a:pt x="106" y="29"/>
                  </a:lnTo>
                  <a:lnTo>
                    <a:pt x="109" y="26"/>
                  </a:lnTo>
                  <a:lnTo>
                    <a:pt x="112" y="23"/>
                  </a:lnTo>
                  <a:lnTo>
                    <a:pt x="117" y="21"/>
                  </a:lnTo>
                  <a:lnTo>
                    <a:pt x="120" y="18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1" y="6"/>
                  </a:lnTo>
                  <a:lnTo>
                    <a:pt x="121" y="5"/>
                  </a:lnTo>
                  <a:lnTo>
                    <a:pt x="120" y="5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9" y="2"/>
                  </a:lnTo>
                  <a:lnTo>
                    <a:pt x="108" y="3"/>
                  </a:lnTo>
                  <a:lnTo>
                    <a:pt x="106" y="5"/>
                  </a:lnTo>
                  <a:lnTo>
                    <a:pt x="103" y="6"/>
                  </a:lnTo>
                  <a:lnTo>
                    <a:pt x="101" y="8"/>
                  </a:lnTo>
                  <a:lnTo>
                    <a:pt x="98" y="11"/>
                  </a:lnTo>
                  <a:lnTo>
                    <a:pt x="95" y="12"/>
                  </a:lnTo>
                  <a:lnTo>
                    <a:pt x="91" y="15"/>
                  </a:lnTo>
                  <a:lnTo>
                    <a:pt x="88" y="18"/>
                  </a:lnTo>
                  <a:lnTo>
                    <a:pt x="83" y="21"/>
                  </a:lnTo>
                  <a:lnTo>
                    <a:pt x="80" y="25"/>
                  </a:lnTo>
                  <a:lnTo>
                    <a:pt x="75" y="28"/>
                  </a:lnTo>
                  <a:lnTo>
                    <a:pt x="71" y="32"/>
                  </a:lnTo>
                  <a:lnTo>
                    <a:pt x="66" y="35"/>
                  </a:lnTo>
                  <a:lnTo>
                    <a:pt x="62" y="38"/>
                  </a:lnTo>
                  <a:lnTo>
                    <a:pt x="57" y="43"/>
                  </a:lnTo>
                  <a:lnTo>
                    <a:pt x="51" y="46"/>
                  </a:lnTo>
                  <a:lnTo>
                    <a:pt x="46" y="49"/>
                  </a:lnTo>
                  <a:lnTo>
                    <a:pt x="42" y="52"/>
                  </a:lnTo>
                  <a:lnTo>
                    <a:pt x="37" y="55"/>
                  </a:lnTo>
                  <a:lnTo>
                    <a:pt x="34" y="60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2" y="67"/>
                  </a:lnTo>
                  <a:lnTo>
                    <a:pt x="17" y="69"/>
                  </a:lnTo>
                  <a:lnTo>
                    <a:pt x="14" y="72"/>
                  </a:lnTo>
                  <a:lnTo>
                    <a:pt x="11" y="74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5" y="7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0" name="Freeform 36"/>
            <p:cNvSpPr>
              <a:spLocks/>
            </p:cNvSpPr>
            <p:nvPr/>
          </p:nvSpPr>
          <p:spPr bwMode="auto">
            <a:xfrm>
              <a:off x="4660" y="3298"/>
              <a:ext cx="85" cy="68"/>
            </a:xfrm>
            <a:custGeom>
              <a:avLst/>
              <a:gdLst/>
              <a:ahLst/>
              <a:cxnLst>
                <a:cxn ang="0">
                  <a:pos x="1" y="55"/>
                </a:cxn>
                <a:cxn ang="0">
                  <a:pos x="24" y="59"/>
                </a:cxn>
                <a:cxn ang="0">
                  <a:pos x="66" y="29"/>
                </a:cxn>
                <a:cxn ang="0">
                  <a:pos x="66" y="24"/>
                </a:cxn>
                <a:cxn ang="0">
                  <a:pos x="63" y="10"/>
                </a:cxn>
                <a:cxn ang="0">
                  <a:pos x="61" y="6"/>
                </a:cxn>
                <a:cxn ang="0">
                  <a:pos x="58" y="1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1"/>
                </a:cxn>
                <a:cxn ang="0">
                  <a:pos x="12" y="18"/>
                </a:cxn>
                <a:cxn ang="0">
                  <a:pos x="9" y="19"/>
                </a:cxn>
                <a:cxn ang="0">
                  <a:pos x="6" y="23"/>
                </a:cxn>
                <a:cxn ang="0">
                  <a:pos x="3" y="26"/>
                </a:cxn>
                <a:cxn ang="0">
                  <a:pos x="1" y="32"/>
                </a:cxn>
                <a:cxn ang="0">
                  <a:pos x="0" y="42"/>
                </a:cxn>
                <a:cxn ang="0">
                  <a:pos x="1" y="52"/>
                </a:cxn>
                <a:cxn ang="0">
                  <a:pos x="1" y="53"/>
                </a:cxn>
                <a:cxn ang="0">
                  <a:pos x="1" y="55"/>
                </a:cxn>
              </a:cxnLst>
              <a:rect l="0" t="0" r="r" b="b"/>
              <a:pathLst>
                <a:path w="67" h="60">
                  <a:moveTo>
                    <a:pt x="1" y="55"/>
                  </a:moveTo>
                  <a:lnTo>
                    <a:pt x="24" y="59"/>
                  </a:lnTo>
                  <a:lnTo>
                    <a:pt x="66" y="29"/>
                  </a:lnTo>
                  <a:lnTo>
                    <a:pt x="66" y="24"/>
                  </a:lnTo>
                  <a:lnTo>
                    <a:pt x="63" y="10"/>
                  </a:lnTo>
                  <a:lnTo>
                    <a:pt x="61" y="6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12" y="18"/>
                  </a:lnTo>
                  <a:lnTo>
                    <a:pt x="9" y="19"/>
                  </a:lnTo>
                  <a:lnTo>
                    <a:pt x="6" y="23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42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1" y="55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1" name="Freeform 37"/>
            <p:cNvSpPr>
              <a:spLocks/>
            </p:cNvSpPr>
            <p:nvPr/>
          </p:nvSpPr>
          <p:spPr bwMode="auto">
            <a:xfrm>
              <a:off x="4660" y="3298"/>
              <a:ext cx="85" cy="68"/>
            </a:xfrm>
            <a:custGeom>
              <a:avLst/>
              <a:gdLst/>
              <a:ahLst/>
              <a:cxnLst>
                <a:cxn ang="0">
                  <a:pos x="1" y="55"/>
                </a:cxn>
                <a:cxn ang="0">
                  <a:pos x="24" y="59"/>
                </a:cxn>
                <a:cxn ang="0">
                  <a:pos x="66" y="29"/>
                </a:cxn>
                <a:cxn ang="0">
                  <a:pos x="66" y="24"/>
                </a:cxn>
                <a:cxn ang="0">
                  <a:pos x="63" y="10"/>
                </a:cxn>
                <a:cxn ang="0">
                  <a:pos x="61" y="6"/>
                </a:cxn>
                <a:cxn ang="0">
                  <a:pos x="58" y="1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1"/>
                </a:cxn>
                <a:cxn ang="0">
                  <a:pos x="12" y="18"/>
                </a:cxn>
                <a:cxn ang="0">
                  <a:pos x="9" y="19"/>
                </a:cxn>
                <a:cxn ang="0">
                  <a:pos x="6" y="23"/>
                </a:cxn>
                <a:cxn ang="0">
                  <a:pos x="3" y="26"/>
                </a:cxn>
                <a:cxn ang="0">
                  <a:pos x="1" y="32"/>
                </a:cxn>
                <a:cxn ang="0">
                  <a:pos x="0" y="42"/>
                </a:cxn>
                <a:cxn ang="0">
                  <a:pos x="1" y="52"/>
                </a:cxn>
                <a:cxn ang="0">
                  <a:pos x="1" y="53"/>
                </a:cxn>
                <a:cxn ang="0">
                  <a:pos x="1" y="55"/>
                </a:cxn>
              </a:cxnLst>
              <a:rect l="0" t="0" r="r" b="b"/>
              <a:pathLst>
                <a:path w="67" h="60">
                  <a:moveTo>
                    <a:pt x="1" y="55"/>
                  </a:moveTo>
                  <a:lnTo>
                    <a:pt x="24" y="59"/>
                  </a:lnTo>
                  <a:lnTo>
                    <a:pt x="66" y="29"/>
                  </a:lnTo>
                  <a:lnTo>
                    <a:pt x="66" y="24"/>
                  </a:lnTo>
                  <a:lnTo>
                    <a:pt x="63" y="10"/>
                  </a:lnTo>
                  <a:lnTo>
                    <a:pt x="61" y="6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12" y="18"/>
                  </a:lnTo>
                  <a:lnTo>
                    <a:pt x="9" y="19"/>
                  </a:lnTo>
                  <a:lnTo>
                    <a:pt x="6" y="23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42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1" y="55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2" name="Freeform 38"/>
            <p:cNvSpPr>
              <a:spLocks/>
            </p:cNvSpPr>
            <p:nvPr/>
          </p:nvSpPr>
          <p:spPr bwMode="auto">
            <a:xfrm>
              <a:off x="4672" y="3319"/>
              <a:ext cx="21" cy="4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9"/>
                </a:cxn>
                <a:cxn ang="0">
                  <a:pos x="14" y="12"/>
                </a:cxn>
                <a:cxn ang="0">
                  <a:pos x="16" y="14"/>
                </a:cxn>
                <a:cxn ang="0">
                  <a:pos x="16" y="15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16" y="23"/>
                </a:cxn>
                <a:cxn ang="0">
                  <a:pos x="16" y="24"/>
                </a:cxn>
                <a:cxn ang="0">
                  <a:pos x="16" y="28"/>
                </a:cxn>
                <a:cxn ang="0">
                  <a:pos x="16" y="29"/>
                </a:cxn>
                <a:cxn ang="0">
                  <a:pos x="16" y="31"/>
                </a:cxn>
                <a:cxn ang="0">
                  <a:pos x="16" y="32"/>
                </a:cxn>
                <a:cxn ang="0">
                  <a:pos x="16" y="35"/>
                </a:cxn>
                <a:cxn ang="0">
                  <a:pos x="16" y="37"/>
                </a:cxn>
                <a:cxn ang="0">
                  <a:pos x="16" y="38"/>
                </a:cxn>
                <a:cxn ang="0">
                  <a:pos x="16" y="40"/>
                </a:cxn>
                <a:cxn ang="0">
                  <a:pos x="16" y="41"/>
                </a:cxn>
              </a:cxnLst>
              <a:rect l="0" t="0" r="r" b="b"/>
              <a:pathLst>
                <a:path w="17" h="42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3" name="Freeform 39"/>
            <p:cNvSpPr>
              <a:spLocks/>
            </p:cNvSpPr>
            <p:nvPr/>
          </p:nvSpPr>
          <p:spPr bwMode="auto">
            <a:xfrm>
              <a:off x="660" y="3029"/>
              <a:ext cx="234" cy="18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6"/>
                </a:cxn>
                <a:cxn ang="0">
                  <a:pos x="1" y="12"/>
                </a:cxn>
                <a:cxn ang="0">
                  <a:pos x="6" y="16"/>
                </a:cxn>
                <a:cxn ang="0">
                  <a:pos x="165" y="16"/>
                </a:cxn>
                <a:cxn ang="0">
                  <a:pos x="170" y="16"/>
                </a:cxn>
                <a:cxn ang="0">
                  <a:pos x="176" y="13"/>
                </a:cxn>
                <a:cxn ang="0">
                  <a:pos x="179" y="12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2" y="4"/>
                </a:cxn>
                <a:cxn ang="0">
                  <a:pos x="176" y="1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4"/>
                </a:cxn>
              </a:cxnLst>
              <a:rect l="0" t="0" r="r" b="b"/>
              <a:pathLst>
                <a:path w="184" h="17">
                  <a:moveTo>
                    <a:pt x="3" y="4"/>
                  </a:moveTo>
                  <a:lnTo>
                    <a:pt x="3" y="6"/>
                  </a:lnTo>
                  <a:lnTo>
                    <a:pt x="1" y="12"/>
                  </a:lnTo>
                  <a:lnTo>
                    <a:pt x="6" y="16"/>
                  </a:lnTo>
                  <a:lnTo>
                    <a:pt x="165" y="16"/>
                  </a:lnTo>
                  <a:lnTo>
                    <a:pt x="170" y="16"/>
                  </a:lnTo>
                  <a:lnTo>
                    <a:pt x="176" y="13"/>
                  </a:lnTo>
                  <a:lnTo>
                    <a:pt x="179" y="12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2" y="4"/>
                  </a:lnTo>
                  <a:lnTo>
                    <a:pt x="176" y="1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4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4" name="Freeform 40"/>
            <p:cNvSpPr>
              <a:spLocks/>
            </p:cNvSpPr>
            <p:nvPr/>
          </p:nvSpPr>
          <p:spPr bwMode="auto">
            <a:xfrm>
              <a:off x="660" y="3029"/>
              <a:ext cx="234" cy="18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6"/>
                </a:cxn>
                <a:cxn ang="0">
                  <a:pos x="1" y="12"/>
                </a:cxn>
                <a:cxn ang="0">
                  <a:pos x="6" y="16"/>
                </a:cxn>
                <a:cxn ang="0">
                  <a:pos x="165" y="16"/>
                </a:cxn>
                <a:cxn ang="0">
                  <a:pos x="170" y="16"/>
                </a:cxn>
                <a:cxn ang="0">
                  <a:pos x="176" y="13"/>
                </a:cxn>
                <a:cxn ang="0">
                  <a:pos x="179" y="12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2" y="4"/>
                </a:cxn>
                <a:cxn ang="0">
                  <a:pos x="176" y="1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1" y="3"/>
                </a:cxn>
              </a:cxnLst>
              <a:rect l="0" t="0" r="r" b="b"/>
              <a:pathLst>
                <a:path w="184" h="17">
                  <a:moveTo>
                    <a:pt x="3" y="4"/>
                  </a:moveTo>
                  <a:lnTo>
                    <a:pt x="3" y="6"/>
                  </a:lnTo>
                  <a:lnTo>
                    <a:pt x="1" y="12"/>
                  </a:lnTo>
                  <a:lnTo>
                    <a:pt x="6" y="16"/>
                  </a:lnTo>
                  <a:lnTo>
                    <a:pt x="165" y="16"/>
                  </a:lnTo>
                  <a:lnTo>
                    <a:pt x="170" y="16"/>
                  </a:lnTo>
                  <a:lnTo>
                    <a:pt x="176" y="13"/>
                  </a:lnTo>
                  <a:lnTo>
                    <a:pt x="179" y="12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2" y="4"/>
                  </a:lnTo>
                  <a:lnTo>
                    <a:pt x="176" y="1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1" y="3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5" name="Freeform 41"/>
            <p:cNvSpPr>
              <a:spLocks/>
            </p:cNvSpPr>
            <p:nvPr/>
          </p:nvSpPr>
          <p:spPr bwMode="auto">
            <a:xfrm>
              <a:off x="4349" y="3365"/>
              <a:ext cx="233" cy="100"/>
            </a:xfrm>
            <a:custGeom>
              <a:avLst/>
              <a:gdLst/>
              <a:ahLst/>
              <a:cxnLst>
                <a:cxn ang="0">
                  <a:pos x="173" y="21"/>
                </a:cxn>
                <a:cxn ang="0">
                  <a:pos x="166" y="27"/>
                </a:cxn>
                <a:cxn ang="0">
                  <a:pos x="160" y="30"/>
                </a:cxn>
                <a:cxn ang="0">
                  <a:pos x="153" y="32"/>
                </a:cxn>
                <a:cxn ang="0">
                  <a:pos x="100" y="24"/>
                </a:cxn>
                <a:cxn ang="0">
                  <a:pos x="25" y="64"/>
                </a:cxn>
                <a:cxn ang="0">
                  <a:pos x="22" y="89"/>
                </a:cxn>
                <a:cxn ang="0">
                  <a:pos x="17" y="76"/>
                </a:cxn>
                <a:cxn ang="0">
                  <a:pos x="10" y="69"/>
                </a:cxn>
                <a:cxn ang="0">
                  <a:pos x="0" y="66"/>
                </a:cxn>
                <a:cxn ang="0">
                  <a:pos x="6" y="44"/>
                </a:cxn>
                <a:cxn ang="0">
                  <a:pos x="94" y="0"/>
                </a:cxn>
                <a:cxn ang="0">
                  <a:pos x="184" y="17"/>
                </a:cxn>
                <a:cxn ang="0">
                  <a:pos x="173" y="21"/>
                </a:cxn>
              </a:cxnLst>
              <a:rect l="0" t="0" r="r" b="b"/>
              <a:pathLst>
                <a:path w="185" h="90">
                  <a:moveTo>
                    <a:pt x="173" y="21"/>
                  </a:moveTo>
                  <a:lnTo>
                    <a:pt x="166" y="27"/>
                  </a:lnTo>
                  <a:lnTo>
                    <a:pt x="160" y="30"/>
                  </a:lnTo>
                  <a:lnTo>
                    <a:pt x="153" y="32"/>
                  </a:lnTo>
                  <a:lnTo>
                    <a:pt x="100" y="24"/>
                  </a:lnTo>
                  <a:lnTo>
                    <a:pt x="25" y="64"/>
                  </a:lnTo>
                  <a:lnTo>
                    <a:pt x="22" y="89"/>
                  </a:lnTo>
                  <a:lnTo>
                    <a:pt x="17" y="76"/>
                  </a:lnTo>
                  <a:lnTo>
                    <a:pt x="10" y="69"/>
                  </a:lnTo>
                  <a:lnTo>
                    <a:pt x="0" y="66"/>
                  </a:lnTo>
                  <a:lnTo>
                    <a:pt x="6" y="44"/>
                  </a:lnTo>
                  <a:lnTo>
                    <a:pt x="94" y="0"/>
                  </a:lnTo>
                  <a:lnTo>
                    <a:pt x="184" y="17"/>
                  </a:lnTo>
                  <a:lnTo>
                    <a:pt x="173" y="21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6" name="Freeform 42"/>
            <p:cNvSpPr>
              <a:spLocks/>
            </p:cNvSpPr>
            <p:nvPr/>
          </p:nvSpPr>
          <p:spPr bwMode="auto">
            <a:xfrm>
              <a:off x="4349" y="3365"/>
              <a:ext cx="233" cy="100"/>
            </a:xfrm>
            <a:custGeom>
              <a:avLst/>
              <a:gdLst/>
              <a:ahLst/>
              <a:cxnLst>
                <a:cxn ang="0">
                  <a:pos x="173" y="21"/>
                </a:cxn>
                <a:cxn ang="0">
                  <a:pos x="166" y="27"/>
                </a:cxn>
                <a:cxn ang="0">
                  <a:pos x="160" y="30"/>
                </a:cxn>
                <a:cxn ang="0">
                  <a:pos x="153" y="32"/>
                </a:cxn>
                <a:cxn ang="0">
                  <a:pos x="100" y="24"/>
                </a:cxn>
                <a:cxn ang="0">
                  <a:pos x="25" y="64"/>
                </a:cxn>
                <a:cxn ang="0">
                  <a:pos x="22" y="89"/>
                </a:cxn>
                <a:cxn ang="0">
                  <a:pos x="17" y="76"/>
                </a:cxn>
                <a:cxn ang="0">
                  <a:pos x="10" y="69"/>
                </a:cxn>
                <a:cxn ang="0">
                  <a:pos x="0" y="66"/>
                </a:cxn>
                <a:cxn ang="0">
                  <a:pos x="6" y="44"/>
                </a:cxn>
                <a:cxn ang="0">
                  <a:pos x="94" y="0"/>
                </a:cxn>
                <a:cxn ang="0">
                  <a:pos x="184" y="17"/>
                </a:cxn>
                <a:cxn ang="0">
                  <a:pos x="173" y="21"/>
                </a:cxn>
              </a:cxnLst>
              <a:rect l="0" t="0" r="r" b="b"/>
              <a:pathLst>
                <a:path w="185" h="90">
                  <a:moveTo>
                    <a:pt x="173" y="21"/>
                  </a:moveTo>
                  <a:lnTo>
                    <a:pt x="166" y="27"/>
                  </a:lnTo>
                  <a:lnTo>
                    <a:pt x="160" y="30"/>
                  </a:lnTo>
                  <a:lnTo>
                    <a:pt x="153" y="32"/>
                  </a:lnTo>
                  <a:lnTo>
                    <a:pt x="100" y="24"/>
                  </a:lnTo>
                  <a:lnTo>
                    <a:pt x="25" y="64"/>
                  </a:lnTo>
                  <a:lnTo>
                    <a:pt x="22" y="89"/>
                  </a:lnTo>
                  <a:lnTo>
                    <a:pt x="17" y="76"/>
                  </a:lnTo>
                  <a:lnTo>
                    <a:pt x="10" y="69"/>
                  </a:lnTo>
                  <a:lnTo>
                    <a:pt x="0" y="66"/>
                  </a:lnTo>
                  <a:lnTo>
                    <a:pt x="6" y="44"/>
                  </a:lnTo>
                  <a:lnTo>
                    <a:pt x="94" y="0"/>
                  </a:lnTo>
                  <a:lnTo>
                    <a:pt x="184" y="17"/>
                  </a:lnTo>
                  <a:lnTo>
                    <a:pt x="173" y="2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7" name="Freeform 43"/>
            <p:cNvSpPr>
              <a:spLocks/>
            </p:cNvSpPr>
            <p:nvPr/>
          </p:nvSpPr>
          <p:spPr bwMode="auto">
            <a:xfrm>
              <a:off x="3945" y="3603"/>
              <a:ext cx="89" cy="6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0" y="57"/>
                </a:cxn>
                <a:cxn ang="0">
                  <a:pos x="21" y="57"/>
                </a:cxn>
                <a:cxn ang="0">
                  <a:pos x="70" y="38"/>
                </a:cxn>
                <a:cxn ang="0">
                  <a:pos x="67" y="23"/>
                </a:cxn>
                <a:cxn ang="0">
                  <a:pos x="61" y="11"/>
                </a:cxn>
                <a:cxn ang="0">
                  <a:pos x="56" y="5"/>
                </a:cxn>
                <a:cxn ang="0">
                  <a:pos x="50" y="0"/>
                </a:cxn>
                <a:cxn ang="0">
                  <a:pos x="7" y="11"/>
                </a:cxn>
                <a:cxn ang="0">
                  <a:pos x="1" y="17"/>
                </a:cxn>
                <a:cxn ang="0">
                  <a:pos x="0" y="26"/>
                </a:cxn>
                <a:cxn ang="0">
                  <a:pos x="0" y="38"/>
                </a:cxn>
              </a:cxnLst>
              <a:rect l="0" t="0" r="r" b="b"/>
              <a:pathLst>
                <a:path w="71" h="58">
                  <a:moveTo>
                    <a:pt x="0" y="38"/>
                  </a:moveTo>
                  <a:lnTo>
                    <a:pt x="20" y="57"/>
                  </a:lnTo>
                  <a:lnTo>
                    <a:pt x="21" y="57"/>
                  </a:lnTo>
                  <a:lnTo>
                    <a:pt x="70" y="38"/>
                  </a:lnTo>
                  <a:lnTo>
                    <a:pt x="67" y="23"/>
                  </a:lnTo>
                  <a:lnTo>
                    <a:pt x="61" y="11"/>
                  </a:lnTo>
                  <a:lnTo>
                    <a:pt x="56" y="5"/>
                  </a:lnTo>
                  <a:lnTo>
                    <a:pt x="50" y="0"/>
                  </a:lnTo>
                  <a:lnTo>
                    <a:pt x="7" y="11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0" y="38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8" name="Freeform 44"/>
            <p:cNvSpPr>
              <a:spLocks/>
            </p:cNvSpPr>
            <p:nvPr/>
          </p:nvSpPr>
          <p:spPr bwMode="auto">
            <a:xfrm>
              <a:off x="3945" y="3603"/>
              <a:ext cx="89" cy="6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0" y="57"/>
                </a:cxn>
                <a:cxn ang="0">
                  <a:pos x="21" y="57"/>
                </a:cxn>
                <a:cxn ang="0">
                  <a:pos x="70" y="38"/>
                </a:cxn>
                <a:cxn ang="0">
                  <a:pos x="67" y="23"/>
                </a:cxn>
                <a:cxn ang="0">
                  <a:pos x="61" y="11"/>
                </a:cxn>
                <a:cxn ang="0">
                  <a:pos x="56" y="5"/>
                </a:cxn>
                <a:cxn ang="0">
                  <a:pos x="50" y="0"/>
                </a:cxn>
                <a:cxn ang="0">
                  <a:pos x="7" y="11"/>
                </a:cxn>
                <a:cxn ang="0">
                  <a:pos x="1" y="17"/>
                </a:cxn>
                <a:cxn ang="0">
                  <a:pos x="0" y="26"/>
                </a:cxn>
                <a:cxn ang="0">
                  <a:pos x="0" y="38"/>
                </a:cxn>
              </a:cxnLst>
              <a:rect l="0" t="0" r="r" b="b"/>
              <a:pathLst>
                <a:path w="71" h="58">
                  <a:moveTo>
                    <a:pt x="0" y="38"/>
                  </a:moveTo>
                  <a:lnTo>
                    <a:pt x="20" y="57"/>
                  </a:lnTo>
                  <a:lnTo>
                    <a:pt x="21" y="57"/>
                  </a:lnTo>
                  <a:lnTo>
                    <a:pt x="70" y="38"/>
                  </a:lnTo>
                  <a:lnTo>
                    <a:pt x="67" y="23"/>
                  </a:lnTo>
                  <a:lnTo>
                    <a:pt x="61" y="11"/>
                  </a:lnTo>
                  <a:lnTo>
                    <a:pt x="56" y="5"/>
                  </a:lnTo>
                  <a:lnTo>
                    <a:pt x="50" y="0"/>
                  </a:lnTo>
                  <a:lnTo>
                    <a:pt x="7" y="11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0" y="38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9" name="Freeform 45"/>
            <p:cNvSpPr>
              <a:spLocks/>
            </p:cNvSpPr>
            <p:nvPr/>
          </p:nvSpPr>
          <p:spPr bwMode="auto">
            <a:xfrm>
              <a:off x="3950" y="3620"/>
              <a:ext cx="21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1" y="6"/>
                </a:cxn>
                <a:cxn ang="0">
                  <a:pos x="13" y="7"/>
                </a:cxn>
                <a:cxn ang="0">
                  <a:pos x="13" y="9"/>
                </a:cxn>
                <a:cxn ang="0">
                  <a:pos x="13" y="10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7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16" y="21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16" y="27"/>
                </a:cxn>
                <a:cxn ang="0">
                  <a:pos x="16" y="29"/>
                </a:cxn>
                <a:cxn ang="0">
                  <a:pos x="16" y="30"/>
                </a:cxn>
                <a:cxn ang="0">
                  <a:pos x="16" y="32"/>
                </a:cxn>
                <a:cxn ang="0">
                  <a:pos x="16" y="33"/>
                </a:cxn>
                <a:cxn ang="0">
                  <a:pos x="16" y="35"/>
                </a:cxn>
                <a:cxn ang="0">
                  <a:pos x="16" y="36"/>
                </a:cxn>
                <a:cxn ang="0">
                  <a:pos x="16" y="38"/>
                </a:cxn>
                <a:cxn ang="0">
                  <a:pos x="16" y="40"/>
                </a:cxn>
                <a:cxn ang="0">
                  <a:pos x="16" y="41"/>
                </a:cxn>
              </a:cxnLst>
              <a:rect l="0" t="0" r="r" b="b"/>
              <a:pathLst>
                <a:path w="17" h="42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0" name="Freeform 46"/>
            <p:cNvSpPr>
              <a:spLocks/>
            </p:cNvSpPr>
            <p:nvPr/>
          </p:nvSpPr>
          <p:spPr bwMode="auto">
            <a:xfrm>
              <a:off x="3796" y="3603"/>
              <a:ext cx="155" cy="69"/>
            </a:xfrm>
            <a:custGeom>
              <a:avLst/>
              <a:gdLst/>
              <a:ahLst/>
              <a:cxnLst>
                <a:cxn ang="0">
                  <a:pos x="104" y="40"/>
                </a:cxn>
                <a:cxn ang="0">
                  <a:pos x="70" y="18"/>
                </a:cxn>
                <a:cxn ang="0">
                  <a:pos x="24" y="31"/>
                </a:cxn>
                <a:cxn ang="0">
                  <a:pos x="21" y="57"/>
                </a:cxn>
                <a:cxn ang="0">
                  <a:pos x="12" y="60"/>
                </a:cxn>
                <a:cxn ang="0">
                  <a:pos x="7" y="55"/>
                </a:cxn>
                <a:cxn ang="0">
                  <a:pos x="0" y="50"/>
                </a:cxn>
                <a:cxn ang="0">
                  <a:pos x="4" y="28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78" y="0"/>
                </a:cxn>
                <a:cxn ang="0">
                  <a:pos x="122" y="34"/>
                </a:cxn>
                <a:cxn ang="0">
                  <a:pos x="104" y="40"/>
                </a:cxn>
              </a:cxnLst>
              <a:rect l="0" t="0" r="r" b="b"/>
              <a:pathLst>
                <a:path w="123" h="61">
                  <a:moveTo>
                    <a:pt x="104" y="40"/>
                  </a:moveTo>
                  <a:lnTo>
                    <a:pt x="70" y="18"/>
                  </a:lnTo>
                  <a:lnTo>
                    <a:pt x="24" y="31"/>
                  </a:lnTo>
                  <a:lnTo>
                    <a:pt x="21" y="57"/>
                  </a:lnTo>
                  <a:lnTo>
                    <a:pt x="12" y="60"/>
                  </a:lnTo>
                  <a:lnTo>
                    <a:pt x="7" y="55"/>
                  </a:lnTo>
                  <a:lnTo>
                    <a:pt x="0" y="50"/>
                  </a:lnTo>
                  <a:lnTo>
                    <a:pt x="4" y="28"/>
                  </a:lnTo>
                  <a:lnTo>
                    <a:pt x="7" y="21"/>
                  </a:lnTo>
                  <a:lnTo>
                    <a:pt x="9" y="18"/>
                  </a:lnTo>
                  <a:lnTo>
                    <a:pt x="78" y="0"/>
                  </a:lnTo>
                  <a:lnTo>
                    <a:pt x="122" y="34"/>
                  </a:lnTo>
                  <a:lnTo>
                    <a:pt x="104" y="40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1" name="Freeform 47"/>
            <p:cNvSpPr>
              <a:spLocks/>
            </p:cNvSpPr>
            <p:nvPr/>
          </p:nvSpPr>
          <p:spPr bwMode="auto">
            <a:xfrm>
              <a:off x="3796" y="3603"/>
              <a:ext cx="155" cy="69"/>
            </a:xfrm>
            <a:custGeom>
              <a:avLst/>
              <a:gdLst/>
              <a:ahLst/>
              <a:cxnLst>
                <a:cxn ang="0">
                  <a:pos x="104" y="40"/>
                </a:cxn>
                <a:cxn ang="0">
                  <a:pos x="70" y="18"/>
                </a:cxn>
                <a:cxn ang="0">
                  <a:pos x="24" y="31"/>
                </a:cxn>
                <a:cxn ang="0">
                  <a:pos x="21" y="57"/>
                </a:cxn>
                <a:cxn ang="0">
                  <a:pos x="12" y="60"/>
                </a:cxn>
                <a:cxn ang="0">
                  <a:pos x="7" y="55"/>
                </a:cxn>
                <a:cxn ang="0">
                  <a:pos x="0" y="50"/>
                </a:cxn>
                <a:cxn ang="0">
                  <a:pos x="4" y="28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78" y="0"/>
                </a:cxn>
                <a:cxn ang="0">
                  <a:pos x="122" y="34"/>
                </a:cxn>
              </a:cxnLst>
              <a:rect l="0" t="0" r="r" b="b"/>
              <a:pathLst>
                <a:path w="123" h="61">
                  <a:moveTo>
                    <a:pt x="104" y="40"/>
                  </a:moveTo>
                  <a:lnTo>
                    <a:pt x="70" y="18"/>
                  </a:lnTo>
                  <a:lnTo>
                    <a:pt x="24" y="31"/>
                  </a:lnTo>
                  <a:lnTo>
                    <a:pt x="21" y="57"/>
                  </a:lnTo>
                  <a:lnTo>
                    <a:pt x="12" y="60"/>
                  </a:lnTo>
                  <a:lnTo>
                    <a:pt x="7" y="55"/>
                  </a:lnTo>
                  <a:lnTo>
                    <a:pt x="0" y="50"/>
                  </a:lnTo>
                  <a:lnTo>
                    <a:pt x="4" y="28"/>
                  </a:lnTo>
                  <a:lnTo>
                    <a:pt x="7" y="21"/>
                  </a:lnTo>
                  <a:lnTo>
                    <a:pt x="9" y="18"/>
                  </a:lnTo>
                  <a:lnTo>
                    <a:pt x="78" y="0"/>
                  </a:lnTo>
                  <a:lnTo>
                    <a:pt x="122" y="34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2" name="Freeform 48"/>
            <p:cNvSpPr>
              <a:spLocks/>
            </p:cNvSpPr>
            <p:nvPr/>
          </p:nvSpPr>
          <p:spPr bwMode="auto">
            <a:xfrm>
              <a:off x="3813" y="3639"/>
              <a:ext cx="148" cy="63"/>
            </a:xfrm>
            <a:custGeom>
              <a:avLst/>
              <a:gdLst/>
              <a:ahLst/>
              <a:cxnLst>
                <a:cxn ang="0">
                  <a:pos x="105" y="3"/>
                </a:cxn>
                <a:cxn ang="0">
                  <a:pos x="98" y="6"/>
                </a:cxn>
                <a:cxn ang="0">
                  <a:pos x="88" y="9"/>
                </a:cxn>
                <a:cxn ang="0">
                  <a:pos x="82" y="11"/>
                </a:cxn>
                <a:cxn ang="0">
                  <a:pos x="76" y="14"/>
                </a:cxn>
                <a:cxn ang="0">
                  <a:pos x="70" y="15"/>
                </a:cxn>
                <a:cxn ang="0">
                  <a:pos x="64" y="17"/>
                </a:cxn>
                <a:cxn ang="0">
                  <a:pos x="59" y="20"/>
                </a:cxn>
                <a:cxn ang="0">
                  <a:pos x="55" y="22"/>
                </a:cxn>
                <a:cxn ang="0">
                  <a:pos x="49" y="23"/>
                </a:cxn>
                <a:cxn ang="0">
                  <a:pos x="44" y="25"/>
                </a:cxn>
                <a:cxn ang="0">
                  <a:pos x="38" y="26"/>
                </a:cxn>
                <a:cxn ang="0">
                  <a:pos x="30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6" y="35"/>
                </a:cxn>
                <a:cxn ang="0">
                  <a:pos x="0" y="38"/>
                </a:cxn>
                <a:cxn ang="0">
                  <a:pos x="1" y="40"/>
                </a:cxn>
                <a:cxn ang="0">
                  <a:pos x="1" y="43"/>
                </a:cxn>
                <a:cxn ang="0">
                  <a:pos x="1" y="46"/>
                </a:cxn>
                <a:cxn ang="0">
                  <a:pos x="1" y="49"/>
                </a:cxn>
                <a:cxn ang="0">
                  <a:pos x="1" y="52"/>
                </a:cxn>
                <a:cxn ang="0">
                  <a:pos x="1" y="55"/>
                </a:cxn>
                <a:cxn ang="0">
                  <a:pos x="12" y="52"/>
                </a:cxn>
                <a:cxn ang="0">
                  <a:pos x="23" y="49"/>
                </a:cxn>
                <a:cxn ang="0">
                  <a:pos x="30" y="46"/>
                </a:cxn>
                <a:cxn ang="0">
                  <a:pos x="38" y="43"/>
                </a:cxn>
                <a:cxn ang="0">
                  <a:pos x="44" y="41"/>
                </a:cxn>
                <a:cxn ang="0">
                  <a:pos x="50" y="40"/>
                </a:cxn>
                <a:cxn ang="0">
                  <a:pos x="56" y="38"/>
                </a:cxn>
                <a:cxn ang="0">
                  <a:pos x="62" y="35"/>
                </a:cxn>
                <a:cxn ang="0">
                  <a:pos x="67" y="34"/>
                </a:cxn>
                <a:cxn ang="0">
                  <a:pos x="73" y="32"/>
                </a:cxn>
                <a:cxn ang="0">
                  <a:pos x="78" y="31"/>
                </a:cxn>
                <a:cxn ang="0">
                  <a:pos x="84" y="28"/>
                </a:cxn>
                <a:cxn ang="0">
                  <a:pos x="91" y="25"/>
                </a:cxn>
                <a:cxn ang="0">
                  <a:pos x="98" y="22"/>
                </a:cxn>
                <a:cxn ang="0">
                  <a:pos x="107" y="18"/>
                </a:cxn>
                <a:cxn ang="0">
                  <a:pos x="116" y="15"/>
                </a:cxn>
                <a:cxn ang="0">
                  <a:pos x="116" y="12"/>
                </a:cxn>
                <a:cxn ang="0">
                  <a:pos x="116" y="9"/>
                </a:cxn>
                <a:cxn ang="0">
                  <a:pos x="114" y="6"/>
                </a:cxn>
                <a:cxn ang="0">
                  <a:pos x="114" y="3"/>
                </a:cxn>
                <a:cxn ang="0">
                  <a:pos x="113" y="2"/>
                </a:cxn>
              </a:cxnLst>
              <a:rect l="0" t="0" r="r" b="b"/>
              <a:pathLst>
                <a:path w="117" h="56">
                  <a:moveTo>
                    <a:pt x="111" y="0"/>
                  </a:moveTo>
                  <a:lnTo>
                    <a:pt x="105" y="3"/>
                  </a:lnTo>
                  <a:lnTo>
                    <a:pt x="101" y="5"/>
                  </a:lnTo>
                  <a:lnTo>
                    <a:pt x="98" y="6"/>
                  </a:lnTo>
                  <a:lnTo>
                    <a:pt x="93" y="8"/>
                  </a:lnTo>
                  <a:lnTo>
                    <a:pt x="88" y="9"/>
                  </a:lnTo>
                  <a:lnTo>
                    <a:pt x="85" y="9"/>
                  </a:lnTo>
                  <a:lnTo>
                    <a:pt x="82" y="11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3" y="14"/>
                  </a:lnTo>
                  <a:lnTo>
                    <a:pt x="70" y="15"/>
                  </a:lnTo>
                  <a:lnTo>
                    <a:pt x="67" y="17"/>
                  </a:lnTo>
                  <a:lnTo>
                    <a:pt x="64" y="17"/>
                  </a:lnTo>
                  <a:lnTo>
                    <a:pt x="62" y="18"/>
                  </a:lnTo>
                  <a:lnTo>
                    <a:pt x="59" y="20"/>
                  </a:lnTo>
                  <a:lnTo>
                    <a:pt x="56" y="20"/>
                  </a:lnTo>
                  <a:lnTo>
                    <a:pt x="55" y="22"/>
                  </a:lnTo>
                  <a:lnTo>
                    <a:pt x="52" y="22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4" y="25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0" y="34"/>
                  </a:lnTo>
                  <a:lnTo>
                    <a:pt x="6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7" y="54"/>
                  </a:lnTo>
                  <a:lnTo>
                    <a:pt x="12" y="52"/>
                  </a:lnTo>
                  <a:lnTo>
                    <a:pt x="18" y="51"/>
                  </a:lnTo>
                  <a:lnTo>
                    <a:pt x="23" y="49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5" y="44"/>
                  </a:lnTo>
                  <a:lnTo>
                    <a:pt x="38" y="43"/>
                  </a:lnTo>
                  <a:lnTo>
                    <a:pt x="41" y="43"/>
                  </a:lnTo>
                  <a:lnTo>
                    <a:pt x="44" y="41"/>
                  </a:lnTo>
                  <a:lnTo>
                    <a:pt x="47" y="40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6" y="38"/>
                  </a:lnTo>
                  <a:lnTo>
                    <a:pt x="59" y="37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7" y="34"/>
                  </a:lnTo>
                  <a:lnTo>
                    <a:pt x="70" y="34"/>
                  </a:lnTo>
                  <a:lnTo>
                    <a:pt x="73" y="32"/>
                  </a:lnTo>
                  <a:lnTo>
                    <a:pt x="75" y="31"/>
                  </a:lnTo>
                  <a:lnTo>
                    <a:pt x="78" y="31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7" y="26"/>
                  </a:lnTo>
                  <a:lnTo>
                    <a:pt x="91" y="25"/>
                  </a:lnTo>
                  <a:lnTo>
                    <a:pt x="95" y="23"/>
                  </a:lnTo>
                  <a:lnTo>
                    <a:pt x="98" y="22"/>
                  </a:lnTo>
                  <a:lnTo>
                    <a:pt x="102" y="20"/>
                  </a:lnTo>
                  <a:lnTo>
                    <a:pt x="107" y="18"/>
                  </a:lnTo>
                  <a:lnTo>
                    <a:pt x="111" y="17"/>
                  </a:lnTo>
                  <a:lnTo>
                    <a:pt x="116" y="15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16" y="11"/>
                  </a:lnTo>
                  <a:lnTo>
                    <a:pt x="116" y="9"/>
                  </a:lnTo>
                  <a:lnTo>
                    <a:pt x="116" y="8"/>
                  </a:lnTo>
                  <a:lnTo>
                    <a:pt x="114" y="6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3" y="3"/>
                  </a:lnTo>
                  <a:lnTo>
                    <a:pt x="113" y="2"/>
                  </a:lnTo>
                  <a:lnTo>
                    <a:pt x="111" y="0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3" name="Freeform 49"/>
            <p:cNvSpPr>
              <a:spLocks/>
            </p:cNvSpPr>
            <p:nvPr/>
          </p:nvSpPr>
          <p:spPr bwMode="auto">
            <a:xfrm>
              <a:off x="3813" y="3639"/>
              <a:ext cx="148" cy="63"/>
            </a:xfrm>
            <a:custGeom>
              <a:avLst/>
              <a:gdLst/>
              <a:ahLst/>
              <a:cxnLst>
                <a:cxn ang="0">
                  <a:pos x="105" y="3"/>
                </a:cxn>
                <a:cxn ang="0">
                  <a:pos x="98" y="6"/>
                </a:cxn>
                <a:cxn ang="0">
                  <a:pos x="88" y="9"/>
                </a:cxn>
                <a:cxn ang="0">
                  <a:pos x="82" y="11"/>
                </a:cxn>
                <a:cxn ang="0">
                  <a:pos x="76" y="14"/>
                </a:cxn>
                <a:cxn ang="0">
                  <a:pos x="70" y="15"/>
                </a:cxn>
                <a:cxn ang="0">
                  <a:pos x="64" y="17"/>
                </a:cxn>
                <a:cxn ang="0">
                  <a:pos x="59" y="20"/>
                </a:cxn>
                <a:cxn ang="0">
                  <a:pos x="55" y="22"/>
                </a:cxn>
                <a:cxn ang="0">
                  <a:pos x="49" y="23"/>
                </a:cxn>
                <a:cxn ang="0">
                  <a:pos x="44" y="25"/>
                </a:cxn>
                <a:cxn ang="0">
                  <a:pos x="38" y="26"/>
                </a:cxn>
                <a:cxn ang="0">
                  <a:pos x="30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6" y="35"/>
                </a:cxn>
                <a:cxn ang="0">
                  <a:pos x="0" y="38"/>
                </a:cxn>
                <a:cxn ang="0">
                  <a:pos x="1" y="40"/>
                </a:cxn>
                <a:cxn ang="0">
                  <a:pos x="1" y="43"/>
                </a:cxn>
                <a:cxn ang="0">
                  <a:pos x="1" y="46"/>
                </a:cxn>
                <a:cxn ang="0">
                  <a:pos x="1" y="49"/>
                </a:cxn>
                <a:cxn ang="0">
                  <a:pos x="1" y="52"/>
                </a:cxn>
                <a:cxn ang="0">
                  <a:pos x="1" y="55"/>
                </a:cxn>
                <a:cxn ang="0">
                  <a:pos x="12" y="52"/>
                </a:cxn>
                <a:cxn ang="0">
                  <a:pos x="23" y="49"/>
                </a:cxn>
                <a:cxn ang="0">
                  <a:pos x="30" y="46"/>
                </a:cxn>
                <a:cxn ang="0">
                  <a:pos x="38" y="43"/>
                </a:cxn>
                <a:cxn ang="0">
                  <a:pos x="44" y="41"/>
                </a:cxn>
                <a:cxn ang="0">
                  <a:pos x="50" y="40"/>
                </a:cxn>
                <a:cxn ang="0">
                  <a:pos x="56" y="38"/>
                </a:cxn>
                <a:cxn ang="0">
                  <a:pos x="62" y="35"/>
                </a:cxn>
                <a:cxn ang="0">
                  <a:pos x="67" y="34"/>
                </a:cxn>
                <a:cxn ang="0">
                  <a:pos x="73" y="32"/>
                </a:cxn>
                <a:cxn ang="0">
                  <a:pos x="78" y="31"/>
                </a:cxn>
                <a:cxn ang="0">
                  <a:pos x="84" y="28"/>
                </a:cxn>
                <a:cxn ang="0">
                  <a:pos x="91" y="25"/>
                </a:cxn>
                <a:cxn ang="0">
                  <a:pos x="98" y="22"/>
                </a:cxn>
                <a:cxn ang="0">
                  <a:pos x="107" y="18"/>
                </a:cxn>
                <a:cxn ang="0">
                  <a:pos x="116" y="15"/>
                </a:cxn>
                <a:cxn ang="0">
                  <a:pos x="116" y="12"/>
                </a:cxn>
                <a:cxn ang="0">
                  <a:pos x="116" y="9"/>
                </a:cxn>
                <a:cxn ang="0">
                  <a:pos x="114" y="6"/>
                </a:cxn>
                <a:cxn ang="0">
                  <a:pos x="114" y="3"/>
                </a:cxn>
                <a:cxn ang="0">
                  <a:pos x="113" y="2"/>
                </a:cxn>
              </a:cxnLst>
              <a:rect l="0" t="0" r="r" b="b"/>
              <a:pathLst>
                <a:path w="117" h="56">
                  <a:moveTo>
                    <a:pt x="111" y="0"/>
                  </a:moveTo>
                  <a:lnTo>
                    <a:pt x="105" y="3"/>
                  </a:lnTo>
                  <a:lnTo>
                    <a:pt x="101" y="5"/>
                  </a:lnTo>
                  <a:lnTo>
                    <a:pt x="98" y="6"/>
                  </a:lnTo>
                  <a:lnTo>
                    <a:pt x="93" y="8"/>
                  </a:lnTo>
                  <a:lnTo>
                    <a:pt x="88" y="9"/>
                  </a:lnTo>
                  <a:lnTo>
                    <a:pt x="85" y="9"/>
                  </a:lnTo>
                  <a:lnTo>
                    <a:pt x="82" y="11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3" y="14"/>
                  </a:lnTo>
                  <a:lnTo>
                    <a:pt x="70" y="15"/>
                  </a:lnTo>
                  <a:lnTo>
                    <a:pt x="67" y="17"/>
                  </a:lnTo>
                  <a:lnTo>
                    <a:pt x="64" y="17"/>
                  </a:lnTo>
                  <a:lnTo>
                    <a:pt x="62" y="18"/>
                  </a:lnTo>
                  <a:lnTo>
                    <a:pt x="59" y="20"/>
                  </a:lnTo>
                  <a:lnTo>
                    <a:pt x="56" y="20"/>
                  </a:lnTo>
                  <a:lnTo>
                    <a:pt x="55" y="22"/>
                  </a:lnTo>
                  <a:lnTo>
                    <a:pt x="52" y="22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4" y="25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0" y="34"/>
                  </a:lnTo>
                  <a:lnTo>
                    <a:pt x="6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7" y="54"/>
                  </a:lnTo>
                  <a:lnTo>
                    <a:pt x="12" y="52"/>
                  </a:lnTo>
                  <a:lnTo>
                    <a:pt x="18" y="51"/>
                  </a:lnTo>
                  <a:lnTo>
                    <a:pt x="23" y="49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5" y="44"/>
                  </a:lnTo>
                  <a:lnTo>
                    <a:pt x="38" y="43"/>
                  </a:lnTo>
                  <a:lnTo>
                    <a:pt x="41" y="43"/>
                  </a:lnTo>
                  <a:lnTo>
                    <a:pt x="44" y="41"/>
                  </a:lnTo>
                  <a:lnTo>
                    <a:pt x="47" y="40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6" y="38"/>
                  </a:lnTo>
                  <a:lnTo>
                    <a:pt x="59" y="37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7" y="34"/>
                  </a:lnTo>
                  <a:lnTo>
                    <a:pt x="70" y="34"/>
                  </a:lnTo>
                  <a:lnTo>
                    <a:pt x="73" y="32"/>
                  </a:lnTo>
                  <a:lnTo>
                    <a:pt x="75" y="31"/>
                  </a:lnTo>
                  <a:lnTo>
                    <a:pt x="78" y="31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7" y="26"/>
                  </a:lnTo>
                  <a:lnTo>
                    <a:pt x="91" y="25"/>
                  </a:lnTo>
                  <a:lnTo>
                    <a:pt x="95" y="23"/>
                  </a:lnTo>
                  <a:lnTo>
                    <a:pt x="98" y="22"/>
                  </a:lnTo>
                  <a:lnTo>
                    <a:pt x="102" y="20"/>
                  </a:lnTo>
                  <a:lnTo>
                    <a:pt x="107" y="18"/>
                  </a:lnTo>
                  <a:lnTo>
                    <a:pt x="111" y="17"/>
                  </a:lnTo>
                  <a:lnTo>
                    <a:pt x="116" y="15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16" y="11"/>
                  </a:lnTo>
                  <a:lnTo>
                    <a:pt x="116" y="9"/>
                  </a:lnTo>
                  <a:lnTo>
                    <a:pt x="116" y="8"/>
                  </a:lnTo>
                  <a:lnTo>
                    <a:pt x="114" y="6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3" y="3"/>
                  </a:lnTo>
                  <a:lnTo>
                    <a:pt x="113" y="2"/>
                  </a:lnTo>
                  <a:lnTo>
                    <a:pt x="11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4" name="Freeform 50"/>
            <p:cNvSpPr>
              <a:spLocks/>
            </p:cNvSpPr>
            <p:nvPr/>
          </p:nvSpPr>
          <p:spPr bwMode="auto">
            <a:xfrm>
              <a:off x="3800" y="3659"/>
              <a:ext cx="64" cy="4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2" y="41"/>
                </a:cxn>
                <a:cxn ang="0">
                  <a:pos x="11" y="41"/>
                </a:cxn>
                <a:cxn ang="0">
                  <a:pos x="49" y="32"/>
                </a:cxn>
                <a:cxn ang="0">
                  <a:pos x="50" y="27"/>
                </a:cxn>
                <a:cxn ang="0">
                  <a:pos x="50" y="18"/>
                </a:cxn>
                <a:cxn ang="0">
                  <a:pos x="49" y="8"/>
                </a:cxn>
                <a:cxn ang="0">
                  <a:pos x="46" y="3"/>
                </a:cxn>
                <a:cxn ang="0">
                  <a:pos x="41" y="0"/>
                </a:cxn>
                <a:cxn ang="0">
                  <a:pos x="9" y="6"/>
                </a:cxn>
                <a:cxn ang="0">
                  <a:pos x="6" y="8"/>
                </a:cxn>
                <a:cxn ang="0">
                  <a:pos x="4" y="11"/>
                </a:cxn>
                <a:cxn ang="0">
                  <a:pos x="1" y="17"/>
                </a:cxn>
                <a:cxn ang="0">
                  <a:pos x="0" y="24"/>
                </a:cxn>
                <a:cxn ang="0">
                  <a:pos x="0" y="26"/>
                </a:cxn>
              </a:cxnLst>
              <a:rect l="0" t="0" r="r" b="b"/>
              <a:pathLst>
                <a:path w="51" h="42">
                  <a:moveTo>
                    <a:pt x="0" y="26"/>
                  </a:moveTo>
                  <a:lnTo>
                    <a:pt x="12" y="41"/>
                  </a:lnTo>
                  <a:lnTo>
                    <a:pt x="11" y="41"/>
                  </a:lnTo>
                  <a:lnTo>
                    <a:pt x="49" y="32"/>
                  </a:lnTo>
                  <a:lnTo>
                    <a:pt x="50" y="27"/>
                  </a:lnTo>
                  <a:lnTo>
                    <a:pt x="50" y="18"/>
                  </a:lnTo>
                  <a:lnTo>
                    <a:pt x="49" y="8"/>
                  </a:lnTo>
                  <a:lnTo>
                    <a:pt x="46" y="3"/>
                  </a:lnTo>
                  <a:lnTo>
                    <a:pt x="41" y="0"/>
                  </a:lnTo>
                  <a:lnTo>
                    <a:pt x="9" y="6"/>
                  </a:lnTo>
                  <a:lnTo>
                    <a:pt x="6" y="8"/>
                  </a:lnTo>
                  <a:lnTo>
                    <a:pt x="4" y="11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26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5" name="Freeform 51"/>
            <p:cNvSpPr>
              <a:spLocks/>
            </p:cNvSpPr>
            <p:nvPr/>
          </p:nvSpPr>
          <p:spPr bwMode="auto">
            <a:xfrm>
              <a:off x="3800" y="3659"/>
              <a:ext cx="64" cy="4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2" y="41"/>
                </a:cxn>
                <a:cxn ang="0">
                  <a:pos x="11" y="41"/>
                </a:cxn>
                <a:cxn ang="0">
                  <a:pos x="49" y="32"/>
                </a:cxn>
                <a:cxn ang="0">
                  <a:pos x="50" y="27"/>
                </a:cxn>
                <a:cxn ang="0">
                  <a:pos x="50" y="18"/>
                </a:cxn>
                <a:cxn ang="0">
                  <a:pos x="49" y="8"/>
                </a:cxn>
                <a:cxn ang="0">
                  <a:pos x="46" y="3"/>
                </a:cxn>
                <a:cxn ang="0">
                  <a:pos x="41" y="0"/>
                </a:cxn>
                <a:cxn ang="0">
                  <a:pos x="9" y="6"/>
                </a:cxn>
                <a:cxn ang="0">
                  <a:pos x="6" y="8"/>
                </a:cxn>
                <a:cxn ang="0">
                  <a:pos x="4" y="11"/>
                </a:cxn>
                <a:cxn ang="0">
                  <a:pos x="1" y="17"/>
                </a:cxn>
                <a:cxn ang="0">
                  <a:pos x="0" y="24"/>
                </a:cxn>
                <a:cxn ang="0">
                  <a:pos x="0" y="26"/>
                </a:cxn>
              </a:cxnLst>
              <a:rect l="0" t="0" r="r" b="b"/>
              <a:pathLst>
                <a:path w="51" h="42">
                  <a:moveTo>
                    <a:pt x="0" y="26"/>
                  </a:moveTo>
                  <a:lnTo>
                    <a:pt x="12" y="41"/>
                  </a:lnTo>
                  <a:lnTo>
                    <a:pt x="11" y="41"/>
                  </a:lnTo>
                  <a:lnTo>
                    <a:pt x="49" y="32"/>
                  </a:lnTo>
                  <a:lnTo>
                    <a:pt x="50" y="27"/>
                  </a:lnTo>
                  <a:lnTo>
                    <a:pt x="50" y="18"/>
                  </a:lnTo>
                  <a:lnTo>
                    <a:pt x="49" y="8"/>
                  </a:lnTo>
                  <a:lnTo>
                    <a:pt x="46" y="3"/>
                  </a:lnTo>
                  <a:lnTo>
                    <a:pt x="41" y="0"/>
                  </a:lnTo>
                  <a:lnTo>
                    <a:pt x="9" y="6"/>
                  </a:lnTo>
                  <a:lnTo>
                    <a:pt x="6" y="8"/>
                  </a:lnTo>
                  <a:lnTo>
                    <a:pt x="4" y="11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26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6" name="Freeform 52"/>
            <p:cNvSpPr>
              <a:spLocks/>
            </p:cNvSpPr>
            <p:nvPr/>
          </p:nvSpPr>
          <p:spPr bwMode="auto">
            <a:xfrm>
              <a:off x="4490" y="1524"/>
              <a:ext cx="59" cy="43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41" y="30"/>
                </a:cxn>
                <a:cxn ang="0">
                  <a:pos x="40" y="32"/>
                </a:cxn>
                <a:cxn ang="0">
                  <a:pos x="38" y="34"/>
                </a:cxn>
                <a:cxn ang="0">
                  <a:pos x="35" y="34"/>
                </a:cxn>
                <a:cxn ang="0">
                  <a:pos x="32" y="35"/>
                </a:cxn>
                <a:cxn ang="0">
                  <a:pos x="31" y="37"/>
                </a:cxn>
                <a:cxn ang="0">
                  <a:pos x="28" y="37"/>
                </a:cxn>
                <a:cxn ang="0">
                  <a:pos x="26" y="35"/>
                </a:cxn>
                <a:cxn ang="0">
                  <a:pos x="23" y="34"/>
                </a:cxn>
                <a:cxn ang="0">
                  <a:pos x="22" y="32"/>
                </a:cxn>
                <a:cxn ang="0">
                  <a:pos x="19" y="30"/>
                </a:cxn>
                <a:cxn ang="0">
                  <a:pos x="15" y="29"/>
                </a:cxn>
                <a:cxn ang="0">
                  <a:pos x="12" y="27"/>
                </a:cxn>
                <a:cxn ang="0">
                  <a:pos x="9" y="24"/>
                </a:cxn>
                <a:cxn ang="0">
                  <a:pos x="6" y="23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9" y="8"/>
                </a:cxn>
                <a:cxn ang="0">
                  <a:pos x="32" y="9"/>
                </a:cxn>
                <a:cxn ang="0">
                  <a:pos x="34" y="11"/>
                </a:cxn>
                <a:cxn ang="0">
                  <a:pos x="37" y="11"/>
                </a:cxn>
                <a:cxn ang="0">
                  <a:pos x="38" y="12"/>
                </a:cxn>
                <a:cxn ang="0">
                  <a:pos x="40" y="14"/>
                </a:cxn>
                <a:cxn ang="0">
                  <a:pos x="41" y="15"/>
                </a:cxn>
                <a:cxn ang="0">
                  <a:pos x="43" y="17"/>
                </a:cxn>
                <a:cxn ang="0">
                  <a:pos x="45" y="20"/>
                </a:cxn>
                <a:cxn ang="0">
                  <a:pos x="45" y="23"/>
                </a:cxn>
                <a:cxn ang="0">
                  <a:pos x="46" y="26"/>
                </a:cxn>
                <a:cxn ang="0">
                  <a:pos x="45" y="27"/>
                </a:cxn>
              </a:cxnLst>
              <a:rect l="0" t="0" r="r" b="b"/>
              <a:pathLst>
                <a:path w="47" h="38">
                  <a:moveTo>
                    <a:pt x="45" y="29"/>
                  </a:moveTo>
                  <a:lnTo>
                    <a:pt x="45" y="30"/>
                  </a:lnTo>
                  <a:lnTo>
                    <a:pt x="43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5" y="29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7" name="Freeform 53"/>
            <p:cNvSpPr>
              <a:spLocks/>
            </p:cNvSpPr>
            <p:nvPr/>
          </p:nvSpPr>
          <p:spPr bwMode="auto">
            <a:xfrm>
              <a:off x="4490" y="1524"/>
              <a:ext cx="59" cy="43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41" y="30"/>
                </a:cxn>
                <a:cxn ang="0">
                  <a:pos x="40" y="32"/>
                </a:cxn>
                <a:cxn ang="0">
                  <a:pos x="38" y="34"/>
                </a:cxn>
                <a:cxn ang="0">
                  <a:pos x="35" y="34"/>
                </a:cxn>
                <a:cxn ang="0">
                  <a:pos x="32" y="35"/>
                </a:cxn>
                <a:cxn ang="0">
                  <a:pos x="31" y="37"/>
                </a:cxn>
                <a:cxn ang="0">
                  <a:pos x="28" y="37"/>
                </a:cxn>
                <a:cxn ang="0">
                  <a:pos x="26" y="35"/>
                </a:cxn>
                <a:cxn ang="0">
                  <a:pos x="23" y="34"/>
                </a:cxn>
                <a:cxn ang="0">
                  <a:pos x="22" y="32"/>
                </a:cxn>
                <a:cxn ang="0">
                  <a:pos x="19" y="30"/>
                </a:cxn>
                <a:cxn ang="0">
                  <a:pos x="15" y="29"/>
                </a:cxn>
                <a:cxn ang="0">
                  <a:pos x="12" y="27"/>
                </a:cxn>
                <a:cxn ang="0">
                  <a:pos x="9" y="24"/>
                </a:cxn>
                <a:cxn ang="0">
                  <a:pos x="6" y="23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9" y="8"/>
                </a:cxn>
                <a:cxn ang="0">
                  <a:pos x="32" y="9"/>
                </a:cxn>
                <a:cxn ang="0">
                  <a:pos x="34" y="11"/>
                </a:cxn>
                <a:cxn ang="0">
                  <a:pos x="37" y="11"/>
                </a:cxn>
                <a:cxn ang="0">
                  <a:pos x="38" y="12"/>
                </a:cxn>
                <a:cxn ang="0">
                  <a:pos x="40" y="14"/>
                </a:cxn>
                <a:cxn ang="0">
                  <a:pos x="41" y="15"/>
                </a:cxn>
                <a:cxn ang="0">
                  <a:pos x="43" y="17"/>
                </a:cxn>
                <a:cxn ang="0">
                  <a:pos x="45" y="20"/>
                </a:cxn>
                <a:cxn ang="0">
                  <a:pos x="45" y="23"/>
                </a:cxn>
                <a:cxn ang="0">
                  <a:pos x="46" y="26"/>
                </a:cxn>
                <a:cxn ang="0">
                  <a:pos x="45" y="27"/>
                </a:cxn>
              </a:cxnLst>
              <a:rect l="0" t="0" r="r" b="b"/>
              <a:pathLst>
                <a:path w="47" h="38">
                  <a:moveTo>
                    <a:pt x="45" y="29"/>
                  </a:moveTo>
                  <a:lnTo>
                    <a:pt x="45" y="30"/>
                  </a:lnTo>
                  <a:lnTo>
                    <a:pt x="43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5" y="2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8" name="Freeform 54"/>
            <p:cNvSpPr>
              <a:spLocks/>
            </p:cNvSpPr>
            <p:nvPr/>
          </p:nvSpPr>
          <p:spPr bwMode="auto">
            <a:xfrm>
              <a:off x="4526" y="1536"/>
              <a:ext cx="21" cy="2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0" y="24"/>
                </a:cxn>
              </a:cxnLst>
              <a:rect l="0" t="0" r="r" b="b"/>
              <a:pathLst>
                <a:path w="17" h="25">
                  <a:moveTo>
                    <a:pt x="16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9" name="Freeform 55"/>
            <p:cNvSpPr>
              <a:spLocks/>
            </p:cNvSpPr>
            <p:nvPr/>
          </p:nvSpPr>
          <p:spPr bwMode="auto">
            <a:xfrm>
              <a:off x="4510" y="1524"/>
              <a:ext cx="95" cy="7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4" y="66"/>
                </a:cxn>
                <a:cxn ang="0">
                  <a:pos x="74" y="46"/>
                </a:cxn>
                <a:cxn ang="0">
                  <a:pos x="75" y="41"/>
                </a:cxn>
                <a:cxn ang="0">
                  <a:pos x="75" y="37"/>
                </a:cxn>
                <a:cxn ang="0">
                  <a:pos x="75" y="26"/>
                </a:cxn>
                <a:cxn ang="0">
                  <a:pos x="74" y="20"/>
                </a:cxn>
                <a:cxn ang="0">
                  <a:pos x="72" y="17"/>
                </a:cxn>
                <a:cxn ang="0">
                  <a:pos x="68" y="12"/>
                </a:cxn>
                <a:cxn ang="0">
                  <a:pos x="65" y="11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14" y="8"/>
                </a:cxn>
                <a:cxn ang="0">
                  <a:pos x="10" y="11"/>
                </a:cxn>
                <a:cxn ang="0">
                  <a:pos x="7" y="17"/>
                </a:cxn>
                <a:cxn ang="0">
                  <a:pos x="4" y="24"/>
                </a:cxn>
                <a:cxn ang="0">
                  <a:pos x="0" y="44"/>
                </a:cxn>
              </a:cxnLst>
              <a:rect l="0" t="0" r="r" b="b"/>
              <a:pathLst>
                <a:path w="76" h="67">
                  <a:moveTo>
                    <a:pt x="0" y="44"/>
                  </a:moveTo>
                  <a:lnTo>
                    <a:pt x="34" y="66"/>
                  </a:lnTo>
                  <a:lnTo>
                    <a:pt x="74" y="46"/>
                  </a:lnTo>
                  <a:lnTo>
                    <a:pt x="75" y="41"/>
                  </a:lnTo>
                  <a:lnTo>
                    <a:pt x="75" y="37"/>
                  </a:lnTo>
                  <a:lnTo>
                    <a:pt x="75" y="26"/>
                  </a:lnTo>
                  <a:lnTo>
                    <a:pt x="74" y="20"/>
                  </a:lnTo>
                  <a:lnTo>
                    <a:pt x="72" y="17"/>
                  </a:lnTo>
                  <a:lnTo>
                    <a:pt x="68" y="12"/>
                  </a:lnTo>
                  <a:lnTo>
                    <a:pt x="65" y="11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4" y="8"/>
                  </a:lnTo>
                  <a:lnTo>
                    <a:pt x="10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0" name="Freeform 56"/>
            <p:cNvSpPr>
              <a:spLocks/>
            </p:cNvSpPr>
            <p:nvPr/>
          </p:nvSpPr>
          <p:spPr bwMode="auto">
            <a:xfrm>
              <a:off x="4510" y="1524"/>
              <a:ext cx="95" cy="7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4" y="66"/>
                </a:cxn>
                <a:cxn ang="0">
                  <a:pos x="74" y="46"/>
                </a:cxn>
                <a:cxn ang="0">
                  <a:pos x="75" y="41"/>
                </a:cxn>
                <a:cxn ang="0">
                  <a:pos x="75" y="37"/>
                </a:cxn>
                <a:cxn ang="0">
                  <a:pos x="75" y="26"/>
                </a:cxn>
                <a:cxn ang="0">
                  <a:pos x="74" y="20"/>
                </a:cxn>
                <a:cxn ang="0">
                  <a:pos x="72" y="17"/>
                </a:cxn>
                <a:cxn ang="0">
                  <a:pos x="68" y="12"/>
                </a:cxn>
                <a:cxn ang="0">
                  <a:pos x="65" y="11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14" y="8"/>
                </a:cxn>
                <a:cxn ang="0">
                  <a:pos x="10" y="11"/>
                </a:cxn>
                <a:cxn ang="0">
                  <a:pos x="7" y="17"/>
                </a:cxn>
                <a:cxn ang="0">
                  <a:pos x="4" y="24"/>
                </a:cxn>
                <a:cxn ang="0">
                  <a:pos x="0" y="44"/>
                </a:cxn>
              </a:cxnLst>
              <a:rect l="0" t="0" r="r" b="b"/>
              <a:pathLst>
                <a:path w="76" h="67">
                  <a:moveTo>
                    <a:pt x="0" y="44"/>
                  </a:moveTo>
                  <a:lnTo>
                    <a:pt x="34" y="66"/>
                  </a:lnTo>
                  <a:lnTo>
                    <a:pt x="74" y="46"/>
                  </a:lnTo>
                  <a:lnTo>
                    <a:pt x="75" y="41"/>
                  </a:lnTo>
                  <a:lnTo>
                    <a:pt x="75" y="37"/>
                  </a:lnTo>
                  <a:lnTo>
                    <a:pt x="75" y="26"/>
                  </a:lnTo>
                  <a:lnTo>
                    <a:pt x="74" y="20"/>
                  </a:lnTo>
                  <a:lnTo>
                    <a:pt x="72" y="17"/>
                  </a:lnTo>
                  <a:lnTo>
                    <a:pt x="68" y="12"/>
                  </a:lnTo>
                  <a:lnTo>
                    <a:pt x="65" y="11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4" y="8"/>
                  </a:lnTo>
                  <a:lnTo>
                    <a:pt x="10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1" name="Freeform 57"/>
            <p:cNvSpPr>
              <a:spLocks/>
            </p:cNvSpPr>
            <p:nvPr/>
          </p:nvSpPr>
          <p:spPr bwMode="auto">
            <a:xfrm>
              <a:off x="4550" y="1537"/>
              <a:ext cx="39" cy="6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48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0" y="37"/>
                </a:cxn>
                <a:cxn ang="0">
                  <a:pos x="1" y="34"/>
                </a:cxn>
                <a:cxn ang="0">
                  <a:pos x="1" y="31"/>
                </a:cxn>
                <a:cxn ang="0">
                  <a:pos x="1" y="28"/>
                </a:cxn>
                <a:cxn ang="0">
                  <a:pos x="3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6" y="18"/>
                </a:cxn>
                <a:cxn ang="0">
                  <a:pos x="6" y="17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3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3" y="2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0" y="0"/>
                </a:cxn>
              </a:cxnLst>
              <a:rect l="0" t="0" r="r" b="b"/>
              <a:pathLst>
                <a:path w="31" h="53">
                  <a:moveTo>
                    <a:pt x="0" y="52"/>
                  </a:move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2" name="Freeform 58"/>
            <p:cNvSpPr>
              <a:spLocks/>
            </p:cNvSpPr>
            <p:nvPr/>
          </p:nvSpPr>
          <p:spPr bwMode="auto">
            <a:xfrm>
              <a:off x="2853" y="1152"/>
              <a:ext cx="130" cy="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4" y="0"/>
                </a:cxn>
                <a:cxn ang="0">
                  <a:pos x="97" y="0"/>
                </a:cxn>
                <a:cxn ang="0">
                  <a:pos x="97" y="4"/>
                </a:cxn>
                <a:cxn ang="0">
                  <a:pos x="100" y="11"/>
                </a:cxn>
                <a:cxn ang="0">
                  <a:pos x="101" y="21"/>
                </a:cxn>
                <a:cxn ang="0">
                  <a:pos x="101" y="33"/>
                </a:cxn>
                <a:cxn ang="0">
                  <a:pos x="103" y="44"/>
                </a:cxn>
                <a:cxn ang="0">
                  <a:pos x="103" y="55"/>
                </a:cxn>
                <a:cxn ang="0">
                  <a:pos x="103" y="63"/>
                </a:cxn>
                <a:cxn ang="0">
                  <a:pos x="103" y="64"/>
                </a:cxn>
                <a:cxn ang="0">
                  <a:pos x="13" y="66"/>
                </a:cxn>
                <a:cxn ang="0">
                  <a:pos x="0" y="21"/>
                </a:cxn>
                <a:cxn ang="0">
                  <a:pos x="0" y="7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104" h="67">
                  <a:moveTo>
                    <a:pt x="5" y="0"/>
                  </a:moveTo>
                  <a:lnTo>
                    <a:pt x="94" y="0"/>
                  </a:lnTo>
                  <a:lnTo>
                    <a:pt x="97" y="0"/>
                  </a:lnTo>
                  <a:lnTo>
                    <a:pt x="97" y="4"/>
                  </a:lnTo>
                  <a:lnTo>
                    <a:pt x="100" y="11"/>
                  </a:lnTo>
                  <a:lnTo>
                    <a:pt x="101" y="21"/>
                  </a:lnTo>
                  <a:lnTo>
                    <a:pt x="101" y="33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103" y="63"/>
                  </a:lnTo>
                  <a:lnTo>
                    <a:pt x="103" y="64"/>
                  </a:lnTo>
                  <a:lnTo>
                    <a:pt x="13" y="66"/>
                  </a:lnTo>
                  <a:lnTo>
                    <a:pt x="0" y="21"/>
                  </a:lnTo>
                  <a:lnTo>
                    <a:pt x="0" y="7"/>
                  </a:lnTo>
                  <a:lnTo>
                    <a:pt x="2" y="1"/>
                  </a:lnTo>
                  <a:lnTo>
                    <a:pt x="5" y="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3" name="Freeform 59"/>
            <p:cNvSpPr>
              <a:spLocks/>
            </p:cNvSpPr>
            <p:nvPr/>
          </p:nvSpPr>
          <p:spPr bwMode="auto">
            <a:xfrm>
              <a:off x="2853" y="1152"/>
              <a:ext cx="130" cy="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4" y="0"/>
                </a:cxn>
                <a:cxn ang="0">
                  <a:pos x="97" y="0"/>
                </a:cxn>
                <a:cxn ang="0">
                  <a:pos x="97" y="4"/>
                </a:cxn>
                <a:cxn ang="0">
                  <a:pos x="100" y="11"/>
                </a:cxn>
                <a:cxn ang="0">
                  <a:pos x="101" y="21"/>
                </a:cxn>
                <a:cxn ang="0">
                  <a:pos x="101" y="33"/>
                </a:cxn>
                <a:cxn ang="0">
                  <a:pos x="103" y="44"/>
                </a:cxn>
                <a:cxn ang="0">
                  <a:pos x="103" y="55"/>
                </a:cxn>
                <a:cxn ang="0">
                  <a:pos x="103" y="63"/>
                </a:cxn>
                <a:cxn ang="0">
                  <a:pos x="103" y="64"/>
                </a:cxn>
                <a:cxn ang="0">
                  <a:pos x="13" y="66"/>
                </a:cxn>
                <a:cxn ang="0">
                  <a:pos x="0" y="21"/>
                </a:cxn>
                <a:cxn ang="0">
                  <a:pos x="0" y="7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104" h="67">
                  <a:moveTo>
                    <a:pt x="5" y="0"/>
                  </a:moveTo>
                  <a:lnTo>
                    <a:pt x="94" y="0"/>
                  </a:lnTo>
                  <a:lnTo>
                    <a:pt x="97" y="0"/>
                  </a:lnTo>
                  <a:lnTo>
                    <a:pt x="97" y="4"/>
                  </a:lnTo>
                  <a:lnTo>
                    <a:pt x="100" y="11"/>
                  </a:lnTo>
                  <a:lnTo>
                    <a:pt x="101" y="21"/>
                  </a:lnTo>
                  <a:lnTo>
                    <a:pt x="101" y="33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103" y="63"/>
                  </a:lnTo>
                  <a:lnTo>
                    <a:pt x="103" y="64"/>
                  </a:lnTo>
                  <a:lnTo>
                    <a:pt x="13" y="66"/>
                  </a:lnTo>
                  <a:lnTo>
                    <a:pt x="0" y="21"/>
                  </a:lnTo>
                  <a:lnTo>
                    <a:pt x="0" y="7"/>
                  </a:lnTo>
                  <a:lnTo>
                    <a:pt x="2" y="1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4" name="Freeform 60"/>
            <p:cNvSpPr>
              <a:spLocks/>
            </p:cNvSpPr>
            <p:nvPr/>
          </p:nvSpPr>
          <p:spPr bwMode="auto">
            <a:xfrm>
              <a:off x="2859" y="1152"/>
              <a:ext cx="21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8" y="12"/>
                </a:cxn>
                <a:cxn ang="0">
                  <a:pos x="8" y="15"/>
                </a:cxn>
                <a:cxn ang="0">
                  <a:pos x="8" y="17"/>
                </a:cxn>
                <a:cxn ang="0">
                  <a:pos x="8" y="18"/>
                </a:cxn>
                <a:cxn ang="0">
                  <a:pos x="10" y="21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4" y="27"/>
                </a:cxn>
                <a:cxn ang="0">
                  <a:pos x="14" y="29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4" y="35"/>
                </a:cxn>
                <a:cxn ang="0">
                  <a:pos x="16" y="38"/>
                </a:cxn>
                <a:cxn ang="0">
                  <a:pos x="16" y="40"/>
                </a:cxn>
                <a:cxn ang="0">
                  <a:pos x="16" y="43"/>
                </a:cxn>
                <a:cxn ang="0">
                  <a:pos x="16" y="44"/>
                </a:cxn>
                <a:cxn ang="0">
                  <a:pos x="16" y="46"/>
                </a:cxn>
                <a:cxn ang="0">
                  <a:pos x="16" y="49"/>
                </a:cxn>
                <a:cxn ang="0">
                  <a:pos x="16" y="50"/>
                </a:cxn>
                <a:cxn ang="0">
                  <a:pos x="16" y="53"/>
                </a:cxn>
                <a:cxn ang="0">
                  <a:pos x="16" y="55"/>
                </a:cxn>
                <a:cxn ang="0">
                  <a:pos x="16" y="56"/>
                </a:cxn>
                <a:cxn ang="0">
                  <a:pos x="16" y="58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6" y="64"/>
                </a:cxn>
              </a:cxnLst>
              <a:rect l="0" t="0" r="r" b="b"/>
              <a:pathLst>
                <a:path w="17" h="65">
                  <a:moveTo>
                    <a:pt x="0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5" name="Freeform 61"/>
            <p:cNvSpPr>
              <a:spLocks/>
            </p:cNvSpPr>
            <p:nvPr/>
          </p:nvSpPr>
          <p:spPr bwMode="auto">
            <a:xfrm>
              <a:off x="761" y="1573"/>
              <a:ext cx="270" cy="22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6" y="187"/>
                </a:cxn>
                <a:cxn ang="0">
                  <a:pos x="6" y="190"/>
                </a:cxn>
                <a:cxn ang="0">
                  <a:pos x="8" y="193"/>
                </a:cxn>
                <a:cxn ang="0">
                  <a:pos x="8" y="196"/>
                </a:cxn>
                <a:cxn ang="0">
                  <a:pos x="23" y="182"/>
                </a:cxn>
                <a:cxn ang="0">
                  <a:pos x="39" y="169"/>
                </a:cxn>
                <a:cxn ang="0">
                  <a:pos x="54" y="155"/>
                </a:cxn>
                <a:cxn ang="0">
                  <a:pos x="68" y="143"/>
                </a:cxn>
                <a:cxn ang="0">
                  <a:pos x="80" y="130"/>
                </a:cxn>
                <a:cxn ang="0">
                  <a:pos x="92" y="120"/>
                </a:cxn>
                <a:cxn ang="0">
                  <a:pos x="104" y="109"/>
                </a:cxn>
                <a:cxn ang="0">
                  <a:pos x="117" y="98"/>
                </a:cxn>
                <a:cxn ang="0">
                  <a:pos x="127" y="89"/>
                </a:cxn>
                <a:cxn ang="0">
                  <a:pos x="140" y="78"/>
                </a:cxn>
                <a:cxn ang="0">
                  <a:pos x="150" y="69"/>
                </a:cxn>
                <a:cxn ang="0">
                  <a:pos x="163" y="60"/>
                </a:cxn>
                <a:cxn ang="0">
                  <a:pos x="173" y="51"/>
                </a:cxn>
                <a:cxn ang="0">
                  <a:pos x="186" y="42"/>
                </a:cxn>
                <a:cxn ang="0">
                  <a:pos x="198" y="32"/>
                </a:cxn>
                <a:cxn ang="0">
                  <a:pos x="212" y="23"/>
                </a:cxn>
                <a:cxn ang="0">
                  <a:pos x="212" y="20"/>
                </a:cxn>
                <a:cxn ang="0">
                  <a:pos x="212" y="17"/>
                </a:cxn>
                <a:cxn ang="0">
                  <a:pos x="212" y="14"/>
                </a:cxn>
                <a:cxn ang="0">
                  <a:pos x="213" y="12"/>
                </a:cxn>
                <a:cxn ang="0">
                  <a:pos x="213" y="9"/>
                </a:cxn>
                <a:cxn ang="0">
                  <a:pos x="213" y="6"/>
                </a:cxn>
                <a:cxn ang="0">
                  <a:pos x="213" y="3"/>
                </a:cxn>
                <a:cxn ang="0">
                  <a:pos x="213" y="0"/>
                </a:cxn>
                <a:cxn ang="0">
                  <a:pos x="198" y="11"/>
                </a:cxn>
                <a:cxn ang="0">
                  <a:pos x="184" y="22"/>
                </a:cxn>
                <a:cxn ang="0">
                  <a:pos x="170" y="32"/>
                </a:cxn>
                <a:cxn ang="0">
                  <a:pos x="156" y="42"/>
                </a:cxn>
                <a:cxn ang="0">
                  <a:pos x="144" y="52"/>
                </a:cxn>
                <a:cxn ang="0">
                  <a:pos x="130" y="63"/>
                </a:cxn>
                <a:cxn ang="0">
                  <a:pos x="118" y="74"/>
                </a:cxn>
                <a:cxn ang="0">
                  <a:pos x="106" y="84"/>
                </a:cxn>
                <a:cxn ang="0">
                  <a:pos x="94" y="95"/>
                </a:cxn>
                <a:cxn ang="0">
                  <a:pos x="81" y="106"/>
                </a:cxn>
                <a:cxn ang="0">
                  <a:pos x="68" y="118"/>
                </a:cxn>
                <a:cxn ang="0">
                  <a:pos x="55" y="129"/>
                </a:cxn>
                <a:cxn ang="0">
                  <a:pos x="42" y="141"/>
                </a:cxn>
                <a:cxn ang="0">
                  <a:pos x="28" y="155"/>
                </a:cxn>
                <a:cxn ang="0">
                  <a:pos x="14" y="167"/>
                </a:cxn>
                <a:cxn ang="0">
                  <a:pos x="0" y="181"/>
                </a:cxn>
              </a:cxnLst>
              <a:rect l="0" t="0" r="r" b="b"/>
              <a:pathLst>
                <a:path w="214" h="197">
                  <a:moveTo>
                    <a:pt x="0" y="181"/>
                  </a:moveTo>
                  <a:lnTo>
                    <a:pt x="0" y="182"/>
                  </a:lnTo>
                  <a:lnTo>
                    <a:pt x="2" y="182"/>
                  </a:lnTo>
                  <a:lnTo>
                    <a:pt x="2" y="184"/>
                  </a:lnTo>
                  <a:lnTo>
                    <a:pt x="3" y="184"/>
                  </a:lnTo>
                  <a:lnTo>
                    <a:pt x="5" y="185"/>
                  </a:lnTo>
                  <a:lnTo>
                    <a:pt x="5" y="187"/>
                  </a:lnTo>
                  <a:lnTo>
                    <a:pt x="6" y="187"/>
                  </a:lnTo>
                  <a:lnTo>
                    <a:pt x="6" y="188"/>
                  </a:lnTo>
                  <a:lnTo>
                    <a:pt x="6" y="190"/>
                  </a:lnTo>
                  <a:lnTo>
                    <a:pt x="8" y="192"/>
                  </a:lnTo>
                  <a:lnTo>
                    <a:pt x="8" y="193"/>
                  </a:lnTo>
                  <a:lnTo>
                    <a:pt x="8" y="195"/>
                  </a:lnTo>
                  <a:lnTo>
                    <a:pt x="8" y="196"/>
                  </a:lnTo>
                  <a:lnTo>
                    <a:pt x="16" y="188"/>
                  </a:lnTo>
                  <a:lnTo>
                    <a:pt x="23" y="182"/>
                  </a:lnTo>
                  <a:lnTo>
                    <a:pt x="31" y="175"/>
                  </a:lnTo>
                  <a:lnTo>
                    <a:pt x="39" y="169"/>
                  </a:lnTo>
                  <a:lnTo>
                    <a:pt x="46" y="161"/>
                  </a:lnTo>
                  <a:lnTo>
                    <a:pt x="54" y="155"/>
                  </a:lnTo>
                  <a:lnTo>
                    <a:pt x="60" y="149"/>
                  </a:lnTo>
                  <a:lnTo>
                    <a:pt x="68" y="143"/>
                  </a:lnTo>
                  <a:lnTo>
                    <a:pt x="74" y="136"/>
                  </a:lnTo>
                  <a:lnTo>
                    <a:pt x="80" y="130"/>
                  </a:lnTo>
                  <a:lnTo>
                    <a:pt x="86" y="124"/>
                  </a:lnTo>
                  <a:lnTo>
                    <a:pt x="92" y="120"/>
                  </a:lnTo>
                  <a:lnTo>
                    <a:pt x="98" y="113"/>
                  </a:lnTo>
                  <a:lnTo>
                    <a:pt x="104" y="109"/>
                  </a:lnTo>
                  <a:lnTo>
                    <a:pt x="111" y="103"/>
                  </a:lnTo>
                  <a:lnTo>
                    <a:pt x="117" y="98"/>
                  </a:lnTo>
                  <a:lnTo>
                    <a:pt x="121" y="94"/>
                  </a:lnTo>
                  <a:lnTo>
                    <a:pt x="127" y="89"/>
                  </a:lnTo>
                  <a:lnTo>
                    <a:pt x="134" y="83"/>
                  </a:lnTo>
                  <a:lnTo>
                    <a:pt x="140" y="78"/>
                  </a:lnTo>
                  <a:lnTo>
                    <a:pt x="144" y="74"/>
                  </a:lnTo>
                  <a:lnTo>
                    <a:pt x="150" y="69"/>
                  </a:lnTo>
                  <a:lnTo>
                    <a:pt x="156" y="65"/>
                  </a:lnTo>
                  <a:lnTo>
                    <a:pt x="163" y="60"/>
                  </a:lnTo>
                  <a:lnTo>
                    <a:pt x="167" y="55"/>
                  </a:lnTo>
                  <a:lnTo>
                    <a:pt x="173" y="51"/>
                  </a:lnTo>
                  <a:lnTo>
                    <a:pt x="179" y="46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8" y="32"/>
                  </a:lnTo>
                  <a:lnTo>
                    <a:pt x="204" y="28"/>
                  </a:lnTo>
                  <a:lnTo>
                    <a:pt x="212" y="23"/>
                  </a:lnTo>
                  <a:lnTo>
                    <a:pt x="212" y="22"/>
                  </a:lnTo>
                  <a:lnTo>
                    <a:pt x="212" y="20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2" y="16"/>
                  </a:lnTo>
                  <a:lnTo>
                    <a:pt x="212" y="14"/>
                  </a:lnTo>
                  <a:lnTo>
                    <a:pt x="213" y="14"/>
                  </a:lnTo>
                  <a:lnTo>
                    <a:pt x="213" y="12"/>
                  </a:lnTo>
                  <a:lnTo>
                    <a:pt x="213" y="11"/>
                  </a:lnTo>
                  <a:lnTo>
                    <a:pt x="213" y="9"/>
                  </a:lnTo>
                  <a:lnTo>
                    <a:pt x="213" y="8"/>
                  </a:lnTo>
                  <a:lnTo>
                    <a:pt x="213" y="6"/>
                  </a:lnTo>
                  <a:lnTo>
                    <a:pt x="213" y="5"/>
                  </a:lnTo>
                  <a:lnTo>
                    <a:pt x="213" y="3"/>
                  </a:lnTo>
                  <a:lnTo>
                    <a:pt x="213" y="2"/>
                  </a:lnTo>
                  <a:lnTo>
                    <a:pt x="213" y="0"/>
                  </a:lnTo>
                  <a:lnTo>
                    <a:pt x="205" y="5"/>
                  </a:lnTo>
                  <a:lnTo>
                    <a:pt x="198" y="11"/>
                  </a:lnTo>
                  <a:lnTo>
                    <a:pt x="190" y="16"/>
                  </a:lnTo>
                  <a:lnTo>
                    <a:pt x="184" y="22"/>
                  </a:lnTo>
                  <a:lnTo>
                    <a:pt x="176" y="26"/>
                  </a:lnTo>
                  <a:lnTo>
                    <a:pt x="170" y="32"/>
                  </a:lnTo>
                  <a:lnTo>
                    <a:pt x="163" y="37"/>
                  </a:lnTo>
                  <a:lnTo>
                    <a:pt x="156" y="42"/>
                  </a:lnTo>
                  <a:lnTo>
                    <a:pt x="150" y="48"/>
                  </a:lnTo>
                  <a:lnTo>
                    <a:pt x="144" y="52"/>
                  </a:lnTo>
                  <a:lnTo>
                    <a:pt x="137" y="58"/>
                  </a:lnTo>
                  <a:lnTo>
                    <a:pt x="130" y="63"/>
                  </a:lnTo>
                  <a:lnTo>
                    <a:pt x="124" y="6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106" y="84"/>
                  </a:lnTo>
                  <a:lnTo>
                    <a:pt x="100" y="89"/>
                  </a:lnTo>
                  <a:lnTo>
                    <a:pt x="94" y="95"/>
                  </a:lnTo>
                  <a:lnTo>
                    <a:pt x="88" y="100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8"/>
                  </a:lnTo>
                  <a:lnTo>
                    <a:pt x="62" y="123"/>
                  </a:lnTo>
                  <a:lnTo>
                    <a:pt x="55" y="129"/>
                  </a:lnTo>
                  <a:lnTo>
                    <a:pt x="49" y="135"/>
                  </a:lnTo>
                  <a:lnTo>
                    <a:pt x="42" y="141"/>
                  </a:lnTo>
                  <a:lnTo>
                    <a:pt x="35" y="147"/>
                  </a:lnTo>
                  <a:lnTo>
                    <a:pt x="28" y="155"/>
                  </a:lnTo>
                  <a:lnTo>
                    <a:pt x="22" y="161"/>
                  </a:lnTo>
                  <a:lnTo>
                    <a:pt x="14" y="167"/>
                  </a:lnTo>
                  <a:lnTo>
                    <a:pt x="8" y="175"/>
                  </a:lnTo>
                  <a:lnTo>
                    <a:pt x="0" y="181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6" name="Freeform 62"/>
            <p:cNvSpPr>
              <a:spLocks/>
            </p:cNvSpPr>
            <p:nvPr/>
          </p:nvSpPr>
          <p:spPr bwMode="auto">
            <a:xfrm>
              <a:off x="761" y="1573"/>
              <a:ext cx="270" cy="22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6" y="187"/>
                </a:cxn>
                <a:cxn ang="0">
                  <a:pos x="6" y="190"/>
                </a:cxn>
                <a:cxn ang="0">
                  <a:pos x="8" y="193"/>
                </a:cxn>
                <a:cxn ang="0">
                  <a:pos x="8" y="196"/>
                </a:cxn>
                <a:cxn ang="0">
                  <a:pos x="23" y="182"/>
                </a:cxn>
                <a:cxn ang="0">
                  <a:pos x="39" y="169"/>
                </a:cxn>
                <a:cxn ang="0">
                  <a:pos x="54" y="155"/>
                </a:cxn>
                <a:cxn ang="0">
                  <a:pos x="68" y="143"/>
                </a:cxn>
                <a:cxn ang="0">
                  <a:pos x="80" y="130"/>
                </a:cxn>
                <a:cxn ang="0">
                  <a:pos x="92" y="120"/>
                </a:cxn>
                <a:cxn ang="0">
                  <a:pos x="104" y="109"/>
                </a:cxn>
                <a:cxn ang="0">
                  <a:pos x="117" y="98"/>
                </a:cxn>
                <a:cxn ang="0">
                  <a:pos x="127" y="89"/>
                </a:cxn>
                <a:cxn ang="0">
                  <a:pos x="140" y="78"/>
                </a:cxn>
                <a:cxn ang="0">
                  <a:pos x="150" y="69"/>
                </a:cxn>
                <a:cxn ang="0">
                  <a:pos x="163" y="60"/>
                </a:cxn>
                <a:cxn ang="0">
                  <a:pos x="173" y="51"/>
                </a:cxn>
                <a:cxn ang="0">
                  <a:pos x="186" y="42"/>
                </a:cxn>
                <a:cxn ang="0">
                  <a:pos x="198" y="32"/>
                </a:cxn>
                <a:cxn ang="0">
                  <a:pos x="212" y="23"/>
                </a:cxn>
                <a:cxn ang="0">
                  <a:pos x="212" y="20"/>
                </a:cxn>
                <a:cxn ang="0">
                  <a:pos x="212" y="17"/>
                </a:cxn>
                <a:cxn ang="0">
                  <a:pos x="212" y="14"/>
                </a:cxn>
                <a:cxn ang="0">
                  <a:pos x="213" y="12"/>
                </a:cxn>
                <a:cxn ang="0">
                  <a:pos x="213" y="9"/>
                </a:cxn>
                <a:cxn ang="0">
                  <a:pos x="213" y="6"/>
                </a:cxn>
                <a:cxn ang="0">
                  <a:pos x="213" y="3"/>
                </a:cxn>
                <a:cxn ang="0">
                  <a:pos x="213" y="0"/>
                </a:cxn>
                <a:cxn ang="0">
                  <a:pos x="198" y="11"/>
                </a:cxn>
                <a:cxn ang="0">
                  <a:pos x="184" y="22"/>
                </a:cxn>
                <a:cxn ang="0">
                  <a:pos x="170" y="32"/>
                </a:cxn>
                <a:cxn ang="0">
                  <a:pos x="156" y="42"/>
                </a:cxn>
                <a:cxn ang="0">
                  <a:pos x="144" y="52"/>
                </a:cxn>
                <a:cxn ang="0">
                  <a:pos x="130" y="63"/>
                </a:cxn>
                <a:cxn ang="0">
                  <a:pos x="118" y="74"/>
                </a:cxn>
                <a:cxn ang="0">
                  <a:pos x="106" y="84"/>
                </a:cxn>
                <a:cxn ang="0">
                  <a:pos x="94" y="95"/>
                </a:cxn>
                <a:cxn ang="0">
                  <a:pos x="81" y="106"/>
                </a:cxn>
                <a:cxn ang="0">
                  <a:pos x="68" y="118"/>
                </a:cxn>
                <a:cxn ang="0">
                  <a:pos x="55" y="129"/>
                </a:cxn>
                <a:cxn ang="0">
                  <a:pos x="42" y="141"/>
                </a:cxn>
                <a:cxn ang="0">
                  <a:pos x="28" y="155"/>
                </a:cxn>
                <a:cxn ang="0">
                  <a:pos x="14" y="167"/>
                </a:cxn>
                <a:cxn ang="0">
                  <a:pos x="0" y="181"/>
                </a:cxn>
              </a:cxnLst>
              <a:rect l="0" t="0" r="r" b="b"/>
              <a:pathLst>
                <a:path w="214" h="197">
                  <a:moveTo>
                    <a:pt x="0" y="181"/>
                  </a:moveTo>
                  <a:lnTo>
                    <a:pt x="0" y="182"/>
                  </a:lnTo>
                  <a:lnTo>
                    <a:pt x="2" y="182"/>
                  </a:lnTo>
                  <a:lnTo>
                    <a:pt x="2" y="184"/>
                  </a:lnTo>
                  <a:lnTo>
                    <a:pt x="3" y="184"/>
                  </a:lnTo>
                  <a:lnTo>
                    <a:pt x="5" y="185"/>
                  </a:lnTo>
                  <a:lnTo>
                    <a:pt x="5" y="187"/>
                  </a:lnTo>
                  <a:lnTo>
                    <a:pt x="6" y="187"/>
                  </a:lnTo>
                  <a:lnTo>
                    <a:pt x="6" y="188"/>
                  </a:lnTo>
                  <a:lnTo>
                    <a:pt x="6" y="190"/>
                  </a:lnTo>
                  <a:lnTo>
                    <a:pt x="8" y="192"/>
                  </a:lnTo>
                  <a:lnTo>
                    <a:pt x="8" y="193"/>
                  </a:lnTo>
                  <a:lnTo>
                    <a:pt x="8" y="195"/>
                  </a:lnTo>
                  <a:lnTo>
                    <a:pt x="8" y="196"/>
                  </a:lnTo>
                  <a:lnTo>
                    <a:pt x="16" y="188"/>
                  </a:lnTo>
                  <a:lnTo>
                    <a:pt x="23" y="182"/>
                  </a:lnTo>
                  <a:lnTo>
                    <a:pt x="31" y="175"/>
                  </a:lnTo>
                  <a:lnTo>
                    <a:pt x="39" y="169"/>
                  </a:lnTo>
                  <a:lnTo>
                    <a:pt x="46" y="161"/>
                  </a:lnTo>
                  <a:lnTo>
                    <a:pt x="54" y="155"/>
                  </a:lnTo>
                  <a:lnTo>
                    <a:pt x="60" y="149"/>
                  </a:lnTo>
                  <a:lnTo>
                    <a:pt x="68" y="143"/>
                  </a:lnTo>
                  <a:lnTo>
                    <a:pt x="74" y="136"/>
                  </a:lnTo>
                  <a:lnTo>
                    <a:pt x="80" y="130"/>
                  </a:lnTo>
                  <a:lnTo>
                    <a:pt x="86" y="124"/>
                  </a:lnTo>
                  <a:lnTo>
                    <a:pt x="92" y="120"/>
                  </a:lnTo>
                  <a:lnTo>
                    <a:pt x="98" y="113"/>
                  </a:lnTo>
                  <a:lnTo>
                    <a:pt x="104" y="109"/>
                  </a:lnTo>
                  <a:lnTo>
                    <a:pt x="111" y="103"/>
                  </a:lnTo>
                  <a:lnTo>
                    <a:pt x="117" y="98"/>
                  </a:lnTo>
                  <a:lnTo>
                    <a:pt x="121" y="94"/>
                  </a:lnTo>
                  <a:lnTo>
                    <a:pt x="127" y="89"/>
                  </a:lnTo>
                  <a:lnTo>
                    <a:pt x="134" y="83"/>
                  </a:lnTo>
                  <a:lnTo>
                    <a:pt x="140" y="78"/>
                  </a:lnTo>
                  <a:lnTo>
                    <a:pt x="144" y="74"/>
                  </a:lnTo>
                  <a:lnTo>
                    <a:pt x="150" y="69"/>
                  </a:lnTo>
                  <a:lnTo>
                    <a:pt x="156" y="65"/>
                  </a:lnTo>
                  <a:lnTo>
                    <a:pt x="163" y="60"/>
                  </a:lnTo>
                  <a:lnTo>
                    <a:pt x="167" y="55"/>
                  </a:lnTo>
                  <a:lnTo>
                    <a:pt x="173" y="51"/>
                  </a:lnTo>
                  <a:lnTo>
                    <a:pt x="179" y="46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8" y="32"/>
                  </a:lnTo>
                  <a:lnTo>
                    <a:pt x="204" y="28"/>
                  </a:lnTo>
                  <a:lnTo>
                    <a:pt x="212" y="23"/>
                  </a:lnTo>
                  <a:lnTo>
                    <a:pt x="212" y="22"/>
                  </a:lnTo>
                  <a:lnTo>
                    <a:pt x="212" y="20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2" y="16"/>
                  </a:lnTo>
                  <a:lnTo>
                    <a:pt x="212" y="14"/>
                  </a:lnTo>
                  <a:lnTo>
                    <a:pt x="213" y="14"/>
                  </a:lnTo>
                  <a:lnTo>
                    <a:pt x="213" y="12"/>
                  </a:lnTo>
                  <a:lnTo>
                    <a:pt x="213" y="11"/>
                  </a:lnTo>
                  <a:lnTo>
                    <a:pt x="213" y="9"/>
                  </a:lnTo>
                  <a:lnTo>
                    <a:pt x="213" y="8"/>
                  </a:lnTo>
                  <a:lnTo>
                    <a:pt x="213" y="6"/>
                  </a:lnTo>
                  <a:lnTo>
                    <a:pt x="213" y="5"/>
                  </a:lnTo>
                  <a:lnTo>
                    <a:pt x="213" y="3"/>
                  </a:lnTo>
                  <a:lnTo>
                    <a:pt x="213" y="2"/>
                  </a:lnTo>
                  <a:lnTo>
                    <a:pt x="213" y="0"/>
                  </a:lnTo>
                  <a:lnTo>
                    <a:pt x="205" y="5"/>
                  </a:lnTo>
                  <a:lnTo>
                    <a:pt x="198" y="11"/>
                  </a:lnTo>
                  <a:lnTo>
                    <a:pt x="190" y="16"/>
                  </a:lnTo>
                  <a:lnTo>
                    <a:pt x="184" y="22"/>
                  </a:lnTo>
                  <a:lnTo>
                    <a:pt x="176" y="26"/>
                  </a:lnTo>
                  <a:lnTo>
                    <a:pt x="170" y="32"/>
                  </a:lnTo>
                  <a:lnTo>
                    <a:pt x="163" y="37"/>
                  </a:lnTo>
                  <a:lnTo>
                    <a:pt x="156" y="42"/>
                  </a:lnTo>
                  <a:lnTo>
                    <a:pt x="150" y="48"/>
                  </a:lnTo>
                  <a:lnTo>
                    <a:pt x="144" y="52"/>
                  </a:lnTo>
                  <a:lnTo>
                    <a:pt x="137" y="58"/>
                  </a:lnTo>
                  <a:lnTo>
                    <a:pt x="130" y="63"/>
                  </a:lnTo>
                  <a:lnTo>
                    <a:pt x="124" y="6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106" y="84"/>
                  </a:lnTo>
                  <a:lnTo>
                    <a:pt x="100" y="89"/>
                  </a:lnTo>
                  <a:lnTo>
                    <a:pt x="94" y="95"/>
                  </a:lnTo>
                  <a:lnTo>
                    <a:pt x="88" y="100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8"/>
                  </a:lnTo>
                  <a:lnTo>
                    <a:pt x="62" y="123"/>
                  </a:lnTo>
                  <a:lnTo>
                    <a:pt x="55" y="129"/>
                  </a:lnTo>
                  <a:lnTo>
                    <a:pt x="49" y="135"/>
                  </a:lnTo>
                  <a:lnTo>
                    <a:pt x="42" y="141"/>
                  </a:lnTo>
                  <a:lnTo>
                    <a:pt x="35" y="147"/>
                  </a:lnTo>
                  <a:lnTo>
                    <a:pt x="28" y="155"/>
                  </a:lnTo>
                  <a:lnTo>
                    <a:pt x="22" y="161"/>
                  </a:lnTo>
                  <a:lnTo>
                    <a:pt x="14" y="167"/>
                  </a:lnTo>
                  <a:lnTo>
                    <a:pt x="8" y="175"/>
                  </a:lnTo>
                  <a:lnTo>
                    <a:pt x="0" y="18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7" name="Freeform 63"/>
            <p:cNvSpPr>
              <a:spLocks/>
            </p:cNvSpPr>
            <p:nvPr/>
          </p:nvSpPr>
          <p:spPr bwMode="auto">
            <a:xfrm>
              <a:off x="3933" y="3345"/>
              <a:ext cx="93" cy="102"/>
            </a:xfrm>
            <a:custGeom>
              <a:avLst/>
              <a:gdLst/>
              <a:ahLst/>
              <a:cxnLst>
                <a:cxn ang="0">
                  <a:pos x="73" y="58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9" y="5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6"/>
                </a:cxn>
                <a:cxn ang="0">
                  <a:pos x="4" y="32"/>
                </a:cxn>
                <a:cxn ang="0">
                  <a:pos x="49" y="90"/>
                </a:cxn>
                <a:cxn ang="0">
                  <a:pos x="65" y="70"/>
                </a:cxn>
                <a:cxn ang="0">
                  <a:pos x="73" y="58"/>
                </a:cxn>
              </a:cxnLst>
              <a:rect l="0" t="0" r="r" b="b"/>
              <a:pathLst>
                <a:path w="74" h="91">
                  <a:moveTo>
                    <a:pt x="73" y="58"/>
                  </a:moveTo>
                  <a:lnTo>
                    <a:pt x="30" y="1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9" y="5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4" y="32"/>
                  </a:lnTo>
                  <a:lnTo>
                    <a:pt x="49" y="90"/>
                  </a:lnTo>
                  <a:lnTo>
                    <a:pt x="65" y="70"/>
                  </a:lnTo>
                  <a:lnTo>
                    <a:pt x="73" y="58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8" name="Freeform 64"/>
            <p:cNvSpPr>
              <a:spLocks/>
            </p:cNvSpPr>
            <p:nvPr/>
          </p:nvSpPr>
          <p:spPr bwMode="auto">
            <a:xfrm>
              <a:off x="3933" y="3345"/>
              <a:ext cx="93" cy="102"/>
            </a:xfrm>
            <a:custGeom>
              <a:avLst/>
              <a:gdLst/>
              <a:ahLst/>
              <a:cxnLst>
                <a:cxn ang="0">
                  <a:pos x="73" y="58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9" y="5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6"/>
                </a:cxn>
                <a:cxn ang="0">
                  <a:pos x="4" y="32"/>
                </a:cxn>
                <a:cxn ang="0">
                  <a:pos x="49" y="90"/>
                </a:cxn>
                <a:cxn ang="0">
                  <a:pos x="65" y="70"/>
                </a:cxn>
                <a:cxn ang="0">
                  <a:pos x="73" y="58"/>
                </a:cxn>
              </a:cxnLst>
              <a:rect l="0" t="0" r="r" b="b"/>
              <a:pathLst>
                <a:path w="74" h="91">
                  <a:moveTo>
                    <a:pt x="73" y="58"/>
                  </a:moveTo>
                  <a:lnTo>
                    <a:pt x="30" y="1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9" y="5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4" y="32"/>
                  </a:lnTo>
                  <a:lnTo>
                    <a:pt x="49" y="90"/>
                  </a:lnTo>
                  <a:lnTo>
                    <a:pt x="65" y="70"/>
                  </a:lnTo>
                  <a:lnTo>
                    <a:pt x="73" y="58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49" name="Freeform 65"/>
            <p:cNvSpPr>
              <a:spLocks/>
            </p:cNvSpPr>
            <p:nvPr/>
          </p:nvSpPr>
          <p:spPr bwMode="auto">
            <a:xfrm>
              <a:off x="3734" y="3660"/>
              <a:ext cx="82" cy="6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5" y="59"/>
                </a:cxn>
                <a:cxn ang="0">
                  <a:pos x="64" y="45"/>
                </a:cxn>
                <a:cxn ang="0">
                  <a:pos x="64" y="39"/>
                </a:cxn>
                <a:cxn ang="0">
                  <a:pos x="64" y="33"/>
                </a:cxn>
                <a:cxn ang="0">
                  <a:pos x="64" y="28"/>
                </a:cxn>
                <a:cxn ang="0">
                  <a:pos x="61" y="14"/>
                </a:cxn>
                <a:cxn ang="0">
                  <a:pos x="58" y="7"/>
                </a:cxn>
                <a:cxn ang="0">
                  <a:pos x="52" y="0"/>
                </a:cxn>
                <a:cxn ang="0">
                  <a:pos x="9" y="10"/>
                </a:cxn>
                <a:cxn ang="0">
                  <a:pos x="4" y="14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0" y="37"/>
                </a:cxn>
              </a:cxnLst>
              <a:rect l="0" t="0" r="r" b="b"/>
              <a:pathLst>
                <a:path w="65" h="60">
                  <a:moveTo>
                    <a:pt x="0" y="37"/>
                  </a:moveTo>
                  <a:lnTo>
                    <a:pt x="15" y="59"/>
                  </a:lnTo>
                  <a:lnTo>
                    <a:pt x="64" y="45"/>
                  </a:lnTo>
                  <a:lnTo>
                    <a:pt x="64" y="39"/>
                  </a:lnTo>
                  <a:lnTo>
                    <a:pt x="64" y="33"/>
                  </a:lnTo>
                  <a:lnTo>
                    <a:pt x="64" y="28"/>
                  </a:lnTo>
                  <a:lnTo>
                    <a:pt x="61" y="14"/>
                  </a:lnTo>
                  <a:lnTo>
                    <a:pt x="58" y="7"/>
                  </a:lnTo>
                  <a:lnTo>
                    <a:pt x="52" y="0"/>
                  </a:lnTo>
                  <a:lnTo>
                    <a:pt x="9" y="10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0" y="37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0" name="Freeform 66"/>
            <p:cNvSpPr>
              <a:spLocks/>
            </p:cNvSpPr>
            <p:nvPr/>
          </p:nvSpPr>
          <p:spPr bwMode="auto">
            <a:xfrm>
              <a:off x="3734" y="3660"/>
              <a:ext cx="82" cy="6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5" y="59"/>
                </a:cxn>
                <a:cxn ang="0">
                  <a:pos x="64" y="45"/>
                </a:cxn>
                <a:cxn ang="0">
                  <a:pos x="64" y="39"/>
                </a:cxn>
                <a:cxn ang="0">
                  <a:pos x="64" y="33"/>
                </a:cxn>
                <a:cxn ang="0">
                  <a:pos x="64" y="28"/>
                </a:cxn>
                <a:cxn ang="0">
                  <a:pos x="61" y="14"/>
                </a:cxn>
                <a:cxn ang="0">
                  <a:pos x="58" y="7"/>
                </a:cxn>
                <a:cxn ang="0">
                  <a:pos x="52" y="0"/>
                </a:cxn>
                <a:cxn ang="0">
                  <a:pos x="9" y="10"/>
                </a:cxn>
                <a:cxn ang="0">
                  <a:pos x="4" y="14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0" y="37"/>
                </a:cxn>
              </a:cxnLst>
              <a:rect l="0" t="0" r="r" b="b"/>
              <a:pathLst>
                <a:path w="65" h="60">
                  <a:moveTo>
                    <a:pt x="0" y="37"/>
                  </a:moveTo>
                  <a:lnTo>
                    <a:pt x="15" y="59"/>
                  </a:lnTo>
                  <a:lnTo>
                    <a:pt x="64" y="45"/>
                  </a:lnTo>
                  <a:lnTo>
                    <a:pt x="64" y="39"/>
                  </a:lnTo>
                  <a:lnTo>
                    <a:pt x="64" y="33"/>
                  </a:lnTo>
                  <a:lnTo>
                    <a:pt x="64" y="28"/>
                  </a:lnTo>
                  <a:lnTo>
                    <a:pt x="61" y="14"/>
                  </a:lnTo>
                  <a:lnTo>
                    <a:pt x="58" y="7"/>
                  </a:lnTo>
                  <a:lnTo>
                    <a:pt x="52" y="0"/>
                  </a:lnTo>
                  <a:lnTo>
                    <a:pt x="9" y="10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0" y="3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1" name="Freeform 67"/>
            <p:cNvSpPr>
              <a:spLocks/>
            </p:cNvSpPr>
            <p:nvPr/>
          </p:nvSpPr>
          <p:spPr bwMode="auto">
            <a:xfrm>
              <a:off x="3741" y="3675"/>
              <a:ext cx="2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11" y="8"/>
                </a:cxn>
                <a:cxn ang="0">
                  <a:pos x="11" y="9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13" y="16"/>
                </a:cxn>
                <a:cxn ang="0">
                  <a:pos x="13" y="17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13" y="22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6" y="28"/>
                </a:cxn>
                <a:cxn ang="0">
                  <a:pos x="16" y="29"/>
                </a:cxn>
                <a:cxn ang="0">
                  <a:pos x="16" y="31"/>
                </a:cxn>
                <a:cxn ang="0">
                  <a:pos x="16" y="32"/>
                </a:cxn>
                <a:cxn ang="0">
                  <a:pos x="16" y="34"/>
                </a:cxn>
                <a:cxn ang="0">
                  <a:pos x="16" y="35"/>
                </a:cxn>
                <a:cxn ang="0">
                  <a:pos x="16" y="37"/>
                </a:cxn>
                <a:cxn ang="0">
                  <a:pos x="16" y="38"/>
                </a:cxn>
                <a:cxn ang="0">
                  <a:pos x="13" y="40"/>
                </a:cxn>
                <a:cxn ang="0">
                  <a:pos x="13" y="42"/>
                </a:cxn>
              </a:cxnLst>
              <a:rect l="0" t="0" r="r" b="b"/>
              <a:pathLst>
                <a:path w="17" h="43">
                  <a:moveTo>
                    <a:pt x="0" y="0"/>
                  </a:moveTo>
                  <a:lnTo>
                    <a:pt x="1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3" y="40"/>
                  </a:lnTo>
                  <a:lnTo>
                    <a:pt x="13" y="42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2" name="Freeform 68"/>
            <p:cNvSpPr>
              <a:spLocks/>
            </p:cNvSpPr>
            <p:nvPr/>
          </p:nvSpPr>
          <p:spPr bwMode="auto">
            <a:xfrm>
              <a:off x="3987" y="3414"/>
              <a:ext cx="322" cy="298"/>
            </a:xfrm>
            <a:custGeom>
              <a:avLst/>
              <a:gdLst/>
              <a:ahLst/>
              <a:cxnLst>
                <a:cxn ang="0">
                  <a:pos x="158" y="262"/>
                </a:cxn>
                <a:cxn ang="0">
                  <a:pos x="94" y="181"/>
                </a:cxn>
                <a:cxn ang="0">
                  <a:pos x="95" y="175"/>
                </a:cxn>
                <a:cxn ang="0">
                  <a:pos x="95" y="165"/>
                </a:cxn>
                <a:cxn ang="0">
                  <a:pos x="86" y="153"/>
                </a:cxn>
                <a:cxn ang="0">
                  <a:pos x="79" y="156"/>
                </a:cxn>
                <a:cxn ang="0">
                  <a:pos x="46" y="112"/>
                </a:cxn>
                <a:cxn ang="0">
                  <a:pos x="43" y="93"/>
                </a:cxn>
                <a:cxn ang="0">
                  <a:pos x="37" y="92"/>
                </a:cxn>
                <a:cxn ang="0">
                  <a:pos x="34" y="100"/>
                </a:cxn>
                <a:cxn ang="0">
                  <a:pos x="0" y="58"/>
                </a:cxn>
                <a:cxn ang="0">
                  <a:pos x="0" y="40"/>
                </a:cxn>
                <a:cxn ang="0">
                  <a:pos x="8" y="20"/>
                </a:cxn>
                <a:cxn ang="0">
                  <a:pos x="23" y="5"/>
                </a:cxn>
                <a:cxn ang="0">
                  <a:pos x="34" y="0"/>
                </a:cxn>
                <a:cxn ang="0">
                  <a:pos x="34" y="57"/>
                </a:cxn>
                <a:cxn ang="0">
                  <a:pos x="37" y="61"/>
                </a:cxn>
                <a:cxn ang="0">
                  <a:pos x="51" y="69"/>
                </a:cxn>
                <a:cxn ang="0">
                  <a:pos x="69" y="69"/>
                </a:cxn>
                <a:cxn ang="0">
                  <a:pos x="82" y="61"/>
                </a:cxn>
                <a:cxn ang="0">
                  <a:pos x="83" y="57"/>
                </a:cxn>
                <a:cxn ang="0">
                  <a:pos x="85" y="35"/>
                </a:cxn>
                <a:cxn ang="0">
                  <a:pos x="161" y="127"/>
                </a:cxn>
                <a:cxn ang="0">
                  <a:pos x="161" y="184"/>
                </a:cxn>
                <a:cxn ang="0">
                  <a:pos x="169" y="187"/>
                </a:cxn>
                <a:cxn ang="0">
                  <a:pos x="178" y="187"/>
                </a:cxn>
                <a:cxn ang="0">
                  <a:pos x="189" y="181"/>
                </a:cxn>
                <a:cxn ang="0">
                  <a:pos x="190" y="165"/>
                </a:cxn>
                <a:cxn ang="0">
                  <a:pos x="232" y="147"/>
                </a:cxn>
                <a:cxn ang="0">
                  <a:pos x="239" y="147"/>
                </a:cxn>
                <a:cxn ang="0">
                  <a:pos x="250" y="153"/>
                </a:cxn>
                <a:cxn ang="0">
                  <a:pos x="255" y="165"/>
                </a:cxn>
                <a:cxn ang="0">
                  <a:pos x="250" y="175"/>
                </a:cxn>
                <a:cxn ang="0">
                  <a:pos x="212" y="190"/>
                </a:cxn>
                <a:cxn ang="0">
                  <a:pos x="222" y="204"/>
                </a:cxn>
                <a:cxn ang="0">
                  <a:pos x="236" y="233"/>
                </a:cxn>
                <a:cxn ang="0">
                  <a:pos x="158" y="262"/>
                </a:cxn>
              </a:cxnLst>
              <a:rect l="0" t="0" r="r" b="b"/>
              <a:pathLst>
                <a:path w="256" h="263">
                  <a:moveTo>
                    <a:pt x="158" y="262"/>
                  </a:moveTo>
                  <a:lnTo>
                    <a:pt x="94" y="181"/>
                  </a:lnTo>
                  <a:lnTo>
                    <a:pt x="95" y="175"/>
                  </a:lnTo>
                  <a:lnTo>
                    <a:pt x="95" y="165"/>
                  </a:lnTo>
                  <a:lnTo>
                    <a:pt x="86" y="153"/>
                  </a:lnTo>
                  <a:lnTo>
                    <a:pt x="79" y="156"/>
                  </a:lnTo>
                  <a:lnTo>
                    <a:pt x="46" y="112"/>
                  </a:lnTo>
                  <a:lnTo>
                    <a:pt x="43" y="93"/>
                  </a:lnTo>
                  <a:lnTo>
                    <a:pt x="37" y="92"/>
                  </a:lnTo>
                  <a:lnTo>
                    <a:pt x="34" y="100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8" y="20"/>
                  </a:lnTo>
                  <a:lnTo>
                    <a:pt x="23" y="5"/>
                  </a:lnTo>
                  <a:lnTo>
                    <a:pt x="34" y="0"/>
                  </a:lnTo>
                  <a:lnTo>
                    <a:pt x="34" y="57"/>
                  </a:lnTo>
                  <a:lnTo>
                    <a:pt x="37" y="61"/>
                  </a:lnTo>
                  <a:lnTo>
                    <a:pt x="51" y="69"/>
                  </a:lnTo>
                  <a:lnTo>
                    <a:pt x="69" y="69"/>
                  </a:lnTo>
                  <a:lnTo>
                    <a:pt x="82" y="61"/>
                  </a:lnTo>
                  <a:lnTo>
                    <a:pt x="83" y="57"/>
                  </a:lnTo>
                  <a:lnTo>
                    <a:pt x="85" y="35"/>
                  </a:lnTo>
                  <a:lnTo>
                    <a:pt x="161" y="127"/>
                  </a:lnTo>
                  <a:lnTo>
                    <a:pt x="161" y="184"/>
                  </a:lnTo>
                  <a:lnTo>
                    <a:pt x="169" y="187"/>
                  </a:lnTo>
                  <a:lnTo>
                    <a:pt x="178" y="187"/>
                  </a:lnTo>
                  <a:lnTo>
                    <a:pt x="189" y="181"/>
                  </a:lnTo>
                  <a:lnTo>
                    <a:pt x="190" y="165"/>
                  </a:lnTo>
                  <a:lnTo>
                    <a:pt x="232" y="147"/>
                  </a:lnTo>
                  <a:lnTo>
                    <a:pt x="239" y="147"/>
                  </a:lnTo>
                  <a:lnTo>
                    <a:pt x="250" y="153"/>
                  </a:lnTo>
                  <a:lnTo>
                    <a:pt x="255" y="165"/>
                  </a:lnTo>
                  <a:lnTo>
                    <a:pt x="250" y="175"/>
                  </a:lnTo>
                  <a:lnTo>
                    <a:pt x="212" y="190"/>
                  </a:lnTo>
                  <a:lnTo>
                    <a:pt x="222" y="204"/>
                  </a:lnTo>
                  <a:lnTo>
                    <a:pt x="236" y="233"/>
                  </a:lnTo>
                  <a:lnTo>
                    <a:pt x="158" y="26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3" name="Freeform 69"/>
            <p:cNvSpPr>
              <a:spLocks/>
            </p:cNvSpPr>
            <p:nvPr/>
          </p:nvSpPr>
          <p:spPr bwMode="auto">
            <a:xfrm>
              <a:off x="3987" y="3414"/>
              <a:ext cx="322" cy="298"/>
            </a:xfrm>
            <a:custGeom>
              <a:avLst/>
              <a:gdLst/>
              <a:ahLst/>
              <a:cxnLst>
                <a:cxn ang="0">
                  <a:pos x="158" y="262"/>
                </a:cxn>
                <a:cxn ang="0">
                  <a:pos x="94" y="181"/>
                </a:cxn>
                <a:cxn ang="0">
                  <a:pos x="95" y="175"/>
                </a:cxn>
                <a:cxn ang="0">
                  <a:pos x="95" y="165"/>
                </a:cxn>
                <a:cxn ang="0">
                  <a:pos x="86" y="153"/>
                </a:cxn>
                <a:cxn ang="0">
                  <a:pos x="79" y="156"/>
                </a:cxn>
                <a:cxn ang="0">
                  <a:pos x="46" y="112"/>
                </a:cxn>
                <a:cxn ang="0">
                  <a:pos x="43" y="93"/>
                </a:cxn>
                <a:cxn ang="0">
                  <a:pos x="37" y="92"/>
                </a:cxn>
                <a:cxn ang="0">
                  <a:pos x="34" y="100"/>
                </a:cxn>
                <a:cxn ang="0">
                  <a:pos x="0" y="58"/>
                </a:cxn>
                <a:cxn ang="0">
                  <a:pos x="0" y="40"/>
                </a:cxn>
                <a:cxn ang="0">
                  <a:pos x="8" y="20"/>
                </a:cxn>
                <a:cxn ang="0">
                  <a:pos x="23" y="5"/>
                </a:cxn>
                <a:cxn ang="0">
                  <a:pos x="34" y="0"/>
                </a:cxn>
                <a:cxn ang="0">
                  <a:pos x="34" y="57"/>
                </a:cxn>
                <a:cxn ang="0">
                  <a:pos x="37" y="61"/>
                </a:cxn>
                <a:cxn ang="0">
                  <a:pos x="51" y="69"/>
                </a:cxn>
                <a:cxn ang="0">
                  <a:pos x="69" y="69"/>
                </a:cxn>
                <a:cxn ang="0">
                  <a:pos x="82" y="61"/>
                </a:cxn>
                <a:cxn ang="0">
                  <a:pos x="83" y="57"/>
                </a:cxn>
                <a:cxn ang="0">
                  <a:pos x="85" y="35"/>
                </a:cxn>
                <a:cxn ang="0">
                  <a:pos x="161" y="127"/>
                </a:cxn>
                <a:cxn ang="0">
                  <a:pos x="161" y="184"/>
                </a:cxn>
                <a:cxn ang="0">
                  <a:pos x="169" y="187"/>
                </a:cxn>
                <a:cxn ang="0">
                  <a:pos x="178" y="187"/>
                </a:cxn>
                <a:cxn ang="0">
                  <a:pos x="189" y="181"/>
                </a:cxn>
                <a:cxn ang="0">
                  <a:pos x="190" y="165"/>
                </a:cxn>
                <a:cxn ang="0">
                  <a:pos x="232" y="147"/>
                </a:cxn>
                <a:cxn ang="0">
                  <a:pos x="239" y="147"/>
                </a:cxn>
                <a:cxn ang="0">
                  <a:pos x="250" y="153"/>
                </a:cxn>
                <a:cxn ang="0">
                  <a:pos x="255" y="165"/>
                </a:cxn>
                <a:cxn ang="0">
                  <a:pos x="250" y="175"/>
                </a:cxn>
                <a:cxn ang="0">
                  <a:pos x="212" y="190"/>
                </a:cxn>
                <a:cxn ang="0">
                  <a:pos x="222" y="204"/>
                </a:cxn>
                <a:cxn ang="0">
                  <a:pos x="236" y="233"/>
                </a:cxn>
                <a:cxn ang="0">
                  <a:pos x="158" y="262"/>
                </a:cxn>
              </a:cxnLst>
              <a:rect l="0" t="0" r="r" b="b"/>
              <a:pathLst>
                <a:path w="256" h="263">
                  <a:moveTo>
                    <a:pt x="158" y="262"/>
                  </a:moveTo>
                  <a:lnTo>
                    <a:pt x="94" y="181"/>
                  </a:lnTo>
                  <a:lnTo>
                    <a:pt x="95" y="175"/>
                  </a:lnTo>
                  <a:lnTo>
                    <a:pt x="95" y="165"/>
                  </a:lnTo>
                  <a:lnTo>
                    <a:pt x="86" y="153"/>
                  </a:lnTo>
                  <a:lnTo>
                    <a:pt x="79" y="156"/>
                  </a:lnTo>
                  <a:lnTo>
                    <a:pt x="46" y="112"/>
                  </a:lnTo>
                  <a:lnTo>
                    <a:pt x="43" y="93"/>
                  </a:lnTo>
                  <a:lnTo>
                    <a:pt x="37" y="92"/>
                  </a:lnTo>
                  <a:lnTo>
                    <a:pt x="34" y="100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8" y="20"/>
                  </a:lnTo>
                  <a:lnTo>
                    <a:pt x="23" y="5"/>
                  </a:lnTo>
                  <a:lnTo>
                    <a:pt x="34" y="0"/>
                  </a:lnTo>
                  <a:lnTo>
                    <a:pt x="34" y="57"/>
                  </a:lnTo>
                  <a:lnTo>
                    <a:pt x="37" y="61"/>
                  </a:lnTo>
                  <a:lnTo>
                    <a:pt x="51" y="69"/>
                  </a:lnTo>
                  <a:lnTo>
                    <a:pt x="69" y="69"/>
                  </a:lnTo>
                  <a:lnTo>
                    <a:pt x="82" y="61"/>
                  </a:lnTo>
                  <a:lnTo>
                    <a:pt x="83" y="57"/>
                  </a:lnTo>
                  <a:lnTo>
                    <a:pt x="85" y="35"/>
                  </a:lnTo>
                  <a:lnTo>
                    <a:pt x="161" y="127"/>
                  </a:lnTo>
                  <a:lnTo>
                    <a:pt x="161" y="184"/>
                  </a:lnTo>
                  <a:lnTo>
                    <a:pt x="169" y="187"/>
                  </a:lnTo>
                  <a:lnTo>
                    <a:pt x="178" y="187"/>
                  </a:lnTo>
                  <a:lnTo>
                    <a:pt x="189" y="181"/>
                  </a:lnTo>
                  <a:lnTo>
                    <a:pt x="190" y="165"/>
                  </a:lnTo>
                  <a:lnTo>
                    <a:pt x="232" y="147"/>
                  </a:lnTo>
                  <a:lnTo>
                    <a:pt x="239" y="147"/>
                  </a:lnTo>
                  <a:lnTo>
                    <a:pt x="250" y="153"/>
                  </a:lnTo>
                  <a:lnTo>
                    <a:pt x="255" y="165"/>
                  </a:lnTo>
                  <a:lnTo>
                    <a:pt x="250" y="175"/>
                  </a:lnTo>
                  <a:lnTo>
                    <a:pt x="212" y="190"/>
                  </a:lnTo>
                  <a:lnTo>
                    <a:pt x="222" y="204"/>
                  </a:lnTo>
                  <a:lnTo>
                    <a:pt x="236" y="233"/>
                  </a:lnTo>
                  <a:lnTo>
                    <a:pt x="158" y="262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Freeform 70"/>
            <p:cNvSpPr>
              <a:spLocks/>
            </p:cNvSpPr>
            <p:nvPr/>
          </p:nvSpPr>
          <p:spPr bwMode="auto">
            <a:xfrm>
              <a:off x="4127" y="3480"/>
              <a:ext cx="139" cy="5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110" y="42"/>
                </a:cxn>
                <a:cxn ang="0">
                  <a:pos x="88" y="51"/>
                </a:cxn>
                <a:cxn ang="0">
                  <a:pos x="40" y="22"/>
                </a:cxn>
                <a:cxn ang="0">
                  <a:pos x="17" y="31"/>
                </a:cxn>
                <a:cxn ang="0">
                  <a:pos x="0" y="11"/>
                </a:cxn>
              </a:cxnLst>
              <a:rect l="0" t="0" r="r" b="b"/>
              <a:pathLst>
                <a:path w="111" h="52">
                  <a:moveTo>
                    <a:pt x="0" y="11"/>
                  </a:moveTo>
                  <a:lnTo>
                    <a:pt x="35" y="0"/>
                  </a:lnTo>
                  <a:lnTo>
                    <a:pt x="42" y="0"/>
                  </a:lnTo>
                  <a:lnTo>
                    <a:pt x="110" y="42"/>
                  </a:lnTo>
                  <a:lnTo>
                    <a:pt x="88" y="51"/>
                  </a:lnTo>
                  <a:lnTo>
                    <a:pt x="40" y="22"/>
                  </a:lnTo>
                  <a:lnTo>
                    <a:pt x="17" y="31"/>
                  </a:lnTo>
                  <a:lnTo>
                    <a:pt x="0" y="11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5" name="Freeform 71"/>
            <p:cNvSpPr>
              <a:spLocks/>
            </p:cNvSpPr>
            <p:nvPr/>
          </p:nvSpPr>
          <p:spPr bwMode="auto">
            <a:xfrm>
              <a:off x="4127" y="3480"/>
              <a:ext cx="139" cy="5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110" y="42"/>
                </a:cxn>
                <a:cxn ang="0">
                  <a:pos x="88" y="51"/>
                </a:cxn>
                <a:cxn ang="0">
                  <a:pos x="40" y="22"/>
                </a:cxn>
                <a:cxn ang="0">
                  <a:pos x="17" y="31"/>
                </a:cxn>
                <a:cxn ang="0">
                  <a:pos x="0" y="11"/>
                </a:cxn>
              </a:cxnLst>
              <a:rect l="0" t="0" r="r" b="b"/>
              <a:pathLst>
                <a:path w="111" h="52">
                  <a:moveTo>
                    <a:pt x="0" y="11"/>
                  </a:moveTo>
                  <a:lnTo>
                    <a:pt x="35" y="0"/>
                  </a:lnTo>
                  <a:lnTo>
                    <a:pt x="42" y="0"/>
                  </a:lnTo>
                  <a:lnTo>
                    <a:pt x="110" y="42"/>
                  </a:lnTo>
                  <a:lnTo>
                    <a:pt x="88" y="51"/>
                  </a:lnTo>
                  <a:lnTo>
                    <a:pt x="40" y="22"/>
                  </a:lnTo>
                  <a:lnTo>
                    <a:pt x="17" y="31"/>
                  </a:lnTo>
                  <a:lnTo>
                    <a:pt x="0" y="1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6" name="Freeform 72"/>
            <p:cNvSpPr>
              <a:spLocks/>
            </p:cNvSpPr>
            <p:nvPr/>
          </p:nvSpPr>
          <p:spPr bwMode="auto">
            <a:xfrm>
              <a:off x="4224" y="3526"/>
              <a:ext cx="42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3" y="0"/>
                </a:cxn>
                <a:cxn ang="0">
                  <a:pos x="33" y="29"/>
                </a:cxn>
                <a:cxn ang="0">
                  <a:pos x="0" y="44"/>
                </a:cxn>
                <a:cxn ang="0">
                  <a:pos x="0" y="12"/>
                </a:cxn>
              </a:cxnLst>
              <a:rect l="0" t="0" r="r" b="b"/>
              <a:pathLst>
                <a:path w="34" h="45">
                  <a:moveTo>
                    <a:pt x="0" y="12"/>
                  </a:moveTo>
                  <a:lnTo>
                    <a:pt x="33" y="0"/>
                  </a:lnTo>
                  <a:lnTo>
                    <a:pt x="33" y="29"/>
                  </a:lnTo>
                  <a:lnTo>
                    <a:pt x="0" y="44"/>
                  </a:lnTo>
                  <a:lnTo>
                    <a:pt x="0" y="12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7" name="Freeform 73"/>
            <p:cNvSpPr>
              <a:spLocks/>
            </p:cNvSpPr>
            <p:nvPr/>
          </p:nvSpPr>
          <p:spPr bwMode="auto">
            <a:xfrm>
              <a:off x="4224" y="3526"/>
              <a:ext cx="42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3" y="0"/>
                </a:cxn>
                <a:cxn ang="0">
                  <a:pos x="33" y="29"/>
                </a:cxn>
                <a:cxn ang="0">
                  <a:pos x="0" y="44"/>
                </a:cxn>
                <a:cxn ang="0">
                  <a:pos x="0" y="12"/>
                </a:cxn>
              </a:cxnLst>
              <a:rect l="0" t="0" r="r" b="b"/>
              <a:pathLst>
                <a:path w="34" h="45">
                  <a:moveTo>
                    <a:pt x="0" y="12"/>
                  </a:moveTo>
                  <a:lnTo>
                    <a:pt x="33" y="0"/>
                  </a:lnTo>
                  <a:lnTo>
                    <a:pt x="33" y="29"/>
                  </a:lnTo>
                  <a:lnTo>
                    <a:pt x="0" y="44"/>
                  </a:lnTo>
                  <a:lnTo>
                    <a:pt x="0" y="12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8" name="Freeform 74"/>
            <p:cNvSpPr>
              <a:spLocks/>
            </p:cNvSpPr>
            <p:nvPr/>
          </p:nvSpPr>
          <p:spPr bwMode="auto">
            <a:xfrm>
              <a:off x="4186" y="3597"/>
              <a:ext cx="70" cy="115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91"/>
                </a:cxn>
                <a:cxn ang="0">
                  <a:pos x="0" y="88"/>
                </a:cxn>
                <a:cxn ang="0">
                  <a:pos x="0" y="86"/>
                </a:cxn>
                <a:cxn ang="0">
                  <a:pos x="0" y="83"/>
                </a:cxn>
                <a:cxn ang="0">
                  <a:pos x="0" y="80"/>
                </a:cxn>
                <a:cxn ang="0">
                  <a:pos x="0" y="77"/>
                </a:cxn>
                <a:cxn ang="0">
                  <a:pos x="2" y="74"/>
                </a:cxn>
                <a:cxn ang="0">
                  <a:pos x="2" y="69"/>
                </a:cxn>
                <a:cxn ang="0">
                  <a:pos x="3" y="66"/>
                </a:cxn>
                <a:cxn ang="0">
                  <a:pos x="3" y="63"/>
                </a:cxn>
                <a:cxn ang="0">
                  <a:pos x="5" y="60"/>
                </a:cxn>
                <a:cxn ang="0">
                  <a:pos x="6" y="57"/>
                </a:cxn>
                <a:cxn ang="0">
                  <a:pos x="8" y="54"/>
                </a:cxn>
                <a:cxn ang="0">
                  <a:pos x="9" y="51"/>
                </a:cxn>
                <a:cxn ang="0">
                  <a:pos x="11" y="48"/>
                </a:cxn>
                <a:cxn ang="0">
                  <a:pos x="12" y="45"/>
                </a:cxn>
                <a:cxn ang="0">
                  <a:pos x="14" y="43"/>
                </a:cxn>
                <a:cxn ang="0">
                  <a:pos x="17" y="40"/>
                </a:cxn>
                <a:cxn ang="0">
                  <a:pos x="19" y="39"/>
                </a:cxn>
                <a:cxn ang="0">
                  <a:pos x="22" y="36"/>
                </a:cxn>
                <a:cxn ang="0">
                  <a:pos x="25" y="34"/>
                </a:cxn>
                <a:cxn ang="0">
                  <a:pos x="28" y="33"/>
                </a:cxn>
                <a:cxn ang="0">
                  <a:pos x="31" y="31"/>
                </a:cxn>
                <a:cxn ang="0">
                  <a:pos x="34" y="29"/>
                </a:cxn>
                <a:cxn ang="0">
                  <a:pos x="37" y="29"/>
                </a:cxn>
                <a:cxn ang="0">
                  <a:pos x="42" y="29"/>
                </a:cxn>
                <a:cxn ang="0">
                  <a:pos x="46" y="29"/>
                </a:cxn>
                <a:cxn ang="0">
                  <a:pos x="49" y="29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54" y="29"/>
                </a:cxn>
                <a:cxn ang="0">
                  <a:pos x="54" y="28"/>
                </a:cxn>
                <a:cxn ang="0">
                  <a:pos x="52" y="28"/>
                </a:cxn>
                <a:cxn ang="0">
                  <a:pos x="52" y="26"/>
                </a:cxn>
                <a:cxn ang="0">
                  <a:pos x="51" y="26"/>
                </a:cxn>
                <a:cxn ang="0">
                  <a:pos x="51" y="25"/>
                </a:cxn>
                <a:cxn ang="0">
                  <a:pos x="49" y="23"/>
                </a:cxn>
                <a:cxn ang="0">
                  <a:pos x="49" y="22"/>
                </a:cxn>
                <a:cxn ang="0">
                  <a:pos x="48" y="22"/>
                </a:cxn>
                <a:cxn ang="0">
                  <a:pos x="46" y="20"/>
                </a:cxn>
                <a:cxn ang="0">
                  <a:pos x="45" y="19"/>
                </a:cxn>
                <a:cxn ang="0">
                  <a:pos x="45" y="17"/>
                </a:cxn>
                <a:cxn ang="0">
                  <a:pos x="43" y="16"/>
                </a:cxn>
                <a:cxn ang="0">
                  <a:pos x="42" y="14"/>
                </a:cxn>
                <a:cxn ang="0">
                  <a:pos x="42" y="13"/>
                </a:cxn>
                <a:cxn ang="0">
                  <a:pos x="40" y="11"/>
                </a:cxn>
                <a:cxn ang="0">
                  <a:pos x="38" y="11"/>
                </a:cxn>
                <a:cxn ang="0">
                  <a:pos x="37" y="10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34" y="5"/>
                </a:cxn>
                <a:cxn ang="0">
                  <a:pos x="32" y="3"/>
                </a:cxn>
                <a:cxn ang="0">
                  <a:pos x="32" y="2"/>
                </a:cxn>
                <a:cxn ang="0">
                  <a:pos x="31" y="2"/>
                </a:cxn>
                <a:cxn ang="0">
                  <a:pos x="31" y="0"/>
                </a:cxn>
              </a:cxnLst>
              <a:rect l="0" t="0" r="r" b="b"/>
              <a:pathLst>
                <a:path w="56" h="101">
                  <a:moveTo>
                    <a:pt x="0" y="100"/>
                  </a:moveTo>
                  <a:lnTo>
                    <a:pt x="0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5" y="60"/>
                  </a:lnTo>
                  <a:lnTo>
                    <a:pt x="6" y="57"/>
                  </a:lnTo>
                  <a:lnTo>
                    <a:pt x="8" y="54"/>
                  </a:lnTo>
                  <a:lnTo>
                    <a:pt x="9" y="51"/>
                  </a:lnTo>
                  <a:lnTo>
                    <a:pt x="11" y="48"/>
                  </a:lnTo>
                  <a:lnTo>
                    <a:pt x="12" y="45"/>
                  </a:lnTo>
                  <a:lnTo>
                    <a:pt x="14" y="43"/>
                  </a:lnTo>
                  <a:lnTo>
                    <a:pt x="17" y="40"/>
                  </a:lnTo>
                  <a:lnTo>
                    <a:pt x="19" y="39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42" y="29"/>
                  </a:lnTo>
                  <a:lnTo>
                    <a:pt x="46" y="29"/>
                  </a:lnTo>
                  <a:lnTo>
                    <a:pt x="49" y="29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6" y="20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59" name="Freeform 75"/>
            <p:cNvSpPr>
              <a:spLocks/>
            </p:cNvSpPr>
            <p:nvPr/>
          </p:nvSpPr>
          <p:spPr bwMode="auto">
            <a:xfrm>
              <a:off x="4245" y="3469"/>
              <a:ext cx="21" cy="5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6" y="50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3" y="15"/>
                </a:cxn>
                <a:cxn ang="0">
                  <a:pos x="0" y="27"/>
                </a:cxn>
                <a:cxn ang="0">
                  <a:pos x="0" y="39"/>
                </a:cxn>
              </a:cxnLst>
              <a:rect l="0" t="0" r="r" b="b"/>
              <a:pathLst>
                <a:path w="17" h="51">
                  <a:moveTo>
                    <a:pt x="0" y="39"/>
                  </a:moveTo>
                  <a:lnTo>
                    <a:pt x="16" y="50"/>
                  </a:lnTo>
                  <a:lnTo>
                    <a:pt x="16" y="0"/>
                  </a:lnTo>
                  <a:lnTo>
                    <a:pt x="7" y="6"/>
                  </a:lnTo>
                  <a:lnTo>
                    <a:pt x="3" y="15"/>
                  </a:lnTo>
                  <a:lnTo>
                    <a:pt x="0" y="27"/>
                  </a:lnTo>
                  <a:lnTo>
                    <a:pt x="0" y="39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0" name="Freeform 76"/>
            <p:cNvSpPr>
              <a:spLocks/>
            </p:cNvSpPr>
            <p:nvPr/>
          </p:nvSpPr>
          <p:spPr bwMode="auto">
            <a:xfrm>
              <a:off x="4245" y="3469"/>
              <a:ext cx="21" cy="5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6" y="50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3" y="15"/>
                </a:cxn>
                <a:cxn ang="0">
                  <a:pos x="0" y="27"/>
                </a:cxn>
                <a:cxn ang="0">
                  <a:pos x="0" y="39"/>
                </a:cxn>
              </a:cxnLst>
              <a:rect l="0" t="0" r="r" b="b"/>
              <a:pathLst>
                <a:path w="17" h="51">
                  <a:moveTo>
                    <a:pt x="0" y="39"/>
                  </a:moveTo>
                  <a:lnTo>
                    <a:pt x="16" y="50"/>
                  </a:lnTo>
                  <a:lnTo>
                    <a:pt x="16" y="0"/>
                  </a:lnTo>
                  <a:lnTo>
                    <a:pt x="7" y="6"/>
                  </a:lnTo>
                  <a:lnTo>
                    <a:pt x="3" y="15"/>
                  </a:lnTo>
                  <a:lnTo>
                    <a:pt x="0" y="27"/>
                  </a:lnTo>
                  <a:lnTo>
                    <a:pt x="0" y="39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1" name="Freeform 77"/>
            <p:cNvSpPr>
              <a:spLocks/>
            </p:cNvSpPr>
            <p:nvPr/>
          </p:nvSpPr>
          <p:spPr bwMode="auto">
            <a:xfrm>
              <a:off x="4558" y="1621"/>
              <a:ext cx="423" cy="237"/>
            </a:xfrm>
            <a:custGeom>
              <a:avLst/>
              <a:gdLst/>
              <a:ahLst/>
              <a:cxnLst>
                <a:cxn ang="0">
                  <a:pos x="92" y="107"/>
                </a:cxn>
                <a:cxn ang="0">
                  <a:pos x="291" y="0"/>
                </a:cxn>
                <a:cxn ang="0">
                  <a:pos x="300" y="1"/>
                </a:cxn>
                <a:cxn ang="0">
                  <a:pos x="308" y="6"/>
                </a:cxn>
                <a:cxn ang="0">
                  <a:pos x="317" y="9"/>
                </a:cxn>
                <a:cxn ang="0">
                  <a:pos x="323" y="16"/>
                </a:cxn>
                <a:cxn ang="0">
                  <a:pos x="327" y="24"/>
                </a:cxn>
                <a:cxn ang="0">
                  <a:pos x="332" y="36"/>
                </a:cxn>
                <a:cxn ang="0">
                  <a:pos x="334" y="49"/>
                </a:cxn>
                <a:cxn ang="0">
                  <a:pos x="334" y="64"/>
                </a:cxn>
                <a:cxn ang="0">
                  <a:pos x="124" y="182"/>
                </a:cxn>
                <a:cxn ang="0">
                  <a:pos x="99" y="169"/>
                </a:cxn>
                <a:cxn ang="0">
                  <a:pos x="30" y="208"/>
                </a:cxn>
                <a:cxn ang="0">
                  <a:pos x="3" y="194"/>
                </a:cxn>
                <a:cxn ang="0">
                  <a:pos x="0" y="189"/>
                </a:cxn>
                <a:cxn ang="0">
                  <a:pos x="0" y="183"/>
                </a:cxn>
                <a:cxn ang="0">
                  <a:pos x="3" y="177"/>
                </a:cxn>
                <a:cxn ang="0">
                  <a:pos x="6" y="176"/>
                </a:cxn>
                <a:cxn ang="0">
                  <a:pos x="72" y="142"/>
                </a:cxn>
                <a:cxn ang="0">
                  <a:pos x="69" y="139"/>
                </a:cxn>
                <a:cxn ang="0">
                  <a:pos x="72" y="134"/>
                </a:cxn>
                <a:cxn ang="0">
                  <a:pos x="75" y="124"/>
                </a:cxn>
                <a:cxn ang="0">
                  <a:pos x="82" y="114"/>
                </a:cxn>
                <a:cxn ang="0">
                  <a:pos x="92" y="107"/>
                </a:cxn>
              </a:cxnLst>
              <a:rect l="0" t="0" r="r" b="b"/>
              <a:pathLst>
                <a:path w="335" h="209">
                  <a:moveTo>
                    <a:pt x="92" y="107"/>
                  </a:moveTo>
                  <a:lnTo>
                    <a:pt x="291" y="0"/>
                  </a:lnTo>
                  <a:lnTo>
                    <a:pt x="300" y="1"/>
                  </a:lnTo>
                  <a:lnTo>
                    <a:pt x="308" y="6"/>
                  </a:lnTo>
                  <a:lnTo>
                    <a:pt x="317" y="9"/>
                  </a:lnTo>
                  <a:lnTo>
                    <a:pt x="323" y="16"/>
                  </a:lnTo>
                  <a:lnTo>
                    <a:pt x="327" y="24"/>
                  </a:lnTo>
                  <a:lnTo>
                    <a:pt x="332" y="36"/>
                  </a:lnTo>
                  <a:lnTo>
                    <a:pt x="334" y="49"/>
                  </a:lnTo>
                  <a:lnTo>
                    <a:pt x="334" y="64"/>
                  </a:lnTo>
                  <a:lnTo>
                    <a:pt x="124" y="182"/>
                  </a:lnTo>
                  <a:lnTo>
                    <a:pt x="99" y="169"/>
                  </a:lnTo>
                  <a:lnTo>
                    <a:pt x="30" y="208"/>
                  </a:lnTo>
                  <a:lnTo>
                    <a:pt x="3" y="194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3" y="177"/>
                  </a:lnTo>
                  <a:lnTo>
                    <a:pt x="6" y="176"/>
                  </a:lnTo>
                  <a:lnTo>
                    <a:pt x="72" y="142"/>
                  </a:lnTo>
                  <a:lnTo>
                    <a:pt x="69" y="139"/>
                  </a:lnTo>
                  <a:lnTo>
                    <a:pt x="72" y="134"/>
                  </a:lnTo>
                  <a:lnTo>
                    <a:pt x="75" y="124"/>
                  </a:lnTo>
                  <a:lnTo>
                    <a:pt x="82" y="114"/>
                  </a:lnTo>
                  <a:lnTo>
                    <a:pt x="92" y="107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2" name="Freeform 78"/>
            <p:cNvSpPr>
              <a:spLocks/>
            </p:cNvSpPr>
            <p:nvPr/>
          </p:nvSpPr>
          <p:spPr bwMode="auto">
            <a:xfrm>
              <a:off x="4558" y="1621"/>
              <a:ext cx="423" cy="237"/>
            </a:xfrm>
            <a:custGeom>
              <a:avLst/>
              <a:gdLst/>
              <a:ahLst/>
              <a:cxnLst>
                <a:cxn ang="0">
                  <a:pos x="92" y="107"/>
                </a:cxn>
                <a:cxn ang="0">
                  <a:pos x="291" y="0"/>
                </a:cxn>
                <a:cxn ang="0">
                  <a:pos x="300" y="1"/>
                </a:cxn>
                <a:cxn ang="0">
                  <a:pos x="308" y="6"/>
                </a:cxn>
                <a:cxn ang="0">
                  <a:pos x="317" y="9"/>
                </a:cxn>
                <a:cxn ang="0">
                  <a:pos x="323" y="16"/>
                </a:cxn>
                <a:cxn ang="0">
                  <a:pos x="327" y="24"/>
                </a:cxn>
                <a:cxn ang="0">
                  <a:pos x="332" y="36"/>
                </a:cxn>
                <a:cxn ang="0">
                  <a:pos x="334" y="49"/>
                </a:cxn>
                <a:cxn ang="0">
                  <a:pos x="334" y="64"/>
                </a:cxn>
                <a:cxn ang="0">
                  <a:pos x="124" y="182"/>
                </a:cxn>
                <a:cxn ang="0">
                  <a:pos x="99" y="169"/>
                </a:cxn>
                <a:cxn ang="0">
                  <a:pos x="30" y="208"/>
                </a:cxn>
                <a:cxn ang="0">
                  <a:pos x="3" y="194"/>
                </a:cxn>
                <a:cxn ang="0">
                  <a:pos x="0" y="189"/>
                </a:cxn>
                <a:cxn ang="0">
                  <a:pos x="0" y="183"/>
                </a:cxn>
                <a:cxn ang="0">
                  <a:pos x="3" y="177"/>
                </a:cxn>
                <a:cxn ang="0">
                  <a:pos x="6" y="176"/>
                </a:cxn>
                <a:cxn ang="0">
                  <a:pos x="72" y="142"/>
                </a:cxn>
                <a:cxn ang="0">
                  <a:pos x="69" y="139"/>
                </a:cxn>
                <a:cxn ang="0">
                  <a:pos x="72" y="134"/>
                </a:cxn>
                <a:cxn ang="0">
                  <a:pos x="75" y="124"/>
                </a:cxn>
                <a:cxn ang="0">
                  <a:pos x="82" y="114"/>
                </a:cxn>
                <a:cxn ang="0">
                  <a:pos x="92" y="107"/>
                </a:cxn>
              </a:cxnLst>
              <a:rect l="0" t="0" r="r" b="b"/>
              <a:pathLst>
                <a:path w="335" h="209">
                  <a:moveTo>
                    <a:pt x="92" y="107"/>
                  </a:moveTo>
                  <a:lnTo>
                    <a:pt x="291" y="0"/>
                  </a:lnTo>
                  <a:lnTo>
                    <a:pt x="300" y="1"/>
                  </a:lnTo>
                  <a:lnTo>
                    <a:pt x="308" y="6"/>
                  </a:lnTo>
                  <a:lnTo>
                    <a:pt x="317" y="9"/>
                  </a:lnTo>
                  <a:lnTo>
                    <a:pt x="323" y="16"/>
                  </a:lnTo>
                  <a:lnTo>
                    <a:pt x="327" y="24"/>
                  </a:lnTo>
                  <a:lnTo>
                    <a:pt x="332" y="36"/>
                  </a:lnTo>
                  <a:lnTo>
                    <a:pt x="334" y="49"/>
                  </a:lnTo>
                  <a:lnTo>
                    <a:pt x="334" y="64"/>
                  </a:lnTo>
                  <a:lnTo>
                    <a:pt x="124" y="182"/>
                  </a:lnTo>
                  <a:lnTo>
                    <a:pt x="99" y="169"/>
                  </a:lnTo>
                  <a:lnTo>
                    <a:pt x="30" y="208"/>
                  </a:lnTo>
                  <a:lnTo>
                    <a:pt x="3" y="194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3" y="177"/>
                  </a:lnTo>
                  <a:lnTo>
                    <a:pt x="6" y="176"/>
                  </a:lnTo>
                  <a:lnTo>
                    <a:pt x="72" y="142"/>
                  </a:lnTo>
                  <a:lnTo>
                    <a:pt x="69" y="139"/>
                  </a:lnTo>
                  <a:lnTo>
                    <a:pt x="72" y="134"/>
                  </a:lnTo>
                  <a:lnTo>
                    <a:pt x="75" y="124"/>
                  </a:lnTo>
                  <a:lnTo>
                    <a:pt x="82" y="114"/>
                  </a:lnTo>
                  <a:lnTo>
                    <a:pt x="92" y="10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3" name="Freeform 79"/>
            <p:cNvSpPr>
              <a:spLocks/>
            </p:cNvSpPr>
            <p:nvPr/>
          </p:nvSpPr>
          <p:spPr bwMode="auto">
            <a:xfrm>
              <a:off x="4568" y="1821"/>
              <a:ext cx="3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3"/>
                </a:cxn>
                <a:cxn ang="0">
                  <a:pos x="13" y="3"/>
                </a:cxn>
                <a:cxn ang="0">
                  <a:pos x="14" y="4"/>
                </a:cxn>
                <a:cxn ang="0">
                  <a:pos x="16" y="6"/>
                </a:cxn>
                <a:cxn ang="0">
                  <a:pos x="17" y="7"/>
                </a:cxn>
                <a:cxn ang="0">
                  <a:pos x="19" y="9"/>
                </a:cxn>
                <a:cxn ang="0">
                  <a:pos x="19" y="10"/>
                </a:cxn>
                <a:cxn ang="0">
                  <a:pos x="20" y="12"/>
                </a:cxn>
                <a:cxn ang="0">
                  <a:pos x="20" y="13"/>
                </a:cxn>
                <a:cxn ang="0">
                  <a:pos x="22" y="13"/>
                </a:cxn>
                <a:cxn ang="0">
                  <a:pos x="22" y="15"/>
                </a:cxn>
                <a:cxn ang="0">
                  <a:pos x="22" y="16"/>
                </a:cxn>
                <a:cxn ang="0">
                  <a:pos x="23" y="18"/>
                </a:cxn>
                <a:cxn ang="0">
                  <a:pos x="23" y="19"/>
                </a:cxn>
                <a:cxn ang="0">
                  <a:pos x="23" y="21"/>
                </a:cxn>
                <a:cxn ang="0">
                  <a:pos x="23" y="23"/>
                </a:cxn>
                <a:cxn ang="0">
                  <a:pos x="23" y="24"/>
                </a:cxn>
                <a:cxn ang="0">
                  <a:pos x="23" y="26"/>
                </a:cxn>
                <a:cxn ang="0">
                  <a:pos x="23" y="27"/>
                </a:cxn>
                <a:cxn ang="0">
                  <a:pos x="23" y="29"/>
                </a:cxn>
                <a:cxn ang="0">
                  <a:pos x="22" y="32"/>
                </a:cxn>
              </a:cxnLst>
              <a:rect l="0" t="0" r="r" b="b"/>
              <a:pathLst>
                <a:path w="24" h="3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2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4" name="Freeform 80"/>
            <p:cNvSpPr>
              <a:spLocks/>
            </p:cNvSpPr>
            <p:nvPr/>
          </p:nvSpPr>
          <p:spPr bwMode="auto">
            <a:xfrm>
              <a:off x="4676" y="1742"/>
              <a:ext cx="48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9" y="4"/>
                </a:cxn>
                <a:cxn ang="0">
                  <a:pos x="20" y="6"/>
                </a:cxn>
                <a:cxn ang="0">
                  <a:pos x="22" y="7"/>
                </a:cxn>
                <a:cxn ang="0">
                  <a:pos x="25" y="9"/>
                </a:cxn>
                <a:cxn ang="0">
                  <a:pos x="26" y="12"/>
                </a:cxn>
                <a:cxn ang="0">
                  <a:pos x="28" y="13"/>
                </a:cxn>
                <a:cxn ang="0">
                  <a:pos x="29" y="15"/>
                </a:cxn>
                <a:cxn ang="0">
                  <a:pos x="31" y="18"/>
                </a:cxn>
                <a:cxn ang="0">
                  <a:pos x="32" y="21"/>
                </a:cxn>
                <a:cxn ang="0">
                  <a:pos x="34" y="23"/>
                </a:cxn>
                <a:cxn ang="0">
                  <a:pos x="35" y="26"/>
                </a:cxn>
                <a:cxn ang="0">
                  <a:pos x="37" y="29"/>
                </a:cxn>
                <a:cxn ang="0">
                  <a:pos x="37" y="32"/>
                </a:cxn>
                <a:cxn ang="0">
                  <a:pos x="38" y="35"/>
                </a:cxn>
                <a:cxn ang="0">
                  <a:pos x="38" y="38"/>
                </a:cxn>
                <a:cxn ang="0">
                  <a:pos x="38" y="41"/>
                </a:cxn>
                <a:cxn ang="0">
                  <a:pos x="38" y="44"/>
                </a:cxn>
                <a:cxn ang="0">
                  <a:pos x="38" y="47"/>
                </a:cxn>
                <a:cxn ang="0">
                  <a:pos x="38" y="50"/>
                </a:cxn>
                <a:cxn ang="0">
                  <a:pos x="38" y="53"/>
                </a:cxn>
                <a:cxn ang="0">
                  <a:pos x="37" y="56"/>
                </a:cxn>
                <a:cxn ang="0">
                  <a:pos x="37" y="59"/>
                </a:cxn>
                <a:cxn ang="0">
                  <a:pos x="35" y="62"/>
                </a:cxn>
                <a:cxn ang="0">
                  <a:pos x="34" y="66"/>
                </a:cxn>
                <a:cxn ang="0">
                  <a:pos x="32" y="70"/>
                </a:cxn>
                <a:cxn ang="0">
                  <a:pos x="31" y="73"/>
                </a:cxn>
              </a:cxnLst>
              <a:rect l="0" t="0" r="r" b="b"/>
              <a:pathLst>
                <a:path w="39" h="74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5" y="9"/>
                  </a:lnTo>
                  <a:lnTo>
                    <a:pt x="26" y="12"/>
                  </a:lnTo>
                  <a:lnTo>
                    <a:pt x="28" y="13"/>
                  </a:lnTo>
                  <a:lnTo>
                    <a:pt x="29" y="15"/>
                  </a:lnTo>
                  <a:lnTo>
                    <a:pt x="31" y="18"/>
                  </a:lnTo>
                  <a:lnTo>
                    <a:pt x="32" y="21"/>
                  </a:lnTo>
                  <a:lnTo>
                    <a:pt x="34" y="23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2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8" y="44"/>
                  </a:lnTo>
                  <a:lnTo>
                    <a:pt x="38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7" y="59"/>
                  </a:lnTo>
                  <a:lnTo>
                    <a:pt x="35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31" y="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5" name="Freeform 81"/>
            <p:cNvSpPr>
              <a:spLocks/>
            </p:cNvSpPr>
            <p:nvPr/>
          </p:nvSpPr>
          <p:spPr bwMode="auto">
            <a:xfrm>
              <a:off x="4650" y="1778"/>
              <a:ext cx="33" cy="3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6" y="3"/>
                </a:cxn>
                <a:cxn ang="0">
                  <a:pos x="17" y="3"/>
                </a:cxn>
                <a:cxn ang="0">
                  <a:pos x="19" y="4"/>
                </a:cxn>
                <a:cxn ang="0">
                  <a:pos x="20" y="6"/>
                </a:cxn>
                <a:cxn ang="0">
                  <a:pos x="22" y="7"/>
                </a:cxn>
                <a:cxn ang="0">
                  <a:pos x="22" y="9"/>
                </a:cxn>
                <a:cxn ang="0">
                  <a:pos x="23" y="11"/>
                </a:cxn>
                <a:cxn ang="0">
                  <a:pos x="23" y="12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25" y="17"/>
                </a:cxn>
                <a:cxn ang="0">
                  <a:pos x="26" y="18"/>
                </a:cxn>
                <a:cxn ang="0">
                  <a:pos x="26" y="20"/>
                </a:cxn>
                <a:cxn ang="0">
                  <a:pos x="26" y="21"/>
                </a:cxn>
                <a:cxn ang="0">
                  <a:pos x="26" y="23"/>
                </a:cxn>
                <a:cxn ang="0">
                  <a:pos x="26" y="24"/>
                </a:cxn>
                <a:cxn ang="0">
                  <a:pos x="26" y="26"/>
                </a:cxn>
                <a:cxn ang="0">
                  <a:pos x="26" y="27"/>
                </a:cxn>
                <a:cxn ang="0">
                  <a:pos x="26" y="29"/>
                </a:cxn>
                <a:cxn ang="0">
                  <a:pos x="26" y="30"/>
                </a:cxn>
              </a:cxnLst>
              <a:rect l="0" t="0" r="r" b="b"/>
              <a:pathLst>
                <a:path w="27" h="31">
                  <a:moveTo>
                    <a:pt x="0" y="3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6" y="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6" name="Freeform 82"/>
            <p:cNvSpPr>
              <a:spLocks/>
            </p:cNvSpPr>
            <p:nvPr/>
          </p:nvSpPr>
          <p:spPr bwMode="auto">
            <a:xfrm>
              <a:off x="4856" y="1729"/>
              <a:ext cx="75" cy="67"/>
            </a:xfrm>
            <a:custGeom>
              <a:avLst/>
              <a:gdLst/>
              <a:ahLst/>
              <a:cxnLst>
                <a:cxn ang="0">
                  <a:pos x="59" y="38"/>
                </a:cxn>
                <a:cxn ang="0">
                  <a:pos x="13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9" y="58"/>
                </a:cxn>
                <a:cxn ang="0">
                  <a:pos x="50" y="50"/>
                </a:cxn>
                <a:cxn ang="0">
                  <a:pos x="55" y="43"/>
                </a:cxn>
                <a:cxn ang="0">
                  <a:pos x="58" y="40"/>
                </a:cxn>
                <a:cxn ang="0">
                  <a:pos x="59" y="38"/>
                </a:cxn>
              </a:cxnLst>
              <a:rect l="0" t="0" r="r" b="b"/>
              <a:pathLst>
                <a:path w="60" h="59">
                  <a:moveTo>
                    <a:pt x="59" y="38"/>
                  </a:moveTo>
                  <a:lnTo>
                    <a:pt x="13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9" y="58"/>
                  </a:lnTo>
                  <a:lnTo>
                    <a:pt x="50" y="50"/>
                  </a:lnTo>
                  <a:lnTo>
                    <a:pt x="55" y="43"/>
                  </a:lnTo>
                  <a:lnTo>
                    <a:pt x="58" y="40"/>
                  </a:lnTo>
                  <a:lnTo>
                    <a:pt x="59" y="38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7" name="Freeform 83"/>
            <p:cNvSpPr>
              <a:spLocks/>
            </p:cNvSpPr>
            <p:nvPr/>
          </p:nvSpPr>
          <p:spPr bwMode="auto">
            <a:xfrm>
              <a:off x="4856" y="1729"/>
              <a:ext cx="75" cy="67"/>
            </a:xfrm>
            <a:custGeom>
              <a:avLst/>
              <a:gdLst/>
              <a:ahLst/>
              <a:cxnLst>
                <a:cxn ang="0">
                  <a:pos x="59" y="38"/>
                </a:cxn>
                <a:cxn ang="0">
                  <a:pos x="13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9" y="58"/>
                </a:cxn>
                <a:cxn ang="0">
                  <a:pos x="50" y="50"/>
                </a:cxn>
                <a:cxn ang="0">
                  <a:pos x="55" y="43"/>
                </a:cxn>
                <a:cxn ang="0">
                  <a:pos x="58" y="40"/>
                </a:cxn>
                <a:cxn ang="0">
                  <a:pos x="59" y="38"/>
                </a:cxn>
              </a:cxnLst>
              <a:rect l="0" t="0" r="r" b="b"/>
              <a:pathLst>
                <a:path w="60" h="59">
                  <a:moveTo>
                    <a:pt x="59" y="38"/>
                  </a:moveTo>
                  <a:lnTo>
                    <a:pt x="13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9" y="58"/>
                  </a:lnTo>
                  <a:lnTo>
                    <a:pt x="50" y="50"/>
                  </a:lnTo>
                  <a:lnTo>
                    <a:pt x="55" y="43"/>
                  </a:lnTo>
                  <a:lnTo>
                    <a:pt x="58" y="40"/>
                  </a:lnTo>
                  <a:lnTo>
                    <a:pt x="59" y="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8" name="Freeform 84"/>
            <p:cNvSpPr>
              <a:spLocks/>
            </p:cNvSpPr>
            <p:nvPr/>
          </p:nvSpPr>
          <p:spPr bwMode="auto">
            <a:xfrm>
              <a:off x="4790" y="1768"/>
              <a:ext cx="117" cy="49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3" y="15"/>
                </a:cxn>
                <a:cxn ang="0">
                  <a:pos x="36" y="43"/>
                </a:cxn>
                <a:cxn ang="0">
                  <a:pos x="90" y="39"/>
                </a:cxn>
                <a:cxn ang="0">
                  <a:pos x="90" y="32"/>
                </a:cxn>
                <a:cxn ang="0">
                  <a:pos x="90" y="24"/>
                </a:cxn>
                <a:cxn ang="0">
                  <a:pos x="90" y="18"/>
                </a:cxn>
                <a:cxn ang="0">
                  <a:pos x="91" y="16"/>
                </a:cxn>
                <a:cxn ang="0">
                  <a:pos x="38" y="18"/>
                </a:cxn>
                <a:cxn ang="0">
                  <a:pos x="18" y="3"/>
                </a:cxn>
              </a:cxnLst>
              <a:rect l="0" t="0" r="r" b="b"/>
              <a:pathLst>
                <a:path w="92" h="44">
                  <a:moveTo>
                    <a:pt x="18" y="3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5"/>
                  </a:lnTo>
                  <a:lnTo>
                    <a:pt x="36" y="43"/>
                  </a:lnTo>
                  <a:lnTo>
                    <a:pt x="90" y="39"/>
                  </a:lnTo>
                  <a:lnTo>
                    <a:pt x="90" y="32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91" y="16"/>
                  </a:lnTo>
                  <a:lnTo>
                    <a:pt x="38" y="18"/>
                  </a:lnTo>
                  <a:lnTo>
                    <a:pt x="18" y="3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69" name="Freeform 85"/>
            <p:cNvSpPr>
              <a:spLocks/>
            </p:cNvSpPr>
            <p:nvPr/>
          </p:nvSpPr>
          <p:spPr bwMode="auto">
            <a:xfrm>
              <a:off x="4790" y="1768"/>
              <a:ext cx="117" cy="49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3" y="15"/>
                </a:cxn>
                <a:cxn ang="0">
                  <a:pos x="36" y="43"/>
                </a:cxn>
                <a:cxn ang="0">
                  <a:pos x="90" y="39"/>
                </a:cxn>
                <a:cxn ang="0">
                  <a:pos x="90" y="32"/>
                </a:cxn>
                <a:cxn ang="0">
                  <a:pos x="90" y="24"/>
                </a:cxn>
                <a:cxn ang="0">
                  <a:pos x="90" y="18"/>
                </a:cxn>
                <a:cxn ang="0">
                  <a:pos x="91" y="16"/>
                </a:cxn>
                <a:cxn ang="0">
                  <a:pos x="38" y="18"/>
                </a:cxn>
                <a:cxn ang="0">
                  <a:pos x="18" y="3"/>
                </a:cxn>
              </a:cxnLst>
              <a:rect l="0" t="0" r="r" b="b"/>
              <a:pathLst>
                <a:path w="92" h="44">
                  <a:moveTo>
                    <a:pt x="18" y="3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5"/>
                  </a:lnTo>
                  <a:lnTo>
                    <a:pt x="36" y="43"/>
                  </a:lnTo>
                  <a:lnTo>
                    <a:pt x="90" y="39"/>
                  </a:lnTo>
                  <a:lnTo>
                    <a:pt x="90" y="32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91" y="16"/>
                  </a:lnTo>
                  <a:lnTo>
                    <a:pt x="38" y="18"/>
                  </a:lnTo>
                  <a:lnTo>
                    <a:pt x="18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70" name="Freeform 86"/>
            <p:cNvSpPr>
              <a:spLocks/>
            </p:cNvSpPr>
            <p:nvPr/>
          </p:nvSpPr>
          <p:spPr bwMode="auto">
            <a:xfrm>
              <a:off x="4903" y="1759"/>
              <a:ext cx="118" cy="100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49" y="86"/>
                </a:cxn>
                <a:cxn ang="0">
                  <a:pos x="52" y="83"/>
                </a:cxn>
                <a:cxn ang="0">
                  <a:pos x="58" y="81"/>
                </a:cxn>
                <a:cxn ang="0">
                  <a:pos x="92" y="70"/>
                </a:cxn>
                <a:cxn ang="0">
                  <a:pos x="92" y="58"/>
                </a:cxn>
                <a:cxn ang="0">
                  <a:pos x="90" y="49"/>
                </a:cxn>
                <a:cxn ang="0">
                  <a:pos x="89" y="41"/>
                </a:cxn>
                <a:cxn ang="0">
                  <a:pos x="86" y="38"/>
                </a:cxn>
                <a:cxn ang="0">
                  <a:pos x="43" y="3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3" y="2"/>
                </a:cxn>
                <a:cxn ang="0">
                  <a:pos x="15" y="5"/>
                </a:cxn>
                <a:cxn ang="0">
                  <a:pos x="9" y="12"/>
                </a:cxn>
                <a:cxn ang="0">
                  <a:pos x="3" y="20"/>
                </a:cxn>
                <a:cxn ang="0">
                  <a:pos x="0" y="32"/>
                </a:cxn>
                <a:cxn ang="0">
                  <a:pos x="0" y="44"/>
                </a:cxn>
                <a:cxn ang="0">
                  <a:pos x="41" y="87"/>
                </a:cxn>
              </a:cxnLst>
              <a:rect l="0" t="0" r="r" b="b"/>
              <a:pathLst>
                <a:path w="93" h="88">
                  <a:moveTo>
                    <a:pt x="41" y="87"/>
                  </a:moveTo>
                  <a:lnTo>
                    <a:pt x="49" y="86"/>
                  </a:lnTo>
                  <a:lnTo>
                    <a:pt x="52" y="83"/>
                  </a:lnTo>
                  <a:lnTo>
                    <a:pt x="58" y="81"/>
                  </a:lnTo>
                  <a:lnTo>
                    <a:pt x="92" y="70"/>
                  </a:lnTo>
                  <a:lnTo>
                    <a:pt x="92" y="58"/>
                  </a:lnTo>
                  <a:lnTo>
                    <a:pt x="90" y="49"/>
                  </a:lnTo>
                  <a:lnTo>
                    <a:pt x="89" y="41"/>
                  </a:lnTo>
                  <a:lnTo>
                    <a:pt x="86" y="38"/>
                  </a:lnTo>
                  <a:lnTo>
                    <a:pt x="43" y="3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5"/>
                  </a:lnTo>
                  <a:lnTo>
                    <a:pt x="9" y="12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41" y="87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71" name="Freeform 87"/>
            <p:cNvSpPr>
              <a:spLocks/>
            </p:cNvSpPr>
            <p:nvPr/>
          </p:nvSpPr>
          <p:spPr bwMode="auto">
            <a:xfrm>
              <a:off x="4903" y="1759"/>
              <a:ext cx="118" cy="100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49" y="86"/>
                </a:cxn>
                <a:cxn ang="0">
                  <a:pos x="52" y="83"/>
                </a:cxn>
                <a:cxn ang="0">
                  <a:pos x="58" y="81"/>
                </a:cxn>
                <a:cxn ang="0">
                  <a:pos x="92" y="70"/>
                </a:cxn>
                <a:cxn ang="0">
                  <a:pos x="92" y="58"/>
                </a:cxn>
                <a:cxn ang="0">
                  <a:pos x="90" y="49"/>
                </a:cxn>
                <a:cxn ang="0">
                  <a:pos x="89" y="41"/>
                </a:cxn>
                <a:cxn ang="0">
                  <a:pos x="86" y="38"/>
                </a:cxn>
                <a:cxn ang="0">
                  <a:pos x="43" y="3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3" y="2"/>
                </a:cxn>
                <a:cxn ang="0">
                  <a:pos x="15" y="5"/>
                </a:cxn>
                <a:cxn ang="0">
                  <a:pos x="9" y="12"/>
                </a:cxn>
                <a:cxn ang="0">
                  <a:pos x="3" y="20"/>
                </a:cxn>
                <a:cxn ang="0">
                  <a:pos x="0" y="32"/>
                </a:cxn>
                <a:cxn ang="0">
                  <a:pos x="0" y="44"/>
                </a:cxn>
                <a:cxn ang="0">
                  <a:pos x="41" y="87"/>
                </a:cxn>
              </a:cxnLst>
              <a:rect l="0" t="0" r="r" b="b"/>
              <a:pathLst>
                <a:path w="93" h="88">
                  <a:moveTo>
                    <a:pt x="41" y="87"/>
                  </a:moveTo>
                  <a:lnTo>
                    <a:pt x="49" y="86"/>
                  </a:lnTo>
                  <a:lnTo>
                    <a:pt x="52" y="83"/>
                  </a:lnTo>
                  <a:lnTo>
                    <a:pt x="58" y="81"/>
                  </a:lnTo>
                  <a:lnTo>
                    <a:pt x="92" y="70"/>
                  </a:lnTo>
                  <a:lnTo>
                    <a:pt x="92" y="58"/>
                  </a:lnTo>
                  <a:lnTo>
                    <a:pt x="90" y="49"/>
                  </a:lnTo>
                  <a:lnTo>
                    <a:pt x="89" y="41"/>
                  </a:lnTo>
                  <a:lnTo>
                    <a:pt x="86" y="38"/>
                  </a:lnTo>
                  <a:lnTo>
                    <a:pt x="43" y="3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5"/>
                  </a:lnTo>
                  <a:lnTo>
                    <a:pt x="9" y="12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41" y="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72" name="Freeform 88"/>
            <p:cNvSpPr>
              <a:spLocks/>
            </p:cNvSpPr>
            <p:nvPr/>
          </p:nvSpPr>
          <p:spPr bwMode="auto">
            <a:xfrm>
              <a:off x="4956" y="1838"/>
              <a:ext cx="65" cy="2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16"/>
                </a:cxn>
                <a:cxn ang="0">
                  <a:pos x="11" y="13"/>
                </a:cxn>
                <a:cxn ang="0">
                  <a:pos x="17" y="11"/>
                </a:cxn>
                <a:cxn ang="0">
                  <a:pos x="51" y="0"/>
                </a:cxn>
              </a:cxnLst>
              <a:rect l="0" t="0" r="r" b="b"/>
              <a:pathLst>
                <a:path w="52" h="18">
                  <a:moveTo>
                    <a:pt x="0" y="17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51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73" name="Freeform 89"/>
            <p:cNvSpPr>
              <a:spLocks/>
            </p:cNvSpPr>
            <p:nvPr/>
          </p:nvSpPr>
          <p:spPr bwMode="auto">
            <a:xfrm>
              <a:off x="4903" y="1809"/>
              <a:ext cx="5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1" y="43"/>
                </a:cxn>
              </a:cxnLst>
              <a:rect l="0" t="0" r="r" b="b"/>
              <a:pathLst>
                <a:path w="42" h="44">
                  <a:moveTo>
                    <a:pt x="0" y="0"/>
                  </a:moveTo>
                  <a:lnTo>
                    <a:pt x="0" y="3"/>
                  </a:lnTo>
                  <a:lnTo>
                    <a:pt x="41" y="4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74" name="Freeform 90"/>
            <p:cNvSpPr>
              <a:spLocks/>
            </p:cNvSpPr>
            <p:nvPr/>
          </p:nvSpPr>
          <p:spPr bwMode="auto">
            <a:xfrm>
              <a:off x="4956" y="1797"/>
              <a:ext cx="51" cy="6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0" y="43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5"/>
                </a:cxn>
                <a:cxn ang="0">
                  <a:pos x="3" y="32"/>
                </a:cxn>
                <a:cxn ang="0">
                  <a:pos x="3" y="30"/>
                </a:cxn>
                <a:cxn ang="0">
                  <a:pos x="5" y="27"/>
                </a:cxn>
                <a:cxn ang="0">
                  <a:pos x="5" y="26"/>
                </a:cxn>
                <a:cxn ang="0">
                  <a:pos x="6" y="23"/>
                </a:cxn>
                <a:cxn ang="0">
                  <a:pos x="8" y="21"/>
                </a:cxn>
                <a:cxn ang="0">
                  <a:pos x="9" y="18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17" y="9"/>
                </a:cxn>
                <a:cxn ang="0">
                  <a:pos x="19" y="7"/>
                </a:cxn>
                <a:cxn ang="0">
                  <a:pos x="20" y="6"/>
                </a:cxn>
                <a:cxn ang="0">
                  <a:pos x="22" y="4"/>
                </a:cxn>
                <a:cxn ang="0">
                  <a:pos x="23" y="4"/>
                </a:cxn>
                <a:cxn ang="0">
                  <a:pos x="25" y="3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</a:cxnLst>
              <a:rect l="0" t="0" r="r" b="b"/>
              <a:pathLst>
                <a:path w="41" h="53">
                  <a:moveTo>
                    <a:pt x="0" y="52"/>
                  </a:moveTo>
                  <a:lnTo>
                    <a:pt x="0" y="49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9" y="18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75" name="Freeform 91"/>
            <p:cNvSpPr>
              <a:spLocks/>
            </p:cNvSpPr>
            <p:nvPr/>
          </p:nvSpPr>
          <p:spPr bwMode="auto">
            <a:xfrm>
              <a:off x="1737" y="3626"/>
              <a:ext cx="128" cy="76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8" y="3"/>
                </a:cxn>
                <a:cxn ang="0">
                  <a:pos x="2" y="11"/>
                </a:cxn>
                <a:cxn ang="0">
                  <a:pos x="0" y="20"/>
                </a:cxn>
                <a:cxn ang="0">
                  <a:pos x="2" y="30"/>
                </a:cxn>
                <a:cxn ang="0">
                  <a:pos x="6" y="44"/>
                </a:cxn>
                <a:cxn ang="0">
                  <a:pos x="42" y="55"/>
                </a:cxn>
                <a:cxn ang="0">
                  <a:pos x="81" y="67"/>
                </a:cxn>
                <a:cxn ang="0">
                  <a:pos x="84" y="66"/>
                </a:cxn>
                <a:cxn ang="0">
                  <a:pos x="86" y="60"/>
                </a:cxn>
                <a:cxn ang="0">
                  <a:pos x="95" y="50"/>
                </a:cxn>
                <a:cxn ang="0">
                  <a:pos x="100" y="44"/>
                </a:cxn>
                <a:cxn ang="0">
                  <a:pos x="100" y="32"/>
                </a:cxn>
                <a:cxn ang="0">
                  <a:pos x="98" y="26"/>
                </a:cxn>
                <a:cxn ang="0">
                  <a:pos x="95" y="20"/>
                </a:cxn>
                <a:cxn ang="0">
                  <a:pos x="91" y="18"/>
                </a:cxn>
                <a:cxn ang="0">
                  <a:pos x="94" y="18"/>
                </a:cxn>
                <a:cxn ang="0">
                  <a:pos x="40" y="3"/>
                </a:cxn>
              </a:cxnLst>
              <a:rect l="0" t="0" r="r" b="b"/>
              <a:pathLst>
                <a:path w="101" h="68">
                  <a:moveTo>
                    <a:pt x="40" y="3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2" y="11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6" y="44"/>
                  </a:lnTo>
                  <a:lnTo>
                    <a:pt x="42" y="55"/>
                  </a:lnTo>
                  <a:lnTo>
                    <a:pt x="81" y="67"/>
                  </a:lnTo>
                  <a:lnTo>
                    <a:pt x="84" y="66"/>
                  </a:lnTo>
                  <a:lnTo>
                    <a:pt x="86" y="60"/>
                  </a:lnTo>
                  <a:lnTo>
                    <a:pt x="95" y="50"/>
                  </a:lnTo>
                  <a:lnTo>
                    <a:pt x="100" y="44"/>
                  </a:lnTo>
                  <a:lnTo>
                    <a:pt x="100" y="32"/>
                  </a:lnTo>
                  <a:lnTo>
                    <a:pt x="98" y="26"/>
                  </a:lnTo>
                  <a:lnTo>
                    <a:pt x="95" y="20"/>
                  </a:lnTo>
                  <a:lnTo>
                    <a:pt x="91" y="18"/>
                  </a:lnTo>
                  <a:lnTo>
                    <a:pt x="94" y="18"/>
                  </a:lnTo>
                  <a:lnTo>
                    <a:pt x="40" y="3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76" name="Freeform 92"/>
            <p:cNvSpPr>
              <a:spLocks/>
            </p:cNvSpPr>
            <p:nvPr/>
          </p:nvSpPr>
          <p:spPr bwMode="auto">
            <a:xfrm>
              <a:off x="1737" y="3626"/>
              <a:ext cx="128" cy="76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8" y="3"/>
                </a:cxn>
                <a:cxn ang="0">
                  <a:pos x="2" y="11"/>
                </a:cxn>
                <a:cxn ang="0">
                  <a:pos x="0" y="20"/>
                </a:cxn>
                <a:cxn ang="0">
                  <a:pos x="2" y="30"/>
                </a:cxn>
                <a:cxn ang="0">
                  <a:pos x="6" y="44"/>
                </a:cxn>
                <a:cxn ang="0">
                  <a:pos x="42" y="55"/>
                </a:cxn>
                <a:cxn ang="0">
                  <a:pos x="81" y="67"/>
                </a:cxn>
                <a:cxn ang="0">
                  <a:pos x="84" y="66"/>
                </a:cxn>
                <a:cxn ang="0">
                  <a:pos x="86" y="60"/>
                </a:cxn>
                <a:cxn ang="0">
                  <a:pos x="95" y="50"/>
                </a:cxn>
                <a:cxn ang="0">
                  <a:pos x="100" y="44"/>
                </a:cxn>
                <a:cxn ang="0">
                  <a:pos x="100" y="32"/>
                </a:cxn>
                <a:cxn ang="0">
                  <a:pos x="98" y="26"/>
                </a:cxn>
                <a:cxn ang="0">
                  <a:pos x="95" y="20"/>
                </a:cxn>
                <a:cxn ang="0">
                  <a:pos x="91" y="18"/>
                </a:cxn>
                <a:cxn ang="0">
                  <a:pos x="94" y="18"/>
                </a:cxn>
                <a:cxn ang="0">
                  <a:pos x="40" y="3"/>
                </a:cxn>
              </a:cxnLst>
              <a:rect l="0" t="0" r="r" b="b"/>
              <a:pathLst>
                <a:path w="101" h="68">
                  <a:moveTo>
                    <a:pt x="40" y="3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2" y="11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6" y="44"/>
                  </a:lnTo>
                  <a:lnTo>
                    <a:pt x="42" y="55"/>
                  </a:lnTo>
                  <a:lnTo>
                    <a:pt x="81" y="67"/>
                  </a:lnTo>
                  <a:lnTo>
                    <a:pt x="84" y="66"/>
                  </a:lnTo>
                  <a:lnTo>
                    <a:pt x="86" y="60"/>
                  </a:lnTo>
                  <a:lnTo>
                    <a:pt x="95" y="50"/>
                  </a:lnTo>
                  <a:lnTo>
                    <a:pt x="100" y="44"/>
                  </a:lnTo>
                  <a:lnTo>
                    <a:pt x="100" y="32"/>
                  </a:lnTo>
                  <a:lnTo>
                    <a:pt x="98" y="26"/>
                  </a:lnTo>
                  <a:lnTo>
                    <a:pt x="95" y="20"/>
                  </a:lnTo>
                  <a:lnTo>
                    <a:pt x="91" y="18"/>
                  </a:lnTo>
                  <a:lnTo>
                    <a:pt x="94" y="18"/>
                  </a:lnTo>
                  <a:lnTo>
                    <a:pt x="40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77" name="Freeform 93"/>
            <p:cNvSpPr>
              <a:spLocks/>
            </p:cNvSpPr>
            <p:nvPr/>
          </p:nvSpPr>
          <p:spPr bwMode="auto">
            <a:xfrm>
              <a:off x="1835" y="3645"/>
              <a:ext cx="23" cy="56"/>
            </a:xfrm>
            <a:custGeom>
              <a:avLst/>
              <a:gdLst/>
              <a:ahLst/>
              <a:cxnLst>
                <a:cxn ang="0">
                  <a:pos x="4" y="49"/>
                </a:cxn>
                <a:cxn ang="0">
                  <a:pos x="4" y="46"/>
                </a:cxn>
                <a:cxn ang="0">
                  <a:pos x="4" y="44"/>
                </a:cxn>
                <a:cxn ang="0">
                  <a:pos x="3" y="43"/>
                </a:cxn>
                <a:cxn ang="0">
                  <a:pos x="3" y="41"/>
                </a:cxn>
                <a:cxn ang="0">
                  <a:pos x="3" y="39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1" y="33"/>
                </a:cxn>
                <a:cxn ang="0">
                  <a:pos x="1" y="32"/>
                </a:cxn>
                <a:cxn ang="0">
                  <a:pos x="1" y="30"/>
                </a:cxn>
                <a:cxn ang="0">
                  <a:pos x="0" y="29"/>
                </a:cxn>
                <a:cxn ang="0">
                  <a:pos x="0" y="27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7" y="1"/>
                </a:cxn>
              </a:cxnLst>
              <a:rect l="0" t="0" r="r" b="b"/>
              <a:pathLst>
                <a:path w="18" h="50">
                  <a:moveTo>
                    <a:pt x="4" y="49"/>
                  </a:moveTo>
                  <a:lnTo>
                    <a:pt x="4" y="46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7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78" name="Freeform 94"/>
            <p:cNvSpPr>
              <a:spLocks/>
            </p:cNvSpPr>
            <p:nvPr/>
          </p:nvSpPr>
          <p:spPr bwMode="auto">
            <a:xfrm>
              <a:off x="1772" y="3457"/>
              <a:ext cx="56" cy="201"/>
            </a:xfrm>
            <a:custGeom>
              <a:avLst/>
              <a:gdLst/>
              <a:ahLst/>
              <a:cxnLst>
                <a:cxn ang="0">
                  <a:pos x="43" y="161"/>
                </a:cxn>
                <a:cxn ang="0">
                  <a:pos x="41" y="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7"/>
                </a:cxn>
                <a:cxn ang="0">
                  <a:pos x="7" y="173"/>
                </a:cxn>
                <a:cxn ang="0">
                  <a:pos x="12" y="175"/>
                </a:cxn>
                <a:cxn ang="0">
                  <a:pos x="21" y="176"/>
                </a:cxn>
                <a:cxn ang="0">
                  <a:pos x="26" y="176"/>
                </a:cxn>
                <a:cxn ang="0">
                  <a:pos x="27" y="175"/>
                </a:cxn>
                <a:cxn ang="0">
                  <a:pos x="37" y="166"/>
                </a:cxn>
                <a:cxn ang="0">
                  <a:pos x="43" y="161"/>
                </a:cxn>
              </a:cxnLst>
              <a:rect l="0" t="0" r="r" b="b"/>
              <a:pathLst>
                <a:path w="44" h="177">
                  <a:moveTo>
                    <a:pt x="43" y="161"/>
                  </a:moveTo>
                  <a:lnTo>
                    <a:pt x="41" y="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7"/>
                  </a:lnTo>
                  <a:lnTo>
                    <a:pt x="7" y="173"/>
                  </a:lnTo>
                  <a:lnTo>
                    <a:pt x="12" y="175"/>
                  </a:lnTo>
                  <a:lnTo>
                    <a:pt x="21" y="176"/>
                  </a:lnTo>
                  <a:lnTo>
                    <a:pt x="26" y="176"/>
                  </a:lnTo>
                  <a:lnTo>
                    <a:pt x="27" y="175"/>
                  </a:lnTo>
                  <a:lnTo>
                    <a:pt x="37" y="166"/>
                  </a:lnTo>
                  <a:lnTo>
                    <a:pt x="43" y="161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79" name="Freeform 95"/>
            <p:cNvSpPr>
              <a:spLocks/>
            </p:cNvSpPr>
            <p:nvPr/>
          </p:nvSpPr>
          <p:spPr bwMode="auto">
            <a:xfrm>
              <a:off x="1772" y="3457"/>
              <a:ext cx="56" cy="201"/>
            </a:xfrm>
            <a:custGeom>
              <a:avLst/>
              <a:gdLst/>
              <a:ahLst/>
              <a:cxnLst>
                <a:cxn ang="0">
                  <a:pos x="43" y="161"/>
                </a:cxn>
                <a:cxn ang="0">
                  <a:pos x="41" y="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7"/>
                </a:cxn>
                <a:cxn ang="0">
                  <a:pos x="7" y="173"/>
                </a:cxn>
                <a:cxn ang="0">
                  <a:pos x="12" y="175"/>
                </a:cxn>
                <a:cxn ang="0">
                  <a:pos x="21" y="176"/>
                </a:cxn>
                <a:cxn ang="0">
                  <a:pos x="26" y="176"/>
                </a:cxn>
                <a:cxn ang="0">
                  <a:pos x="27" y="175"/>
                </a:cxn>
                <a:cxn ang="0">
                  <a:pos x="37" y="166"/>
                </a:cxn>
                <a:cxn ang="0">
                  <a:pos x="43" y="161"/>
                </a:cxn>
              </a:cxnLst>
              <a:rect l="0" t="0" r="r" b="b"/>
              <a:pathLst>
                <a:path w="44" h="177">
                  <a:moveTo>
                    <a:pt x="43" y="161"/>
                  </a:moveTo>
                  <a:lnTo>
                    <a:pt x="41" y="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7"/>
                  </a:lnTo>
                  <a:lnTo>
                    <a:pt x="7" y="173"/>
                  </a:lnTo>
                  <a:lnTo>
                    <a:pt x="12" y="175"/>
                  </a:lnTo>
                  <a:lnTo>
                    <a:pt x="21" y="176"/>
                  </a:lnTo>
                  <a:lnTo>
                    <a:pt x="26" y="176"/>
                  </a:lnTo>
                  <a:lnTo>
                    <a:pt x="27" y="175"/>
                  </a:lnTo>
                  <a:lnTo>
                    <a:pt x="37" y="166"/>
                  </a:lnTo>
                  <a:lnTo>
                    <a:pt x="43" y="1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80" name="Freeform 96"/>
            <p:cNvSpPr>
              <a:spLocks/>
            </p:cNvSpPr>
            <p:nvPr/>
          </p:nvSpPr>
          <p:spPr bwMode="auto">
            <a:xfrm>
              <a:off x="2130" y="3701"/>
              <a:ext cx="110" cy="67"/>
            </a:xfrm>
            <a:custGeom>
              <a:avLst/>
              <a:gdLst/>
              <a:ahLst/>
              <a:cxnLst>
                <a:cxn ang="0">
                  <a:pos x="78" y="4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17" y="3"/>
                </a:cxn>
                <a:cxn ang="0">
                  <a:pos x="11" y="9"/>
                </a:cxn>
                <a:cxn ang="0">
                  <a:pos x="6" y="15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0" y="41"/>
                </a:cxn>
                <a:cxn ang="0">
                  <a:pos x="2" y="49"/>
                </a:cxn>
                <a:cxn ang="0">
                  <a:pos x="61" y="59"/>
                </a:cxn>
                <a:cxn ang="0">
                  <a:pos x="71" y="50"/>
                </a:cxn>
                <a:cxn ang="0">
                  <a:pos x="87" y="32"/>
                </a:cxn>
                <a:cxn ang="0">
                  <a:pos x="87" y="20"/>
                </a:cxn>
                <a:cxn ang="0">
                  <a:pos x="84" y="10"/>
                </a:cxn>
                <a:cxn ang="0">
                  <a:pos x="83" y="9"/>
                </a:cxn>
                <a:cxn ang="0">
                  <a:pos x="78" y="4"/>
                </a:cxn>
              </a:cxnLst>
              <a:rect l="0" t="0" r="r" b="b"/>
              <a:pathLst>
                <a:path w="88" h="60">
                  <a:moveTo>
                    <a:pt x="78" y="4"/>
                  </a:moveTo>
                  <a:lnTo>
                    <a:pt x="35" y="0"/>
                  </a:lnTo>
                  <a:lnTo>
                    <a:pt x="26" y="0"/>
                  </a:lnTo>
                  <a:lnTo>
                    <a:pt x="17" y="3"/>
                  </a:lnTo>
                  <a:lnTo>
                    <a:pt x="11" y="9"/>
                  </a:lnTo>
                  <a:lnTo>
                    <a:pt x="6" y="15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2" y="49"/>
                  </a:lnTo>
                  <a:lnTo>
                    <a:pt x="61" y="59"/>
                  </a:lnTo>
                  <a:lnTo>
                    <a:pt x="71" y="50"/>
                  </a:lnTo>
                  <a:lnTo>
                    <a:pt x="87" y="32"/>
                  </a:lnTo>
                  <a:lnTo>
                    <a:pt x="87" y="20"/>
                  </a:lnTo>
                  <a:lnTo>
                    <a:pt x="84" y="10"/>
                  </a:lnTo>
                  <a:lnTo>
                    <a:pt x="83" y="9"/>
                  </a:lnTo>
                  <a:lnTo>
                    <a:pt x="78" y="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81" name="Freeform 97"/>
            <p:cNvSpPr>
              <a:spLocks/>
            </p:cNvSpPr>
            <p:nvPr/>
          </p:nvSpPr>
          <p:spPr bwMode="auto">
            <a:xfrm>
              <a:off x="2130" y="3701"/>
              <a:ext cx="110" cy="67"/>
            </a:xfrm>
            <a:custGeom>
              <a:avLst/>
              <a:gdLst/>
              <a:ahLst/>
              <a:cxnLst>
                <a:cxn ang="0">
                  <a:pos x="78" y="4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17" y="3"/>
                </a:cxn>
                <a:cxn ang="0">
                  <a:pos x="11" y="9"/>
                </a:cxn>
                <a:cxn ang="0">
                  <a:pos x="6" y="15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0" y="41"/>
                </a:cxn>
                <a:cxn ang="0">
                  <a:pos x="2" y="49"/>
                </a:cxn>
                <a:cxn ang="0">
                  <a:pos x="61" y="59"/>
                </a:cxn>
                <a:cxn ang="0">
                  <a:pos x="71" y="50"/>
                </a:cxn>
                <a:cxn ang="0">
                  <a:pos x="87" y="32"/>
                </a:cxn>
                <a:cxn ang="0">
                  <a:pos x="87" y="20"/>
                </a:cxn>
                <a:cxn ang="0">
                  <a:pos x="84" y="10"/>
                </a:cxn>
                <a:cxn ang="0">
                  <a:pos x="83" y="9"/>
                </a:cxn>
                <a:cxn ang="0">
                  <a:pos x="78" y="4"/>
                </a:cxn>
              </a:cxnLst>
              <a:rect l="0" t="0" r="r" b="b"/>
              <a:pathLst>
                <a:path w="88" h="60">
                  <a:moveTo>
                    <a:pt x="78" y="4"/>
                  </a:moveTo>
                  <a:lnTo>
                    <a:pt x="35" y="0"/>
                  </a:lnTo>
                  <a:lnTo>
                    <a:pt x="26" y="0"/>
                  </a:lnTo>
                  <a:lnTo>
                    <a:pt x="17" y="3"/>
                  </a:lnTo>
                  <a:lnTo>
                    <a:pt x="11" y="9"/>
                  </a:lnTo>
                  <a:lnTo>
                    <a:pt x="6" y="15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2" y="49"/>
                  </a:lnTo>
                  <a:lnTo>
                    <a:pt x="61" y="59"/>
                  </a:lnTo>
                  <a:lnTo>
                    <a:pt x="71" y="50"/>
                  </a:lnTo>
                  <a:lnTo>
                    <a:pt x="87" y="32"/>
                  </a:lnTo>
                  <a:lnTo>
                    <a:pt x="87" y="20"/>
                  </a:lnTo>
                  <a:lnTo>
                    <a:pt x="84" y="10"/>
                  </a:lnTo>
                  <a:lnTo>
                    <a:pt x="83" y="9"/>
                  </a:lnTo>
                  <a:lnTo>
                    <a:pt x="78" y="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82" name="Freeform 98"/>
            <p:cNvSpPr>
              <a:spLocks/>
            </p:cNvSpPr>
            <p:nvPr/>
          </p:nvSpPr>
          <p:spPr bwMode="auto">
            <a:xfrm>
              <a:off x="2203" y="3705"/>
              <a:ext cx="26" cy="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8" y="5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9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2" y="45"/>
                </a:cxn>
                <a:cxn ang="0">
                  <a:pos x="2" y="46"/>
                </a:cxn>
                <a:cxn ang="0">
                  <a:pos x="2" y="48"/>
                </a:cxn>
                <a:cxn ang="0">
                  <a:pos x="2" y="49"/>
                </a:cxn>
                <a:cxn ang="0">
                  <a:pos x="2" y="51"/>
                </a:cxn>
                <a:cxn ang="0">
                  <a:pos x="2" y="52"/>
                </a:cxn>
                <a:cxn ang="0">
                  <a:pos x="3" y="54"/>
                </a:cxn>
              </a:cxnLst>
              <a:rect l="0" t="0" r="r" b="b"/>
              <a:pathLst>
                <a:path w="21" h="55">
                  <a:moveTo>
                    <a:pt x="20" y="0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5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3" y="5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83" name="Freeform 99"/>
            <p:cNvSpPr>
              <a:spLocks/>
            </p:cNvSpPr>
            <p:nvPr/>
          </p:nvSpPr>
          <p:spPr bwMode="auto">
            <a:xfrm>
              <a:off x="2216" y="3733"/>
              <a:ext cx="260" cy="47"/>
            </a:xfrm>
            <a:custGeom>
              <a:avLst/>
              <a:gdLst/>
              <a:ahLst/>
              <a:cxnLst>
                <a:cxn ang="0">
                  <a:pos x="195" y="18"/>
                </a:cxn>
                <a:cxn ang="0">
                  <a:pos x="176" y="17"/>
                </a:cxn>
                <a:cxn ang="0">
                  <a:pos x="161" y="15"/>
                </a:cxn>
                <a:cxn ang="0">
                  <a:pos x="147" y="14"/>
                </a:cxn>
                <a:cxn ang="0">
                  <a:pos x="133" y="12"/>
                </a:cxn>
                <a:cxn ang="0">
                  <a:pos x="123" y="12"/>
                </a:cxn>
                <a:cxn ang="0">
                  <a:pos x="113" y="10"/>
                </a:cxn>
                <a:cxn ang="0">
                  <a:pos x="104" y="9"/>
                </a:cxn>
                <a:cxn ang="0">
                  <a:pos x="95" y="9"/>
                </a:cxn>
                <a:cxn ang="0">
                  <a:pos x="86" y="7"/>
                </a:cxn>
                <a:cxn ang="0">
                  <a:pos x="77" y="7"/>
                </a:cxn>
                <a:cxn ang="0">
                  <a:pos x="67" y="6"/>
                </a:cxn>
                <a:cxn ang="0">
                  <a:pos x="57" y="4"/>
                </a:cxn>
                <a:cxn ang="0">
                  <a:pos x="44" y="4"/>
                </a:cxn>
                <a:cxn ang="0">
                  <a:pos x="32" y="3"/>
                </a:cxn>
                <a:cxn ang="0">
                  <a:pos x="17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5"/>
                </a:cxn>
                <a:cxn ang="0">
                  <a:pos x="5" y="18"/>
                </a:cxn>
                <a:cxn ang="0">
                  <a:pos x="20" y="20"/>
                </a:cxn>
                <a:cxn ang="0">
                  <a:pos x="34" y="21"/>
                </a:cxn>
                <a:cxn ang="0">
                  <a:pos x="47" y="23"/>
                </a:cxn>
                <a:cxn ang="0">
                  <a:pos x="60" y="24"/>
                </a:cxn>
                <a:cxn ang="0">
                  <a:pos x="72" y="26"/>
                </a:cxn>
                <a:cxn ang="0">
                  <a:pos x="83" y="27"/>
                </a:cxn>
                <a:cxn ang="0">
                  <a:pos x="92" y="29"/>
                </a:cxn>
                <a:cxn ang="0">
                  <a:pos x="103" y="30"/>
                </a:cxn>
                <a:cxn ang="0">
                  <a:pos x="113" y="32"/>
                </a:cxn>
                <a:cxn ang="0">
                  <a:pos x="124" y="32"/>
                </a:cxn>
                <a:cxn ang="0">
                  <a:pos x="135" y="33"/>
                </a:cxn>
                <a:cxn ang="0">
                  <a:pos x="147" y="35"/>
                </a:cxn>
                <a:cxn ang="0">
                  <a:pos x="159" y="35"/>
                </a:cxn>
                <a:cxn ang="0">
                  <a:pos x="173" y="36"/>
                </a:cxn>
                <a:cxn ang="0">
                  <a:pos x="187" y="38"/>
                </a:cxn>
                <a:cxn ang="0">
                  <a:pos x="204" y="40"/>
                </a:cxn>
                <a:cxn ang="0">
                  <a:pos x="204" y="36"/>
                </a:cxn>
                <a:cxn ang="0">
                  <a:pos x="204" y="33"/>
                </a:cxn>
                <a:cxn ang="0">
                  <a:pos x="204" y="30"/>
                </a:cxn>
                <a:cxn ang="0">
                  <a:pos x="204" y="27"/>
                </a:cxn>
                <a:cxn ang="0">
                  <a:pos x="204" y="24"/>
                </a:cxn>
                <a:cxn ang="0">
                  <a:pos x="205" y="23"/>
                </a:cxn>
                <a:cxn ang="0">
                  <a:pos x="205" y="20"/>
                </a:cxn>
              </a:cxnLst>
              <a:rect l="0" t="0" r="r" b="b"/>
              <a:pathLst>
                <a:path w="206" h="41">
                  <a:moveTo>
                    <a:pt x="205" y="20"/>
                  </a:moveTo>
                  <a:lnTo>
                    <a:pt x="195" y="18"/>
                  </a:lnTo>
                  <a:lnTo>
                    <a:pt x="185" y="18"/>
                  </a:lnTo>
                  <a:lnTo>
                    <a:pt x="176" y="17"/>
                  </a:lnTo>
                  <a:lnTo>
                    <a:pt x="168" y="15"/>
                  </a:lnTo>
                  <a:lnTo>
                    <a:pt x="161" y="15"/>
                  </a:lnTo>
                  <a:lnTo>
                    <a:pt x="153" y="14"/>
                  </a:lnTo>
                  <a:lnTo>
                    <a:pt x="147" y="14"/>
                  </a:lnTo>
                  <a:lnTo>
                    <a:pt x="139" y="14"/>
                  </a:lnTo>
                  <a:lnTo>
                    <a:pt x="133" y="12"/>
                  </a:lnTo>
                  <a:lnTo>
                    <a:pt x="129" y="12"/>
                  </a:lnTo>
                  <a:lnTo>
                    <a:pt x="123" y="12"/>
                  </a:lnTo>
                  <a:lnTo>
                    <a:pt x="118" y="10"/>
                  </a:lnTo>
                  <a:lnTo>
                    <a:pt x="113" y="10"/>
                  </a:lnTo>
                  <a:lnTo>
                    <a:pt x="109" y="10"/>
                  </a:lnTo>
                  <a:lnTo>
                    <a:pt x="104" y="9"/>
                  </a:lnTo>
                  <a:lnTo>
                    <a:pt x="100" y="9"/>
                  </a:lnTo>
                  <a:lnTo>
                    <a:pt x="95" y="9"/>
                  </a:lnTo>
                  <a:lnTo>
                    <a:pt x="90" y="9"/>
                  </a:lnTo>
                  <a:lnTo>
                    <a:pt x="86" y="7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57" y="4"/>
                  </a:lnTo>
                  <a:lnTo>
                    <a:pt x="51" y="4"/>
                  </a:lnTo>
                  <a:lnTo>
                    <a:pt x="44" y="4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12" y="18"/>
                  </a:lnTo>
                  <a:lnTo>
                    <a:pt x="20" y="20"/>
                  </a:lnTo>
                  <a:lnTo>
                    <a:pt x="28" y="21"/>
                  </a:lnTo>
                  <a:lnTo>
                    <a:pt x="34" y="21"/>
                  </a:lnTo>
                  <a:lnTo>
                    <a:pt x="41" y="23"/>
                  </a:lnTo>
                  <a:lnTo>
                    <a:pt x="47" y="23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77" y="27"/>
                  </a:lnTo>
                  <a:lnTo>
                    <a:pt x="83" y="27"/>
                  </a:lnTo>
                  <a:lnTo>
                    <a:pt x="87" y="29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3" y="30"/>
                  </a:lnTo>
                  <a:lnTo>
                    <a:pt x="109" y="30"/>
                  </a:lnTo>
                  <a:lnTo>
                    <a:pt x="113" y="32"/>
                  </a:lnTo>
                  <a:lnTo>
                    <a:pt x="118" y="32"/>
                  </a:lnTo>
                  <a:lnTo>
                    <a:pt x="124" y="32"/>
                  </a:lnTo>
                  <a:lnTo>
                    <a:pt x="129" y="33"/>
                  </a:lnTo>
                  <a:lnTo>
                    <a:pt x="135" y="33"/>
                  </a:lnTo>
                  <a:lnTo>
                    <a:pt x="141" y="33"/>
                  </a:lnTo>
                  <a:lnTo>
                    <a:pt x="147" y="35"/>
                  </a:lnTo>
                  <a:lnTo>
                    <a:pt x="153" y="35"/>
                  </a:lnTo>
                  <a:lnTo>
                    <a:pt x="159" y="35"/>
                  </a:lnTo>
                  <a:lnTo>
                    <a:pt x="165" y="36"/>
                  </a:lnTo>
                  <a:lnTo>
                    <a:pt x="173" y="36"/>
                  </a:lnTo>
                  <a:lnTo>
                    <a:pt x="179" y="38"/>
                  </a:lnTo>
                  <a:lnTo>
                    <a:pt x="187" y="38"/>
                  </a:lnTo>
                  <a:lnTo>
                    <a:pt x="196" y="40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4" y="36"/>
                  </a:lnTo>
                  <a:lnTo>
                    <a:pt x="204" y="35"/>
                  </a:lnTo>
                  <a:lnTo>
                    <a:pt x="204" y="33"/>
                  </a:lnTo>
                  <a:lnTo>
                    <a:pt x="204" y="32"/>
                  </a:lnTo>
                  <a:lnTo>
                    <a:pt x="204" y="30"/>
                  </a:lnTo>
                  <a:lnTo>
                    <a:pt x="204" y="29"/>
                  </a:lnTo>
                  <a:lnTo>
                    <a:pt x="204" y="27"/>
                  </a:lnTo>
                  <a:lnTo>
                    <a:pt x="204" y="26"/>
                  </a:lnTo>
                  <a:lnTo>
                    <a:pt x="204" y="24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5" y="21"/>
                  </a:lnTo>
                  <a:lnTo>
                    <a:pt x="205" y="2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84" name="Freeform 100"/>
            <p:cNvSpPr>
              <a:spLocks/>
            </p:cNvSpPr>
            <p:nvPr/>
          </p:nvSpPr>
          <p:spPr bwMode="auto">
            <a:xfrm>
              <a:off x="2216" y="3733"/>
              <a:ext cx="260" cy="47"/>
            </a:xfrm>
            <a:custGeom>
              <a:avLst/>
              <a:gdLst/>
              <a:ahLst/>
              <a:cxnLst>
                <a:cxn ang="0">
                  <a:pos x="195" y="18"/>
                </a:cxn>
                <a:cxn ang="0">
                  <a:pos x="176" y="17"/>
                </a:cxn>
                <a:cxn ang="0">
                  <a:pos x="161" y="15"/>
                </a:cxn>
                <a:cxn ang="0">
                  <a:pos x="147" y="14"/>
                </a:cxn>
                <a:cxn ang="0">
                  <a:pos x="133" y="12"/>
                </a:cxn>
                <a:cxn ang="0">
                  <a:pos x="123" y="12"/>
                </a:cxn>
                <a:cxn ang="0">
                  <a:pos x="113" y="10"/>
                </a:cxn>
                <a:cxn ang="0">
                  <a:pos x="104" y="9"/>
                </a:cxn>
                <a:cxn ang="0">
                  <a:pos x="95" y="9"/>
                </a:cxn>
                <a:cxn ang="0">
                  <a:pos x="86" y="7"/>
                </a:cxn>
                <a:cxn ang="0">
                  <a:pos x="77" y="7"/>
                </a:cxn>
                <a:cxn ang="0">
                  <a:pos x="67" y="6"/>
                </a:cxn>
                <a:cxn ang="0">
                  <a:pos x="57" y="4"/>
                </a:cxn>
                <a:cxn ang="0">
                  <a:pos x="44" y="4"/>
                </a:cxn>
                <a:cxn ang="0">
                  <a:pos x="32" y="3"/>
                </a:cxn>
                <a:cxn ang="0">
                  <a:pos x="17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5"/>
                </a:cxn>
                <a:cxn ang="0">
                  <a:pos x="5" y="18"/>
                </a:cxn>
                <a:cxn ang="0">
                  <a:pos x="20" y="20"/>
                </a:cxn>
                <a:cxn ang="0">
                  <a:pos x="34" y="21"/>
                </a:cxn>
                <a:cxn ang="0">
                  <a:pos x="47" y="23"/>
                </a:cxn>
                <a:cxn ang="0">
                  <a:pos x="60" y="24"/>
                </a:cxn>
                <a:cxn ang="0">
                  <a:pos x="72" y="26"/>
                </a:cxn>
                <a:cxn ang="0">
                  <a:pos x="83" y="27"/>
                </a:cxn>
                <a:cxn ang="0">
                  <a:pos x="92" y="29"/>
                </a:cxn>
                <a:cxn ang="0">
                  <a:pos x="103" y="30"/>
                </a:cxn>
                <a:cxn ang="0">
                  <a:pos x="113" y="32"/>
                </a:cxn>
                <a:cxn ang="0">
                  <a:pos x="124" y="32"/>
                </a:cxn>
                <a:cxn ang="0">
                  <a:pos x="135" y="33"/>
                </a:cxn>
                <a:cxn ang="0">
                  <a:pos x="147" y="35"/>
                </a:cxn>
                <a:cxn ang="0">
                  <a:pos x="159" y="35"/>
                </a:cxn>
                <a:cxn ang="0">
                  <a:pos x="173" y="36"/>
                </a:cxn>
                <a:cxn ang="0">
                  <a:pos x="187" y="38"/>
                </a:cxn>
                <a:cxn ang="0">
                  <a:pos x="204" y="40"/>
                </a:cxn>
                <a:cxn ang="0">
                  <a:pos x="204" y="36"/>
                </a:cxn>
                <a:cxn ang="0">
                  <a:pos x="204" y="33"/>
                </a:cxn>
                <a:cxn ang="0">
                  <a:pos x="204" y="30"/>
                </a:cxn>
                <a:cxn ang="0">
                  <a:pos x="204" y="27"/>
                </a:cxn>
                <a:cxn ang="0">
                  <a:pos x="204" y="24"/>
                </a:cxn>
                <a:cxn ang="0">
                  <a:pos x="205" y="23"/>
                </a:cxn>
                <a:cxn ang="0">
                  <a:pos x="205" y="20"/>
                </a:cxn>
              </a:cxnLst>
              <a:rect l="0" t="0" r="r" b="b"/>
              <a:pathLst>
                <a:path w="206" h="41">
                  <a:moveTo>
                    <a:pt x="205" y="20"/>
                  </a:moveTo>
                  <a:lnTo>
                    <a:pt x="195" y="18"/>
                  </a:lnTo>
                  <a:lnTo>
                    <a:pt x="185" y="18"/>
                  </a:lnTo>
                  <a:lnTo>
                    <a:pt x="176" y="17"/>
                  </a:lnTo>
                  <a:lnTo>
                    <a:pt x="168" y="15"/>
                  </a:lnTo>
                  <a:lnTo>
                    <a:pt x="161" y="15"/>
                  </a:lnTo>
                  <a:lnTo>
                    <a:pt x="153" y="14"/>
                  </a:lnTo>
                  <a:lnTo>
                    <a:pt x="147" y="14"/>
                  </a:lnTo>
                  <a:lnTo>
                    <a:pt x="139" y="14"/>
                  </a:lnTo>
                  <a:lnTo>
                    <a:pt x="133" y="12"/>
                  </a:lnTo>
                  <a:lnTo>
                    <a:pt x="129" y="12"/>
                  </a:lnTo>
                  <a:lnTo>
                    <a:pt x="123" y="12"/>
                  </a:lnTo>
                  <a:lnTo>
                    <a:pt x="118" y="10"/>
                  </a:lnTo>
                  <a:lnTo>
                    <a:pt x="113" y="10"/>
                  </a:lnTo>
                  <a:lnTo>
                    <a:pt x="109" y="10"/>
                  </a:lnTo>
                  <a:lnTo>
                    <a:pt x="104" y="9"/>
                  </a:lnTo>
                  <a:lnTo>
                    <a:pt x="100" y="9"/>
                  </a:lnTo>
                  <a:lnTo>
                    <a:pt x="95" y="9"/>
                  </a:lnTo>
                  <a:lnTo>
                    <a:pt x="90" y="9"/>
                  </a:lnTo>
                  <a:lnTo>
                    <a:pt x="86" y="7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57" y="4"/>
                  </a:lnTo>
                  <a:lnTo>
                    <a:pt x="51" y="4"/>
                  </a:lnTo>
                  <a:lnTo>
                    <a:pt x="44" y="4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12" y="18"/>
                  </a:lnTo>
                  <a:lnTo>
                    <a:pt x="20" y="20"/>
                  </a:lnTo>
                  <a:lnTo>
                    <a:pt x="28" y="21"/>
                  </a:lnTo>
                  <a:lnTo>
                    <a:pt x="34" y="21"/>
                  </a:lnTo>
                  <a:lnTo>
                    <a:pt x="41" y="23"/>
                  </a:lnTo>
                  <a:lnTo>
                    <a:pt x="47" y="23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77" y="27"/>
                  </a:lnTo>
                  <a:lnTo>
                    <a:pt x="83" y="27"/>
                  </a:lnTo>
                  <a:lnTo>
                    <a:pt x="87" y="29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3" y="30"/>
                  </a:lnTo>
                  <a:lnTo>
                    <a:pt x="109" y="30"/>
                  </a:lnTo>
                  <a:lnTo>
                    <a:pt x="113" y="32"/>
                  </a:lnTo>
                  <a:lnTo>
                    <a:pt x="118" y="32"/>
                  </a:lnTo>
                  <a:lnTo>
                    <a:pt x="124" y="32"/>
                  </a:lnTo>
                  <a:lnTo>
                    <a:pt x="129" y="33"/>
                  </a:lnTo>
                  <a:lnTo>
                    <a:pt x="135" y="33"/>
                  </a:lnTo>
                  <a:lnTo>
                    <a:pt x="141" y="33"/>
                  </a:lnTo>
                  <a:lnTo>
                    <a:pt x="147" y="35"/>
                  </a:lnTo>
                  <a:lnTo>
                    <a:pt x="153" y="35"/>
                  </a:lnTo>
                  <a:lnTo>
                    <a:pt x="159" y="35"/>
                  </a:lnTo>
                  <a:lnTo>
                    <a:pt x="165" y="36"/>
                  </a:lnTo>
                  <a:lnTo>
                    <a:pt x="173" y="36"/>
                  </a:lnTo>
                  <a:lnTo>
                    <a:pt x="179" y="38"/>
                  </a:lnTo>
                  <a:lnTo>
                    <a:pt x="187" y="38"/>
                  </a:lnTo>
                  <a:lnTo>
                    <a:pt x="196" y="40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4" y="36"/>
                  </a:lnTo>
                  <a:lnTo>
                    <a:pt x="204" y="35"/>
                  </a:lnTo>
                  <a:lnTo>
                    <a:pt x="204" y="33"/>
                  </a:lnTo>
                  <a:lnTo>
                    <a:pt x="204" y="32"/>
                  </a:lnTo>
                  <a:lnTo>
                    <a:pt x="204" y="30"/>
                  </a:lnTo>
                  <a:lnTo>
                    <a:pt x="204" y="29"/>
                  </a:lnTo>
                  <a:lnTo>
                    <a:pt x="204" y="27"/>
                  </a:lnTo>
                  <a:lnTo>
                    <a:pt x="204" y="26"/>
                  </a:lnTo>
                  <a:lnTo>
                    <a:pt x="204" y="24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5" y="21"/>
                  </a:lnTo>
                  <a:lnTo>
                    <a:pt x="205" y="2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85" name="Freeform 101"/>
            <p:cNvSpPr>
              <a:spLocks/>
            </p:cNvSpPr>
            <p:nvPr/>
          </p:nvSpPr>
          <p:spPr bwMode="auto">
            <a:xfrm>
              <a:off x="1845" y="3671"/>
              <a:ext cx="152" cy="44"/>
            </a:xfrm>
            <a:custGeom>
              <a:avLst/>
              <a:gdLst/>
              <a:ahLst/>
              <a:cxnLst>
                <a:cxn ang="0">
                  <a:pos x="118" y="26"/>
                </a:cxn>
                <a:cxn ang="0">
                  <a:pos x="115" y="24"/>
                </a:cxn>
                <a:cxn ang="0">
                  <a:pos x="110" y="23"/>
                </a:cxn>
                <a:cxn ang="0">
                  <a:pos x="103" y="21"/>
                </a:cxn>
                <a:cxn ang="0">
                  <a:pos x="95" y="20"/>
                </a:cxn>
                <a:cxn ang="0">
                  <a:pos x="86" y="18"/>
                </a:cxn>
                <a:cxn ang="0">
                  <a:pos x="77" y="15"/>
                </a:cxn>
                <a:cxn ang="0">
                  <a:pos x="67" y="13"/>
                </a:cxn>
                <a:cxn ang="0">
                  <a:pos x="57" y="10"/>
                </a:cxn>
                <a:cxn ang="0">
                  <a:pos x="46" y="9"/>
                </a:cxn>
                <a:cxn ang="0">
                  <a:pos x="37" y="6"/>
                </a:cxn>
                <a:cxn ang="0">
                  <a:pos x="29" y="4"/>
                </a:cxn>
                <a:cxn ang="0">
                  <a:pos x="20" y="3"/>
                </a:cxn>
                <a:cxn ang="0">
                  <a:pos x="14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5" y="15"/>
                </a:cxn>
                <a:cxn ang="0">
                  <a:pos x="8" y="15"/>
                </a:cxn>
                <a:cxn ang="0">
                  <a:pos x="12" y="16"/>
                </a:cxn>
                <a:cxn ang="0">
                  <a:pos x="18" y="18"/>
                </a:cxn>
                <a:cxn ang="0">
                  <a:pos x="26" y="20"/>
                </a:cxn>
                <a:cxn ang="0">
                  <a:pos x="34" y="21"/>
                </a:cxn>
                <a:cxn ang="0">
                  <a:pos x="43" y="23"/>
                </a:cxn>
                <a:cxn ang="0">
                  <a:pos x="52" y="26"/>
                </a:cxn>
                <a:cxn ang="0">
                  <a:pos x="61" y="27"/>
                </a:cxn>
                <a:cxn ang="0">
                  <a:pos x="70" y="30"/>
                </a:cxn>
                <a:cxn ang="0">
                  <a:pos x="80" y="32"/>
                </a:cxn>
                <a:cxn ang="0">
                  <a:pos x="89" y="33"/>
                </a:cxn>
                <a:cxn ang="0">
                  <a:pos x="96" y="35"/>
                </a:cxn>
                <a:cxn ang="0">
                  <a:pos x="103" y="36"/>
                </a:cxn>
                <a:cxn ang="0">
                  <a:pos x="109" y="38"/>
                </a:cxn>
                <a:cxn ang="0">
                  <a:pos x="113" y="39"/>
                </a:cxn>
                <a:cxn ang="0">
                  <a:pos x="116" y="39"/>
                </a:cxn>
                <a:cxn ang="0">
                  <a:pos x="115" y="36"/>
                </a:cxn>
                <a:cxn ang="0">
                  <a:pos x="113" y="38"/>
                </a:cxn>
                <a:cxn ang="0">
                  <a:pos x="115" y="36"/>
                </a:cxn>
                <a:cxn ang="0">
                  <a:pos x="116" y="35"/>
                </a:cxn>
                <a:cxn ang="0">
                  <a:pos x="119" y="26"/>
                </a:cxn>
              </a:cxnLst>
              <a:rect l="0" t="0" r="r" b="b"/>
              <a:pathLst>
                <a:path w="120" h="40">
                  <a:moveTo>
                    <a:pt x="119" y="26"/>
                  </a:moveTo>
                  <a:lnTo>
                    <a:pt x="118" y="26"/>
                  </a:lnTo>
                  <a:lnTo>
                    <a:pt x="116" y="24"/>
                  </a:lnTo>
                  <a:lnTo>
                    <a:pt x="115" y="24"/>
                  </a:lnTo>
                  <a:lnTo>
                    <a:pt x="112" y="24"/>
                  </a:lnTo>
                  <a:lnTo>
                    <a:pt x="110" y="23"/>
                  </a:lnTo>
                  <a:lnTo>
                    <a:pt x="107" y="23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95" y="20"/>
                  </a:lnTo>
                  <a:lnTo>
                    <a:pt x="90" y="18"/>
                  </a:lnTo>
                  <a:lnTo>
                    <a:pt x="86" y="18"/>
                  </a:lnTo>
                  <a:lnTo>
                    <a:pt x="81" y="16"/>
                  </a:lnTo>
                  <a:lnTo>
                    <a:pt x="77" y="15"/>
                  </a:lnTo>
                  <a:lnTo>
                    <a:pt x="72" y="13"/>
                  </a:lnTo>
                  <a:lnTo>
                    <a:pt x="67" y="13"/>
                  </a:lnTo>
                  <a:lnTo>
                    <a:pt x="61" y="12"/>
                  </a:lnTo>
                  <a:lnTo>
                    <a:pt x="57" y="10"/>
                  </a:lnTo>
                  <a:lnTo>
                    <a:pt x="52" y="9"/>
                  </a:lnTo>
                  <a:lnTo>
                    <a:pt x="46" y="9"/>
                  </a:lnTo>
                  <a:lnTo>
                    <a:pt x="41" y="7"/>
                  </a:lnTo>
                  <a:lnTo>
                    <a:pt x="37" y="6"/>
                  </a:lnTo>
                  <a:lnTo>
                    <a:pt x="32" y="6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5" y="16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6" y="20"/>
                  </a:lnTo>
                  <a:lnTo>
                    <a:pt x="31" y="21"/>
                  </a:lnTo>
                  <a:lnTo>
                    <a:pt x="34" y="21"/>
                  </a:lnTo>
                  <a:lnTo>
                    <a:pt x="38" y="23"/>
                  </a:lnTo>
                  <a:lnTo>
                    <a:pt x="43" y="23"/>
                  </a:lnTo>
                  <a:lnTo>
                    <a:pt x="47" y="24"/>
                  </a:lnTo>
                  <a:lnTo>
                    <a:pt x="52" y="26"/>
                  </a:lnTo>
                  <a:lnTo>
                    <a:pt x="57" y="27"/>
                  </a:lnTo>
                  <a:lnTo>
                    <a:pt x="61" y="27"/>
                  </a:lnTo>
                  <a:lnTo>
                    <a:pt x="66" y="29"/>
                  </a:lnTo>
                  <a:lnTo>
                    <a:pt x="70" y="30"/>
                  </a:lnTo>
                  <a:lnTo>
                    <a:pt x="75" y="30"/>
                  </a:lnTo>
                  <a:lnTo>
                    <a:pt x="80" y="32"/>
                  </a:lnTo>
                  <a:lnTo>
                    <a:pt x="84" y="32"/>
                  </a:lnTo>
                  <a:lnTo>
                    <a:pt x="89" y="33"/>
                  </a:lnTo>
                  <a:lnTo>
                    <a:pt x="92" y="35"/>
                  </a:lnTo>
                  <a:lnTo>
                    <a:pt x="96" y="35"/>
                  </a:lnTo>
                  <a:lnTo>
                    <a:pt x="100" y="36"/>
                  </a:lnTo>
                  <a:lnTo>
                    <a:pt x="103" y="36"/>
                  </a:lnTo>
                  <a:lnTo>
                    <a:pt x="106" y="38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13" y="39"/>
                  </a:lnTo>
                  <a:lnTo>
                    <a:pt x="115" y="39"/>
                  </a:lnTo>
                  <a:lnTo>
                    <a:pt x="116" y="39"/>
                  </a:lnTo>
                  <a:lnTo>
                    <a:pt x="115" y="38"/>
                  </a:lnTo>
                  <a:lnTo>
                    <a:pt x="115" y="36"/>
                  </a:lnTo>
                  <a:lnTo>
                    <a:pt x="113" y="36"/>
                  </a:lnTo>
                  <a:lnTo>
                    <a:pt x="113" y="38"/>
                  </a:lnTo>
                  <a:lnTo>
                    <a:pt x="115" y="38"/>
                  </a:lnTo>
                  <a:lnTo>
                    <a:pt x="115" y="36"/>
                  </a:lnTo>
                  <a:lnTo>
                    <a:pt x="115" y="35"/>
                  </a:lnTo>
                  <a:lnTo>
                    <a:pt x="116" y="35"/>
                  </a:lnTo>
                  <a:lnTo>
                    <a:pt x="118" y="27"/>
                  </a:lnTo>
                  <a:lnTo>
                    <a:pt x="119" y="2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86" name="Freeform 102"/>
            <p:cNvSpPr>
              <a:spLocks/>
            </p:cNvSpPr>
            <p:nvPr/>
          </p:nvSpPr>
          <p:spPr bwMode="auto">
            <a:xfrm>
              <a:off x="1845" y="3671"/>
              <a:ext cx="152" cy="44"/>
            </a:xfrm>
            <a:custGeom>
              <a:avLst/>
              <a:gdLst/>
              <a:ahLst/>
              <a:cxnLst>
                <a:cxn ang="0">
                  <a:pos x="118" y="26"/>
                </a:cxn>
                <a:cxn ang="0">
                  <a:pos x="115" y="24"/>
                </a:cxn>
                <a:cxn ang="0">
                  <a:pos x="110" y="23"/>
                </a:cxn>
                <a:cxn ang="0">
                  <a:pos x="103" y="21"/>
                </a:cxn>
                <a:cxn ang="0">
                  <a:pos x="95" y="20"/>
                </a:cxn>
                <a:cxn ang="0">
                  <a:pos x="86" y="18"/>
                </a:cxn>
                <a:cxn ang="0">
                  <a:pos x="77" y="15"/>
                </a:cxn>
                <a:cxn ang="0">
                  <a:pos x="67" y="13"/>
                </a:cxn>
                <a:cxn ang="0">
                  <a:pos x="57" y="10"/>
                </a:cxn>
                <a:cxn ang="0">
                  <a:pos x="46" y="9"/>
                </a:cxn>
                <a:cxn ang="0">
                  <a:pos x="37" y="6"/>
                </a:cxn>
                <a:cxn ang="0">
                  <a:pos x="29" y="4"/>
                </a:cxn>
                <a:cxn ang="0">
                  <a:pos x="20" y="3"/>
                </a:cxn>
                <a:cxn ang="0">
                  <a:pos x="14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5" y="15"/>
                </a:cxn>
                <a:cxn ang="0">
                  <a:pos x="8" y="15"/>
                </a:cxn>
                <a:cxn ang="0">
                  <a:pos x="12" y="16"/>
                </a:cxn>
                <a:cxn ang="0">
                  <a:pos x="18" y="18"/>
                </a:cxn>
                <a:cxn ang="0">
                  <a:pos x="26" y="20"/>
                </a:cxn>
                <a:cxn ang="0">
                  <a:pos x="34" y="21"/>
                </a:cxn>
                <a:cxn ang="0">
                  <a:pos x="43" y="23"/>
                </a:cxn>
                <a:cxn ang="0">
                  <a:pos x="52" y="26"/>
                </a:cxn>
                <a:cxn ang="0">
                  <a:pos x="61" y="27"/>
                </a:cxn>
                <a:cxn ang="0">
                  <a:pos x="70" y="30"/>
                </a:cxn>
                <a:cxn ang="0">
                  <a:pos x="80" y="32"/>
                </a:cxn>
                <a:cxn ang="0">
                  <a:pos x="89" y="33"/>
                </a:cxn>
                <a:cxn ang="0">
                  <a:pos x="96" y="35"/>
                </a:cxn>
                <a:cxn ang="0">
                  <a:pos x="103" y="36"/>
                </a:cxn>
                <a:cxn ang="0">
                  <a:pos x="109" y="38"/>
                </a:cxn>
                <a:cxn ang="0">
                  <a:pos x="113" y="39"/>
                </a:cxn>
                <a:cxn ang="0">
                  <a:pos x="116" y="39"/>
                </a:cxn>
                <a:cxn ang="0">
                  <a:pos x="115" y="36"/>
                </a:cxn>
                <a:cxn ang="0">
                  <a:pos x="113" y="38"/>
                </a:cxn>
                <a:cxn ang="0">
                  <a:pos x="115" y="36"/>
                </a:cxn>
                <a:cxn ang="0">
                  <a:pos x="116" y="35"/>
                </a:cxn>
              </a:cxnLst>
              <a:rect l="0" t="0" r="r" b="b"/>
              <a:pathLst>
                <a:path w="120" h="40">
                  <a:moveTo>
                    <a:pt x="119" y="26"/>
                  </a:moveTo>
                  <a:lnTo>
                    <a:pt x="118" y="26"/>
                  </a:lnTo>
                  <a:lnTo>
                    <a:pt x="116" y="24"/>
                  </a:lnTo>
                  <a:lnTo>
                    <a:pt x="115" y="24"/>
                  </a:lnTo>
                  <a:lnTo>
                    <a:pt x="112" y="24"/>
                  </a:lnTo>
                  <a:lnTo>
                    <a:pt x="110" y="23"/>
                  </a:lnTo>
                  <a:lnTo>
                    <a:pt x="107" y="23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95" y="20"/>
                  </a:lnTo>
                  <a:lnTo>
                    <a:pt x="90" y="18"/>
                  </a:lnTo>
                  <a:lnTo>
                    <a:pt x="86" y="18"/>
                  </a:lnTo>
                  <a:lnTo>
                    <a:pt x="81" y="16"/>
                  </a:lnTo>
                  <a:lnTo>
                    <a:pt x="77" y="15"/>
                  </a:lnTo>
                  <a:lnTo>
                    <a:pt x="72" y="13"/>
                  </a:lnTo>
                  <a:lnTo>
                    <a:pt x="67" y="13"/>
                  </a:lnTo>
                  <a:lnTo>
                    <a:pt x="61" y="12"/>
                  </a:lnTo>
                  <a:lnTo>
                    <a:pt x="57" y="10"/>
                  </a:lnTo>
                  <a:lnTo>
                    <a:pt x="52" y="9"/>
                  </a:lnTo>
                  <a:lnTo>
                    <a:pt x="46" y="9"/>
                  </a:lnTo>
                  <a:lnTo>
                    <a:pt x="41" y="7"/>
                  </a:lnTo>
                  <a:lnTo>
                    <a:pt x="37" y="6"/>
                  </a:lnTo>
                  <a:lnTo>
                    <a:pt x="32" y="6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5" y="16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6" y="20"/>
                  </a:lnTo>
                  <a:lnTo>
                    <a:pt x="31" y="21"/>
                  </a:lnTo>
                  <a:lnTo>
                    <a:pt x="34" y="21"/>
                  </a:lnTo>
                  <a:lnTo>
                    <a:pt x="38" y="23"/>
                  </a:lnTo>
                  <a:lnTo>
                    <a:pt x="43" y="23"/>
                  </a:lnTo>
                  <a:lnTo>
                    <a:pt x="47" y="24"/>
                  </a:lnTo>
                  <a:lnTo>
                    <a:pt x="52" y="26"/>
                  </a:lnTo>
                  <a:lnTo>
                    <a:pt x="57" y="27"/>
                  </a:lnTo>
                  <a:lnTo>
                    <a:pt x="61" y="27"/>
                  </a:lnTo>
                  <a:lnTo>
                    <a:pt x="66" y="29"/>
                  </a:lnTo>
                  <a:lnTo>
                    <a:pt x="70" y="30"/>
                  </a:lnTo>
                  <a:lnTo>
                    <a:pt x="75" y="30"/>
                  </a:lnTo>
                  <a:lnTo>
                    <a:pt x="80" y="32"/>
                  </a:lnTo>
                  <a:lnTo>
                    <a:pt x="84" y="32"/>
                  </a:lnTo>
                  <a:lnTo>
                    <a:pt x="89" y="33"/>
                  </a:lnTo>
                  <a:lnTo>
                    <a:pt x="92" y="35"/>
                  </a:lnTo>
                  <a:lnTo>
                    <a:pt x="96" y="35"/>
                  </a:lnTo>
                  <a:lnTo>
                    <a:pt x="100" y="36"/>
                  </a:lnTo>
                  <a:lnTo>
                    <a:pt x="103" y="36"/>
                  </a:lnTo>
                  <a:lnTo>
                    <a:pt x="106" y="38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13" y="39"/>
                  </a:lnTo>
                  <a:lnTo>
                    <a:pt x="115" y="39"/>
                  </a:lnTo>
                  <a:lnTo>
                    <a:pt x="116" y="39"/>
                  </a:lnTo>
                  <a:lnTo>
                    <a:pt x="115" y="38"/>
                  </a:lnTo>
                  <a:lnTo>
                    <a:pt x="115" y="36"/>
                  </a:lnTo>
                  <a:lnTo>
                    <a:pt x="113" y="36"/>
                  </a:lnTo>
                  <a:lnTo>
                    <a:pt x="113" y="38"/>
                  </a:lnTo>
                  <a:lnTo>
                    <a:pt x="115" y="38"/>
                  </a:lnTo>
                  <a:lnTo>
                    <a:pt x="115" y="36"/>
                  </a:lnTo>
                  <a:lnTo>
                    <a:pt x="115" y="35"/>
                  </a:lnTo>
                  <a:lnTo>
                    <a:pt x="116" y="35"/>
                  </a:lnTo>
                  <a:lnTo>
                    <a:pt x="118" y="27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87" name="Freeform 103"/>
            <p:cNvSpPr>
              <a:spLocks/>
            </p:cNvSpPr>
            <p:nvPr/>
          </p:nvSpPr>
          <p:spPr bwMode="auto">
            <a:xfrm>
              <a:off x="2230" y="3675"/>
              <a:ext cx="125" cy="61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56" y="0"/>
                </a:cxn>
                <a:cxn ang="0">
                  <a:pos x="55" y="2"/>
                </a:cxn>
                <a:cxn ang="0">
                  <a:pos x="50" y="5"/>
                </a:cxn>
                <a:cxn ang="0">
                  <a:pos x="43" y="12"/>
                </a:cxn>
                <a:cxn ang="0">
                  <a:pos x="33" y="19"/>
                </a:cxn>
                <a:cxn ang="0">
                  <a:pos x="14" y="35"/>
                </a:cxn>
                <a:cxn ang="0">
                  <a:pos x="6" y="43"/>
                </a:cxn>
                <a:cxn ang="0">
                  <a:pos x="0" y="51"/>
                </a:cxn>
                <a:cxn ang="0">
                  <a:pos x="24" y="52"/>
                </a:cxn>
                <a:cxn ang="0">
                  <a:pos x="30" y="45"/>
                </a:cxn>
                <a:cxn ang="0">
                  <a:pos x="64" y="16"/>
                </a:cxn>
                <a:cxn ang="0">
                  <a:pos x="89" y="16"/>
                </a:cxn>
                <a:cxn ang="0">
                  <a:pos x="90" y="9"/>
                </a:cxn>
                <a:cxn ang="0">
                  <a:pos x="92" y="5"/>
                </a:cxn>
                <a:cxn ang="0">
                  <a:pos x="93" y="2"/>
                </a:cxn>
                <a:cxn ang="0">
                  <a:pos x="95" y="0"/>
                </a:cxn>
                <a:cxn ang="0">
                  <a:pos x="98" y="0"/>
                </a:cxn>
                <a:cxn ang="0">
                  <a:pos x="95" y="0"/>
                </a:cxn>
                <a:cxn ang="0">
                  <a:pos x="78" y="0"/>
                </a:cxn>
              </a:cxnLst>
              <a:rect l="0" t="0" r="r" b="b"/>
              <a:pathLst>
                <a:path w="99" h="53">
                  <a:moveTo>
                    <a:pt x="78" y="0"/>
                  </a:moveTo>
                  <a:lnTo>
                    <a:pt x="56" y="0"/>
                  </a:lnTo>
                  <a:lnTo>
                    <a:pt x="55" y="2"/>
                  </a:lnTo>
                  <a:lnTo>
                    <a:pt x="50" y="5"/>
                  </a:lnTo>
                  <a:lnTo>
                    <a:pt x="43" y="12"/>
                  </a:lnTo>
                  <a:lnTo>
                    <a:pt x="33" y="19"/>
                  </a:lnTo>
                  <a:lnTo>
                    <a:pt x="14" y="35"/>
                  </a:lnTo>
                  <a:lnTo>
                    <a:pt x="6" y="43"/>
                  </a:lnTo>
                  <a:lnTo>
                    <a:pt x="0" y="51"/>
                  </a:lnTo>
                  <a:lnTo>
                    <a:pt x="24" y="52"/>
                  </a:lnTo>
                  <a:lnTo>
                    <a:pt x="30" y="45"/>
                  </a:lnTo>
                  <a:lnTo>
                    <a:pt x="64" y="16"/>
                  </a:lnTo>
                  <a:lnTo>
                    <a:pt x="89" y="16"/>
                  </a:lnTo>
                  <a:lnTo>
                    <a:pt x="90" y="9"/>
                  </a:lnTo>
                  <a:lnTo>
                    <a:pt x="92" y="5"/>
                  </a:lnTo>
                  <a:lnTo>
                    <a:pt x="93" y="2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78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88" name="Freeform 104"/>
            <p:cNvSpPr>
              <a:spLocks/>
            </p:cNvSpPr>
            <p:nvPr/>
          </p:nvSpPr>
          <p:spPr bwMode="auto">
            <a:xfrm>
              <a:off x="2230" y="3675"/>
              <a:ext cx="125" cy="61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56" y="0"/>
                </a:cxn>
                <a:cxn ang="0">
                  <a:pos x="55" y="2"/>
                </a:cxn>
                <a:cxn ang="0">
                  <a:pos x="50" y="5"/>
                </a:cxn>
                <a:cxn ang="0">
                  <a:pos x="43" y="12"/>
                </a:cxn>
                <a:cxn ang="0">
                  <a:pos x="33" y="19"/>
                </a:cxn>
                <a:cxn ang="0">
                  <a:pos x="14" y="35"/>
                </a:cxn>
                <a:cxn ang="0">
                  <a:pos x="6" y="43"/>
                </a:cxn>
                <a:cxn ang="0">
                  <a:pos x="0" y="51"/>
                </a:cxn>
                <a:cxn ang="0">
                  <a:pos x="24" y="52"/>
                </a:cxn>
                <a:cxn ang="0">
                  <a:pos x="30" y="45"/>
                </a:cxn>
                <a:cxn ang="0">
                  <a:pos x="64" y="16"/>
                </a:cxn>
                <a:cxn ang="0">
                  <a:pos x="89" y="16"/>
                </a:cxn>
                <a:cxn ang="0">
                  <a:pos x="90" y="9"/>
                </a:cxn>
                <a:cxn ang="0">
                  <a:pos x="92" y="5"/>
                </a:cxn>
                <a:cxn ang="0">
                  <a:pos x="93" y="2"/>
                </a:cxn>
                <a:cxn ang="0">
                  <a:pos x="95" y="0"/>
                </a:cxn>
                <a:cxn ang="0">
                  <a:pos x="98" y="0"/>
                </a:cxn>
                <a:cxn ang="0">
                  <a:pos x="95" y="0"/>
                </a:cxn>
                <a:cxn ang="0">
                  <a:pos x="78" y="0"/>
                </a:cxn>
              </a:cxnLst>
              <a:rect l="0" t="0" r="r" b="b"/>
              <a:pathLst>
                <a:path w="99" h="53">
                  <a:moveTo>
                    <a:pt x="78" y="0"/>
                  </a:moveTo>
                  <a:lnTo>
                    <a:pt x="56" y="0"/>
                  </a:lnTo>
                  <a:lnTo>
                    <a:pt x="55" y="2"/>
                  </a:lnTo>
                  <a:lnTo>
                    <a:pt x="50" y="5"/>
                  </a:lnTo>
                  <a:lnTo>
                    <a:pt x="43" y="12"/>
                  </a:lnTo>
                  <a:lnTo>
                    <a:pt x="33" y="19"/>
                  </a:lnTo>
                  <a:lnTo>
                    <a:pt x="14" y="35"/>
                  </a:lnTo>
                  <a:lnTo>
                    <a:pt x="6" y="43"/>
                  </a:lnTo>
                  <a:lnTo>
                    <a:pt x="0" y="51"/>
                  </a:lnTo>
                  <a:lnTo>
                    <a:pt x="24" y="52"/>
                  </a:lnTo>
                  <a:lnTo>
                    <a:pt x="30" y="45"/>
                  </a:lnTo>
                  <a:lnTo>
                    <a:pt x="64" y="16"/>
                  </a:lnTo>
                  <a:lnTo>
                    <a:pt x="89" y="16"/>
                  </a:lnTo>
                  <a:lnTo>
                    <a:pt x="90" y="9"/>
                  </a:lnTo>
                  <a:lnTo>
                    <a:pt x="92" y="5"/>
                  </a:lnTo>
                  <a:lnTo>
                    <a:pt x="93" y="2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78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89" name="Freeform 105"/>
            <p:cNvSpPr>
              <a:spLocks/>
            </p:cNvSpPr>
            <p:nvPr/>
          </p:nvSpPr>
          <p:spPr bwMode="auto">
            <a:xfrm>
              <a:off x="2307" y="3681"/>
              <a:ext cx="21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1"/>
                </a:cxn>
                <a:cxn ang="0">
                  <a:pos x="16" y="4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90" name="Line 106"/>
            <p:cNvSpPr>
              <a:spLocks noChangeShapeType="1"/>
            </p:cNvSpPr>
            <p:nvPr/>
          </p:nvSpPr>
          <p:spPr bwMode="auto">
            <a:xfrm flipV="1">
              <a:off x="2461" y="3638"/>
              <a:ext cx="17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91" name="Line 107"/>
            <p:cNvSpPr>
              <a:spLocks noChangeShapeType="1"/>
            </p:cNvSpPr>
            <p:nvPr/>
          </p:nvSpPr>
          <p:spPr bwMode="auto">
            <a:xfrm flipH="1">
              <a:off x="2424" y="3616"/>
              <a:ext cx="22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92" name="Freeform 108"/>
            <p:cNvSpPr>
              <a:spLocks/>
            </p:cNvSpPr>
            <p:nvPr/>
          </p:nvSpPr>
          <p:spPr bwMode="auto">
            <a:xfrm>
              <a:off x="2416" y="3573"/>
              <a:ext cx="107" cy="8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35" y="75"/>
                </a:cxn>
                <a:cxn ang="0">
                  <a:pos x="84" y="20"/>
                </a:cxn>
                <a:cxn ang="0">
                  <a:pos x="84" y="18"/>
                </a:cxn>
                <a:cxn ang="0">
                  <a:pos x="82" y="15"/>
                </a:cxn>
                <a:cxn ang="0">
                  <a:pos x="81" y="8"/>
                </a:cxn>
                <a:cxn ang="0">
                  <a:pos x="75" y="3"/>
                </a:cxn>
                <a:cxn ang="0">
                  <a:pos x="69" y="0"/>
                </a:cxn>
                <a:cxn ang="0">
                  <a:pos x="64" y="0"/>
                </a:cxn>
                <a:cxn ang="0">
                  <a:pos x="59" y="0"/>
                </a:cxn>
                <a:cxn ang="0">
                  <a:pos x="56" y="5"/>
                </a:cxn>
                <a:cxn ang="0">
                  <a:pos x="50" y="9"/>
                </a:cxn>
                <a:cxn ang="0">
                  <a:pos x="41" y="18"/>
                </a:cxn>
                <a:cxn ang="0">
                  <a:pos x="33" y="27"/>
                </a:cxn>
                <a:cxn ang="0">
                  <a:pos x="24" y="37"/>
                </a:cxn>
                <a:cxn ang="0">
                  <a:pos x="18" y="44"/>
                </a:cxn>
                <a:cxn ang="0">
                  <a:pos x="9" y="55"/>
                </a:cxn>
                <a:cxn ang="0">
                  <a:pos x="3" y="60"/>
                </a:cxn>
                <a:cxn ang="0">
                  <a:pos x="1" y="66"/>
                </a:cxn>
                <a:cxn ang="0">
                  <a:pos x="0" y="72"/>
                </a:cxn>
              </a:cxnLst>
              <a:rect l="0" t="0" r="r" b="b"/>
              <a:pathLst>
                <a:path w="85" h="76">
                  <a:moveTo>
                    <a:pt x="0" y="72"/>
                  </a:moveTo>
                  <a:lnTo>
                    <a:pt x="35" y="75"/>
                  </a:lnTo>
                  <a:lnTo>
                    <a:pt x="84" y="20"/>
                  </a:lnTo>
                  <a:lnTo>
                    <a:pt x="84" y="18"/>
                  </a:lnTo>
                  <a:lnTo>
                    <a:pt x="82" y="15"/>
                  </a:lnTo>
                  <a:lnTo>
                    <a:pt x="81" y="8"/>
                  </a:lnTo>
                  <a:lnTo>
                    <a:pt x="75" y="3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6" y="5"/>
                  </a:lnTo>
                  <a:lnTo>
                    <a:pt x="50" y="9"/>
                  </a:lnTo>
                  <a:lnTo>
                    <a:pt x="41" y="18"/>
                  </a:lnTo>
                  <a:lnTo>
                    <a:pt x="33" y="27"/>
                  </a:lnTo>
                  <a:lnTo>
                    <a:pt x="24" y="37"/>
                  </a:lnTo>
                  <a:lnTo>
                    <a:pt x="18" y="44"/>
                  </a:lnTo>
                  <a:lnTo>
                    <a:pt x="9" y="55"/>
                  </a:lnTo>
                  <a:lnTo>
                    <a:pt x="3" y="60"/>
                  </a:lnTo>
                  <a:lnTo>
                    <a:pt x="1" y="66"/>
                  </a:lnTo>
                  <a:lnTo>
                    <a:pt x="0" y="7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93" name="Freeform 109"/>
            <p:cNvSpPr>
              <a:spLocks/>
            </p:cNvSpPr>
            <p:nvPr/>
          </p:nvSpPr>
          <p:spPr bwMode="auto">
            <a:xfrm>
              <a:off x="2416" y="3573"/>
              <a:ext cx="107" cy="8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35" y="75"/>
                </a:cxn>
                <a:cxn ang="0">
                  <a:pos x="84" y="20"/>
                </a:cxn>
                <a:cxn ang="0">
                  <a:pos x="84" y="18"/>
                </a:cxn>
                <a:cxn ang="0">
                  <a:pos x="82" y="15"/>
                </a:cxn>
                <a:cxn ang="0">
                  <a:pos x="81" y="8"/>
                </a:cxn>
                <a:cxn ang="0">
                  <a:pos x="75" y="3"/>
                </a:cxn>
                <a:cxn ang="0">
                  <a:pos x="69" y="0"/>
                </a:cxn>
                <a:cxn ang="0">
                  <a:pos x="64" y="0"/>
                </a:cxn>
                <a:cxn ang="0">
                  <a:pos x="59" y="0"/>
                </a:cxn>
                <a:cxn ang="0">
                  <a:pos x="56" y="5"/>
                </a:cxn>
                <a:cxn ang="0">
                  <a:pos x="50" y="9"/>
                </a:cxn>
                <a:cxn ang="0">
                  <a:pos x="41" y="18"/>
                </a:cxn>
                <a:cxn ang="0">
                  <a:pos x="33" y="27"/>
                </a:cxn>
                <a:cxn ang="0">
                  <a:pos x="24" y="37"/>
                </a:cxn>
                <a:cxn ang="0">
                  <a:pos x="18" y="44"/>
                </a:cxn>
                <a:cxn ang="0">
                  <a:pos x="9" y="55"/>
                </a:cxn>
                <a:cxn ang="0">
                  <a:pos x="3" y="60"/>
                </a:cxn>
                <a:cxn ang="0">
                  <a:pos x="1" y="66"/>
                </a:cxn>
                <a:cxn ang="0">
                  <a:pos x="0" y="72"/>
                </a:cxn>
              </a:cxnLst>
              <a:rect l="0" t="0" r="r" b="b"/>
              <a:pathLst>
                <a:path w="85" h="76">
                  <a:moveTo>
                    <a:pt x="0" y="72"/>
                  </a:moveTo>
                  <a:lnTo>
                    <a:pt x="35" y="75"/>
                  </a:lnTo>
                  <a:lnTo>
                    <a:pt x="84" y="20"/>
                  </a:lnTo>
                  <a:lnTo>
                    <a:pt x="84" y="18"/>
                  </a:lnTo>
                  <a:lnTo>
                    <a:pt x="82" y="15"/>
                  </a:lnTo>
                  <a:lnTo>
                    <a:pt x="81" y="8"/>
                  </a:lnTo>
                  <a:lnTo>
                    <a:pt x="75" y="3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6" y="5"/>
                  </a:lnTo>
                  <a:lnTo>
                    <a:pt x="50" y="9"/>
                  </a:lnTo>
                  <a:lnTo>
                    <a:pt x="41" y="18"/>
                  </a:lnTo>
                  <a:lnTo>
                    <a:pt x="33" y="27"/>
                  </a:lnTo>
                  <a:lnTo>
                    <a:pt x="24" y="37"/>
                  </a:lnTo>
                  <a:lnTo>
                    <a:pt x="18" y="44"/>
                  </a:lnTo>
                  <a:lnTo>
                    <a:pt x="9" y="55"/>
                  </a:lnTo>
                  <a:lnTo>
                    <a:pt x="3" y="60"/>
                  </a:lnTo>
                  <a:lnTo>
                    <a:pt x="1" y="66"/>
                  </a:lnTo>
                  <a:lnTo>
                    <a:pt x="0" y="7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94" name="Freeform 110"/>
            <p:cNvSpPr>
              <a:spLocks/>
            </p:cNvSpPr>
            <p:nvPr/>
          </p:nvSpPr>
          <p:spPr bwMode="auto">
            <a:xfrm>
              <a:off x="2416" y="3634"/>
              <a:ext cx="46" cy="26"/>
            </a:xfrm>
            <a:custGeom>
              <a:avLst/>
              <a:gdLst/>
              <a:ahLst/>
              <a:cxnLst>
                <a:cxn ang="0">
                  <a:pos x="35" y="21"/>
                </a:cxn>
                <a:cxn ang="0">
                  <a:pos x="33" y="13"/>
                </a:cxn>
                <a:cxn ang="0">
                  <a:pos x="30" y="6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1" y="12"/>
                </a:cxn>
                <a:cxn ang="0">
                  <a:pos x="0" y="18"/>
                </a:cxn>
                <a:cxn ang="0">
                  <a:pos x="35" y="21"/>
                </a:cxn>
              </a:cxnLst>
              <a:rect l="0" t="0" r="r" b="b"/>
              <a:pathLst>
                <a:path w="36" h="22">
                  <a:moveTo>
                    <a:pt x="35" y="21"/>
                  </a:moveTo>
                  <a:lnTo>
                    <a:pt x="33" y="13"/>
                  </a:lnTo>
                  <a:lnTo>
                    <a:pt x="30" y="6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3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35" y="21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95" name="Freeform 111"/>
            <p:cNvSpPr>
              <a:spLocks/>
            </p:cNvSpPr>
            <p:nvPr/>
          </p:nvSpPr>
          <p:spPr bwMode="auto">
            <a:xfrm>
              <a:off x="2416" y="3634"/>
              <a:ext cx="46" cy="26"/>
            </a:xfrm>
            <a:custGeom>
              <a:avLst/>
              <a:gdLst/>
              <a:ahLst/>
              <a:cxnLst>
                <a:cxn ang="0">
                  <a:pos x="35" y="21"/>
                </a:cxn>
                <a:cxn ang="0">
                  <a:pos x="33" y="13"/>
                </a:cxn>
                <a:cxn ang="0">
                  <a:pos x="30" y="6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1" y="12"/>
                </a:cxn>
                <a:cxn ang="0">
                  <a:pos x="0" y="18"/>
                </a:cxn>
                <a:cxn ang="0">
                  <a:pos x="35" y="21"/>
                </a:cxn>
              </a:cxnLst>
              <a:rect l="0" t="0" r="r" b="b"/>
              <a:pathLst>
                <a:path w="36" h="22">
                  <a:moveTo>
                    <a:pt x="35" y="21"/>
                  </a:moveTo>
                  <a:lnTo>
                    <a:pt x="33" y="13"/>
                  </a:lnTo>
                  <a:lnTo>
                    <a:pt x="30" y="6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3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35" y="2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96" name="Line 112"/>
            <p:cNvSpPr>
              <a:spLocks noChangeShapeType="1"/>
            </p:cNvSpPr>
            <p:nvPr/>
          </p:nvSpPr>
          <p:spPr bwMode="auto">
            <a:xfrm flipV="1">
              <a:off x="2430" y="3672"/>
              <a:ext cx="37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97" name="Line 113"/>
            <p:cNvSpPr>
              <a:spLocks noChangeShapeType="1"/>
            </p:cNvSpPr>
            <p:nvPr/>
          </p:nvSpPr>
          <p:spPr bwMode="auto">
            <a:xfrm flipH="1">
              <a:off x="2358" y="3633"/>
              <a:ext cx="42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98" name="Freeform 114"/>
            <p:cNvSpPr>
              <a:spLocks/>
            </p:cNvSpPr>
            <p:nvPr/>
          </p:nvSpPr>
          <p:spPr bwMode="auto">
            <a:xfrm>
              <a:off x="2336" y="3623"/>
              <a:ext cx="132" cy="9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5" y="80"/>
                </a:cxn>
                <a:cxn ang="0">
                  <a:pos x="104" y="43"/>
                </a:cxn>
                <a:cxn ang="0">
                  <a:pos x="104" y="40"/>
                </a:cxn>
                <a:cxn ang="0">
                  <a:pos x="104" y="37"/>
                </a:cxn>
                <a:cxn ang="0">
                  <a:pos x="104" y="31"/>
                </a:cxn>
                <a:cxn ang="0">
                  <a:pos x="101" y="23"/>
                </a:cxn>
                <a:cxn ang="0">
                  <a:pos x="98" y="19"/>
                </a:cxn>
                <a:cxn ang="0">
                  <a:pos x="95" y="13"/>
                </a:cxn>
                <a:cxn ang="0">
                  <a:pos x="87" y="8"/>
                </a:cxn>
                <a:cxn ang="0">
                  <a:pos x="83" y="3"/>
                </a:cxn>
                <a:cxn ang="0">
                  <a:pos x="78" y="2"/>
                </a:cxn>
                <a:cxn ang="0">
                  <a:pos x="75" y="2"/>
                </a:cxn>
                <a:cxn ang="0">
                  <a:pos x="67" y="0"/>
                </a:cxn>
                <a:cxn ang="0">
                  <a:pos x="64" y="2"/>
                </a:cxn>
                <a:cxn ang="0">
                  <a:pos x="58" y="2"/>
                </a:cxn>
                <a:cxn ang="0">
                  <a:pos x="47" y="10"/>
                </a:cxn>
                <a:cxn ang="0">
                  <a:pos x="29" y="29"/>
                </a:cxn>
                <a:cxn ang="0">
                  <a:pos x="18" y="39"/>
                </a:cxn>
                <a:cxn ang="0">
                  <a:pos x="14" y="43"/>
                </a:cxn>
                <a:cxn ang="0">
                  <a:pos x="8" y="51"/>
                </a:cxn>
                <a:cxn ang="0">
                  <a:pos x="2" y="60"/>
                </a:cxn>
                <a:cxn ang="0">
                  <a:pos x="0" y="72"/>
                </a:cxn>
              </a:cxnLst>
              <a:rect l="0" t="0" r="r" b="b"/>
              <a:pathLst>
                <a:path w="105" h="81">
                  <a:moveTo>
                    <a:pt x="0" y="72"/>
                  </a:moveTo>
                  <a:lnTo>
                    <a:pt x="75" y="80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04" y="37"/>
                  </a:lnTo>
                  <a:lnTo>
                    <a:pt x="104" y="31"/>
                  </a:lnTo>
                  <a:lnTo>
                    <a:pt x="101" y="23"/>
                  </a:lnTo>
                  <a:lnTo>
                    <a:pt x="98" y="19"/>
                  </a:lnTo>
                  <a:lnTo>
                    <a:pt x="95" y="13"/>
                  </a:lnTo>
                  <a:lnTo>
                    <a:pt x="87" y="8"/>
                  </a:lnTo>
                  <a:lnTo>
                    <a:pt x="83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67" y="0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47" y="10"/>
                  </a:lnTo>
                  <a:lnTo>
                    <a:pt x="29" y="29"/>
                  </a:lnTo>
                  <a:lnTo>
                    <a:pt x="18" y="39"/>
                  </a:lnTo>
                  <a:lnTo>
                    <a:pt x="14" y="43"/>
                  </a:lnTo>
                  <a:lnTo>
                    <a:pt x="8" y="51"/>
                  </a:lnTo>
                  <a:lnTo>
                    <a:pt x="2" y="60"/>
                  </a:lnTo>
                  <a:lnTo>
                    <a:pt x="0" y="7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99" name="Freeform 115"/>
            <p:cNvSpPr>
              <a:spLocks/>
            </p:cNvSpPr>
            <p:nvPr/>
          </p:nvSpPr>
          <p:spPr bwMode="auto">
            <a:xfrm>
              <a:off x="2336" y="3623"/>
              <a:ext cx="132" cy="9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5" y="80"/>
                </a:cxn>
                <a:cxn ang="0">
                  <a:pos x="104" y="43"/>
                </a:cxn>
                <a:cxn ang="0">
                  <a:pos x="104" y="40"/>
                </a:cxn>
                <a:cxn ang="0">
                  <a:pos x="104" y="37"/>
                </a:cxn>
                <a:cxn ang="0">
                  <a:pos x="104" y="31"/>
                </a:cxn>
                <a:cxn ang="0">
                  <a:pos x="101" y="23"/>
                </a:cxn>
                <a:cxn ang="0">
                  <a:pos x="98" y="19"/>
                </a:cxn>
                <a:cxn ang="0">
                  <a:pos x="95" y="13"/>
                </a:cxn>
                <a:cxn ang="0">
                  <a:pos x="87" y="8"/>
                </a:cxn>
                <a:cxn ang="0">
                  <a:pos x="83" y="3"/>
                </a:cxn>
                <a:cxn ang="0">
                  <a:pos x="78" y="2"/>
                </a:cxn>
                <a:cxn ang="0">
                  <a:pos x="75" y="2"/>
                </a:cxn>
                <a:cxn ang="0">
                  <a:pos x="67" y="0"/>
                </a:cxn>
                <a:cxn ang="0">
                  <a:pos x="64" y="2"/>
                </a:cxn>
                <a:cxn ang="0">
                  <a:pos x="58" y="2"/>
                </a:cxn>
                <a:cxn ang="0">
                  <a:pos x="47" y="10"/>
                </a:cxn>
                <a:cxn ang="0">
                  <a:pos x="29" y="29"/>
                </a:cxn>
                <a:cxn ang="0">
                  <a:pos x="18" y="39"/>
                </a:cxn>
                <a:cxn ang="0">
                  <a:pos x="14" y="43"/>
                </a:cxn>
                <a:cxn ang="0">
                  <a:pos x="8" y="51"/>
                </a:cxn>
                <a:cxn ang="0">
                  <a:pos x="2" y="60"/>
                </a:cxn>
                <a:cxn ang="0">
                  <a:pos x="0" y="72"/>
                </a:cxn>
              </a:cxnLst>
              <a:rect l="0" t="0" r="r" b="b"/>
              <a:pathLst>
                <a:path w="105" h="81">
                  <a:moveTo>
                    <a:pt x="0" y="72"/>
                  </a:moveTo>
                  <a:lnTo>
                    <a:pt x="75" y="80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04" y="37"/>
                  </a:lnTo>
                  <a:lnTo>
                    <a:pt x="104" y="31"/>
                  </a:lnTo>
                  <a:lnTo>
                    <a:pt x="101" y="23"/>
                  </a:lnTo>
                  <a:lnTo>
                    <a:pt x="98" y="19"/>
                  </a:lnTo>
                  <a:lnTo>
                    <a:pt x="95" y="13"/>
                  </a:lnTo>
                  <a:lnTo>
                    <a:pt x="87" y="8"/>
                  </a:lnTo>
                  <a:lnTo>
                    <a:pt x="83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67" y="0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47" y="10"/>
                  </a:lnTo>
                  <a:lnTo>
                    <a:pt x="29" y="29"/>
                  </a:lnTo>
                  <a:lnTo>
                    <a:pt x="18" y="39"/>
                  </a:lnTo>
                  <a:lnTo>
                    <a:pt x="14" y="43"/>
                  </a:lnTo>
                  <a:lnTo>
                    <a:pt x="8" y="51"/>
                  </a:lnTo>
                  <a:lnTo>
                    <a:pt x="2" y="60"/>
                  </a:lnTo>
                  <a:lnTo>
                    <a:pt x="0" y="7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00" name="Freeform 116"/>
            <p:cNvSpPr>
              <a:spLocks/>
            </p:cNvSpPr>
            <p:nvPr/>
          </p:nvSpPr>
          <p:spPr bwMode="auto">
            <a:xfrm>
              <a:off x="2339" y="3662"/>
              <a:ext cx="92" cy="52"/>
            </a:xfrm>
            <a:custGeom>
              <a:avLst/>
              <a:gdLst/>
              <a:ahLst/>
              <a:cxnLst>
                <a:cxn ang="0">
                  <a:pos x="73" y="46"/>
                </a:cxn>
                <a:cxn ang="0">
                  <a:pos x="71" y="37"/>
                </a:cxn>
                <a:cxn ang="0">
                  <a:pos x="70" y="29"/>
                </a:cxn>
                <a:cxn ang="0">
                  <a:pos x="67" y="23"/>
                </a:cxn>
                <a:cxn ang="0">
                  <a:pos x="62" y="15"/>
                </a:cxn>
                <a:cxn ang="0">
                  <a:pos x="56" y="9"/>
                </a:cxn>
                <a:cxn ang="0">
                  <a:pos x="52" y="5"/>
                </a:cxn>
                <a:cxn ang="0">
                  <a:pos x="45" y="3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24" y="3"/>
                </a:cxn>
                <a:cxn ang="0">
                  <a:pos x="18" y="5"/>
                </a:cxn>
                <a:cxn ang="0">
                  <a:pos x="12" y="9"/>
                </a:cxn>
                <a:cxn ang="0">
                  <a:pos x="6" y="17"/>
                </a:cxn>
                <a:cxn ang="0">
                  <a:pos x="3" y="26"/>
                </a:cxn>
                <a:cxn ang="0">
                  <a:pos x="0" y="38"/>
                </a:cxn>
                <a:cxn ang="0">
                  <a:pos x="73" y="46"/>
                </a:cxn>
              </a:cxnLst>
              <a:rect l="0" t="0" r="r" b="b"/>
              <a:pathLst>
                <a:path w="74" h="47">
                  <a:moveTo>
                    <a:pt x="73" y="46"/>
                  </a:moveTo>
                  <a:lnTo>
                    <a:pt x="71" y="37"/>
                  </a:lnTo>
                  <a:lnTo>
                    <a:pt x="70" y="29"/>
                  </a:lnTo>
                  <a:lnTo>
                    <a:pt x="67" y="23"/>
                  </a:lnTo>
                  <a:lnTo>
                    <a:pt x="62" y="15"/>
                  </a:lnTo>
                  <a:lnTo>
                    <a:pt x="56" y="9"/>
                  </a:lnTo>
                  <a:lnTo>
                    <a:pt x="52" y="5"/>
                  </a:lnTo>
                  <a:lnTo>
                    <a:pt x="45" y="3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2" y="9"/>
                  </a:lnTo>
                  <a:lnTo>
                    <a:pt x="6" y="17"/>
                  </a:lnTo>
                  <a:lnTo>
                    <a:pt x="3" y="26"/>
                  </a:lnTo>
                  <a:lnTo>
                    <a:pt x="0" y="38"/>
                  </a:lnTo>
                  <a:lnTo>
                    <a:pt x="73" y="4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01" name="Freeform 117"/>
            <p:cNvSpPr>
              <a:spLocks/>
            </p:cNvSpPr>
            <p:nvPr/>
          </p:nvSpPr>
          <p:spPr bwMode="auto">
            <a:xfrm>
              <a:off x="2339" y="3662"/>
              <a:ext cx="92" cy="52"/>
            </a:xfrm>
            <a:custGeom>
              <a:avLst/>
              <a:gdLst/>
              <a:ahLst/>
              <a:cxnLst>
                <a:cxn ang="0">
                  <a:pos x="73" y="46"/>
                </a:cxn>
                <a:cxn ang="0">
                  <a:pos x="71" y="37"/>
                </a:cxn>
                <a:cxn ang="0">
                  <a:pos x="70" y="29"/>
                </a:cxn>
                <a:cxn ang="0">
                  <a:pos x="67" y="23"/>
                </a:cxn>
                <a:cxn ang="0">
                  <a:pos x="62" y="15"/>
                </a:cxn>
                <a:cxn ang="0">
                  <a:pos x="56" y="9"/>
                </a:cxn>
                <a:cxn ang="0">
                  <a:pos x="52" y="5"/>
                </a:cxn>
                <a:cxn ang="0">
                  <a:pos x="45" y="3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24" y="3"/>
                </a:cxn>
                <a:cxn ang="0">
                  <a:pos x="18" y="5"/>
                </a:cxn>
                <a:cxn ang="0">
                  <a:pos x="12" y="9"/>
                </a:cxn>
                <a:cxn ang="0">
                  <a:pos x="6" y="17"/>
                </a:cxn>
                <a:cxn ang="0">
                  <a:pos x="3" y="26"/>
                </a:cxn>
                <a:cxn ang="0">
                  <a:pos x="0" y="38"/>
                </a:cxn>
                <a:cxn ang="0">
                  <a:pos x="73" y="46"/>
                </a:cxn>
              </a:cxnLst>
              <a:rect l="0" t="0" r="r" b="b"/>
              <a:pathLst>
                <a:path w="74" h="47">
                  <a:moveTo>
                    <a:pt x="73" y="46"/>
                  </a:moveTo>
                  <a:lnTo>
                    <a:pt x="71" y="37"/>
                  </a:lnTo>
                  <a:lnTo>
                    <a:pt x="70" y="29"/>
                  </a:lnTo>
                  <a:lnTo>
                    <a:pt x="67" y="23"/>
                  </a:lnTo>
                  <a:lnTo>
                    <a:pt x="62" y="15"/>
                  </a:lnTo>
                  <a:lnTo>
                    <a:pt x="56" y="9"/>
                  </a:lnTo>
                  <a:lnTo>
                    <a:pt x="52" y="5"/>
                  </a:lnTo>
                  <a:lnTo>
                    <a:pt x="45" y="3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2" y="9"/>
                  </a:lnTo>
                  <a:lnTo>
                    <a:pt x="6" y="17"/>
                  </a:lnTo>
                  <a:lnTo>
                    <a:pt x="3" y="26"/>
                  </a:lnTo>
                  <a:lnTo>
                    <a:pt x="0" y="38"/>
                  </a:lnTo>
                  <a:lnTo>
                    <a:pt x="73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02" name="Freeform 118"/>
            <p:cNvSpPr>
              <a:spLocks/>
            </p:cNvSpPr>
            <p:nvPr/>
          </p:nvSpPr>
          <p:spPr bwMode="auto">
            <a:xfrm>
              <a:off x="2389" y="3401"/>
              <a:ext cx="64" cy="25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3" y="217"/>
                </a:cxn>
                <a:cxn ang="0">
                  <a:pos x="8" y="220"/>
                </a:cxn>
                <a:cxn ang="0">
                  <a:pos x="16" y="222"/>
                </a:cxn>
                <a:cxn ang="0">
                  <a:pos x="25" y="225"/>
                </a:cxn>
                <a:cxn ang="0">
                  <a:pos x="36" y="222"/>
                </a:cxn>
                <a:cxn ang="0">
                  <a:pos x="43" y="220"/>
                </a:cxn>
                <a:cxn ang="0">
                  <a:pos x="48" y="217"/>
                </a:cxn>
                <a:cxn ang="0">
                  <a:pos x="51" y="211"/>
                </a:cxn>
                <a:cxn ang="0">
                  <a:pos x="51" y="14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57"/>
                </a:cxn>
                <a:cxn ang="0">
                  <a:pos x="0" y="75"/>
                </a:cxn>
                <a:cxn ang="0">
                  <a:pos x="0" y="210"/>
                </a:cxn>
                <a:cxn ang="0">
                  <a:pos x="0" y="211"/>
                </a:cxn>
              </a:cxnLst>
              <a:rect l="0" t="0" r="r" b="b"/>
              <a:pathLst>
                <a:path w="52" h="226">
                  <a:moveTo>
                    <a:pt x="0" y="211"/>
                  </a:moveTo>
                  <a:lnTo>
                    <a:pt x="3" y="217"/>
                  </a:lnTo>
                  <a:lnTo>
                    <a:pt x="8" y="220"/>
                  </a:lnTo>
                  <a:lnTo>
                    <a:pt x="16" y="222"/>
                  </a:lnTo>
                  <a:lnTo>
                    <a:pt x="25" y="225"/>
                  </a:lnTo>
                  <a:lnTo>
                    <a:pt x="36" y="222"/>
                  </a:lnTo>
                  <a:lnTo>
                    <a:pt x="43" y="220"/>
                  </a:lnTo>
                  <a:lnTo>
                    <a:pt x="48" y="217"/>
                  </a:lnTo>
                  <a:lnTo>
                    <a:pt x="51" y="211"/>
                  </a:lnTo>
                  <a:lnTo>
                    <a:pt x="51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210"/>
                  </a:lnTo>
                  <a:lnTo>
                    <a:pt x="0" y="211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03" name="Freeform 119"/>
            <p:cNvSpPr>
              <a:spLocks/>
            </p:cNvSpPr>
            <p:nvPr/>
          </p:nvSpPr>
          <p:spPr bwMode="auto">
            <a:xfrm>
              <a:off x="2389" y="3401"/>
              <a:ext cx="64" cy="25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3" y="217"/>
                </a:cxn>
                <a:cxn ang="0">
                  <a:pos x="8" y="220"/>
                </a:cxn>
                <a:cxn ang="0">
                  <a:pos x="16" y="222"/>
                </a:cxn>
                <a:cxn ang="0">
                  <a:pos x="25" y="225"/>
                </a:cxn>
                <a:cxn ang="0">
                  <a:pos x="36" y="222"/>
                </a:cxn>
                <a:cxn ang="0">
                  <a:pos x="43" y="220"/>
                </a:cxn>
                <a:cxn ang="0">
                  <a:pos x="48" y="217"/>
                </a:cxn>
                <a:cxn ang="0">
                  <a:pos x="51" y="211"/>
                </a:cxn>
                <a:cxn ang="0">
                  <a:pos x="51" y="14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57"/>
                </a:cxn>
                <a:cxn ang="0">
                  <a:pos x="0" y="75"/>
                </a:cxn>
                <a:cxn ang="0">
                  <a:pos x="0" y="210"/>
                </a:cxn>
                <a:cxn ang="0">
                  <a:pos x="0" y="211"/>
                </a:cxn>
              </a:cxnLst>
              <a:rect l="0" t="0" r="r" b="b"/>
              <a:pathLst>
                <a:path w="52" h="226">
                  <a:moveTo>
                    <a:pt x="0" y="211"/>
                  </a:moveTo>
                  <a:lnTo>
                    <a:pt x="3" y="217"/>
                  </a:lnTo>
                  <a:lnTo>
                    <a:pt x="8" y="220"/>
                  </a:lnTo>
                  <a:lnTo>
                    <a:pt x="16" y="222"/>
                  </a:lnTo>
                  <a:lnTo>
                    <a:pt x="25" y="225"/>
                  </a:lnTo>
                  <a:lnTo>
                    <a:pt x="36" y="222"/>
                  </a:lnTo>
                  <a:lnTo>
                    <a:pt x="43" y="220"/>
                  </a:lnTo>
                  <a:lnTo>
                    <a:pt x="48" y="217"/>
                  </a:lnTo>
                  <a:lnTo>
                    <a:pt x="51" y="211"/>
                  </a:lnTo>
                  <a:lnTo>
                    <a:pt x="51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210"/>
                  </a:lnTo>
                  <a:lnTo>
                    <a:pt x="0" y="21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04" name="Freeform 120"/>
            <p:cNvSpPr>
              <a:spLocks/>
            </p:cNvSpPr>
            <p:nvPr/>
          </p:nvSpPr>
          <p:spPr bwMode="auto">
            <a:xfrm>
              <a:off x="2389" y="3416"/>
              <a:ext cx="6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4" y="12"/>
                </a:cxn>
                <a:cxn ang="0">
                  <a:pos x="17" y="16"/>
                </a:cxn>
                <a:cxn ang="0">
                  <a:pos x="19" y="16"/>
                </a:cxn>
                <a:cxn ang="0">
                  <a:pos x="22" y="16"/>
                </a:cxn>
                <a:cxn ang="0">
                  <a:pos x="23" y="16"/>
                </a:cxn>
                <a:cxn ang="0">
                  <a:pos x="26" y="16"/>
                </a:cxn>
                <a:cxn ang="0">
                  <a:pos x="28" y="16"/>
                </a:cxn>
                <a:cxn ang="0">
                  <a:pos x="29" y="16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7" y="12"/>
                </a:cxn>
                <a:cxn ang="0">
                  <a:pos x="39" y="12"/>
                </a:cxn>
                <a:cxn ang="0">
                  <a:pos x="40" y="12"/>
                </a:cxn>
                <a:cxn ang="0">
                  <a:pos x="43" y="12"/>
                </a:cxn>
                <a:cxn ang="0">
                  <a:pos x="45" y="10"/>
                </a:cxn>
                <a:cxn ang="0">
                  <a:pos x="46" y="10"/>
                </a:cxn>
                <a:cxn ang="0">
                  <a:pos x="46" y="7"/>
                </a:cxn>
                <a:cxn ang="0">
                  <a:pos x="48" y="7"/>
                </a:cxn>
                <a:cxn ang="0">
                  <a:pos x="49" y="5"/>
                </a:cxn>
                <a:cxn ang="0">
                  <a:pos x="49" y="1"/>
                </a:cxn>
                <a:cxn ang="0">
                  <a:pos x="51" y="0"/>
                </a:cxn>
              </a:cxnLst>
              <a:rect l="0" t="0" r="r" b="b"/>
              <a:pathLst>
                <a:path w="52" h="17">
                  <a:moveTo>
                    <a:pt x="0" y="0"/>
                  </a:moveTo>
                  <a:lnTo>
                    <a:pt x="2" y="1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9" y="5"/>
                  </a:lnTo>
                  <a:lnTo>
                    <a:pt x="49" y="1"/>
                  </a:lnTo>
                  <a:lnTo>
                    <a:pt x="51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05" name="Freeform 121"/>
            <p:cNvSpPr>
              <a:spLocks/>
            </p:cNvSpPr>
            <p:nvPr/>
          </p:nvSpPr>
          <p:spPr bwMode="auto">
            <a:xfrm>
              <a:off x="2441" y="3681"/>
              <a:ext cx="104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4" y="0"/>
                </a:cxn>
                <a:cxn ang="0">
                  <a:pos x="82" y="50"/>
                </a:cxn>
                <a:cxn ang="0">
                  <a:pos x="78" y="52"/>
                </a:cxn>
                <a:cxn ang="0">
                  <a:pos x="73" y="55"/>
                </a:cxn>
                <a:cxn ang="0">
                  <a:pos x="70" y="58"/>
                </a:cxn>
                <a:cxn ang="0">
                  <a:pos x="64" y="61"/>
                </a:cxn>
                <a:cxn ang="0">
                  <a:pos x="33" y="20"/>
                </a:cxn>
                <a:cxn ang="0">
                  <a:pos x="1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12" y="0"/>
                </a:cxn>
              </a:cxnLst>
              <a:rect l="0" t="0" r="r" b="b"/>
              <a:pathLst>
                <a:path w="83" h="62">
                  <a:moveTo>
                    <a:pt x="12" y="0"/>
                  </a:moveTo>
                  <a:lnTo>
                    <a:pt x="44" y="0"/>
                  </a:lnTo>
                  <a:lnTo>
                    <a:pt x="82" y="50"/>
                  </a:lnTo>
                  <a:lnTo>
                    <a:pt x="78" y="52"/>
                  </a:lnTo>
                  <a:lnTo>
                    <a:pt x="73" y="55"/>
                  </a:lnTo>
                  <a:lnTo>
                    <a:pt x="70" y="58"/>
                  </a:lnTo>
                  <a:lnTo>
                    <a:pt x="64" y="61"/>
                  </a:lnTo>
                  <a:lnTo>
                    <a:pt x="33" y="20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12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06" name="Freeform 122"/>
            <p:cNvSpPr>
              <a:spLocks/>
            </p:cNvSpPr>
            <p:nvPr/>
          </p:nvSpPr>
          <p:spPr bwMode="auto">
            <a:xfrm>
              <a:off x="2441" y="3681"/>
              <a:ext cx="104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4" y="0"/>
                </a:cxn>
                <a:cxn ang="0">
                  <a:pos x="82" y="50"/>
                </a:cxn>
                <a:cxn ang="0">
                  <a:pos x="78" y="52"/>
                </a:cxn>
                <a:cxn ang="0">
                  <a:pos x="73" y="55"/>
                </a:cxn>
                <a:cxn ang="0">
                  <a:pos x="70" y="58"/>
                </a:cxn>
                <a:cxn ang="0">
                  <a:pos x="64" y="61"/>
                </a:cxn>
                <a:cxn ang="0">
                  <a:pos x="33" y="20"/>
                </a:cxn>
                <a:cxn ang="0">
                  <a:pos x="1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12" y="0"/>
                </a:cxn>
              </a:cxnLst>
              <a:rect l="0" t="0" r="r" b="b"/>
              <a:pathLst>
                <a:path w="83" h="62">
                  <a:moveTo>
                    <a:pt x="12" y="0"/>
                  </a:moveTo>
                  <a:lnTo>
                    <a:pt x="44" y="0"/>
                  </a:lnTo>
                  <a:lnTo>
                    <a:pt x="82" y="50"/>
                  </a:lnTo>
                  <a:lnTo>
                    <a:pt x="78" y="52"/>
                  </a:lnTo>
                  <a:lnTo>
                    <a:pt x="73" y="55"/>
                  </a:lnTo>
                  <a:lnTo>
                    <a:pt x="70" y="58"/>
                  </a:lnTo>
                  <a:lnTo>
                    <a:pt x="64" y="61"/>
                  </a:lnTo>
                  <a:lnTo>
                    <a:pt x="33" y="20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12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07" name="Freeform 123"/>
            <p:cNvSpPr>
              <a:spLocks/>
            </p:cNvSpPr>
            <p:nvPr/>
          </p:nvSpPr>
          <p:spPr bwMode="auto">
            <a:xfrm>
              <a:off x="2482" y="3690"/>
              <a:ext cx="21" cy="2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08" name="Freeform 124"/>
            <p:cNvSpPr>
              <a:spLocks/>
            </p:cNvSpPr>
            <p:nvPr/>
          </p:nvSpPr>
          <p:spPr bwMode="auto">
            <a:xfrm>
              <a:off x="2242" y="3733"/>
              <a:ext cx="220" cy="67"/>
            </a:xfrm>
            <a:custGeom>
              <a:avLst/>
              <a:gdLst/>
              <a:ahLst/>
              <a:cxnLst>
                <a:cxn ang="0">
                  <a:pos x="173" y="59"/>
                </a:cxn>
                <a:cxn ang="0">
                  <a:pos x="173" y="15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173" y="59"/>
                </a:cxn>
              </a:cxnLst>
              <a:rect l="0" t="0" r="r" b="b"/>
              <a:pathLst>
                <a:path w="174" h="60">
                  <a:moveTo>
                    <a:pt x="173" y="59"/>
                  </a:moveTo>
                  <a:lnTo>
                    <a:pt x="173" y="15"/>
                  </a:lnTo>
                  <a:lnTo>
                    <a:pt x="0" y="0"/>
                  </a:lnTo>
                  <a:lnTo>
                    <a:pt x="0" y="40"/>
                  </a:lnTo>
                  <a:lnTo>
                    <a:pt x="173" y="59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09" name="Freeform 125"/>
            <p:cNvSpPr>
              <a:spLocks/>
            </p:cNvSpPr>
            <p:nvPr/>
          </p:nvSpPr>
          <p:spPr bwMode="auto">
            <a:xfrm>
              <a:off x="2242" y="3733"/>
              <a:ext cx="220" cy="67"/>
            </a:xfrm>
            <a:custGeom>
              <a:avLst/>
              <a:gdLst/>
              <a:ahLst/>
              <a:cxnLst>
                <a:cxn ang="0">
                  <a:pos x="173" y="59"/>
                </a:cxn>
                <a:cxn ang="0">
                  <a:pos x="173" y="15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173" y="59"/>
                </a:cxn>
              </a:cxnLst>
              <a:rect l="0" t="0" r="r" b="b"/>
              <a:pathLst>
                <a:path w="174" h="60">
                  <a:moveTo>
                    <a:pt x="173" y="59"/>
                  </a:moveTo>
                  <a:lnTo>
                    <a:pt x="173" y="15"/>
                  </a:lnTo>
                  <a:lnTo>
                    <a:pt x="0" y="0"/>
                  </a:lnTo>
                  <a:lnTo>
                    <a:pt x="0" y="40"/>
                  </a:lnTo>
                  <a:lnTo>
                    <a:pt x="173" y="5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10" name="Freeform 126"/>
            <p:cNvSpPr>
              <a:spLocks/>
            </p:cNvSpPr>
            <p:nvPr/>
          </p:nvSpPr>
          <p:spPr bwMode="auto">
            <a:xfrm>
              <a:off x="2246" y="3701"/>
              <a:ext cx="257" cy="50"/>
            </a:xfrm>
            <a:custGeom>
              <a:avLst/>
              <a:gdLst/>
              <a:ahLst/>
              <a:cxnLst>
                <a:cxn ang="0">
                  <a:pos x="175" y="43"/>
                </a:cxn>
                <a:cxn ang="0">
                  <a:pos x="204" y="17"/>
                </a:cxn>
                <a:cxn ang="0">
                  <a:pos x="32" y="0"/>
                </a:cxn>
                <a:cxn ang="0">
                  <a:pos x="0" y="26"/>
                </a:cxn>
                <a:cxn ang="0">
                  <a:pos x="170" y="43"/>
                </a:cxn>
                <a:cxn ang="0">
                  <a:pos x="175" y="43"/>
                </a:cxn>
              </a:cxnLst>
              <a:rect l="0" t="0" r="r" b="b"/>
              <a:pathLst>
                <a:path w="205" h="44">
                  <a:moveTo>
                    <a:pt x="175" y="43"/>
                  </a:moveTo>
                  <a:lnTo>
                    <a:pt x="204" y="17"/>
                  </a:lnTo>
                  <a:lnTo>
                    <a:pt x="32" y="0"/>
                  </a:lnTo>
                  <a:lnTo>
                    <a:pt x="0" y="26"/>
                  </a:lnTo>
                  <a:lnTo>
                    <a:pt x="170" y="43"/>
                  </a:lnTo>
                  <a:lnTo>
                    <a:pt x="175" y="43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11" name="Freeform 127"/>
            <p:cNvSpPr>
              <a:spLocks/>
            </p:cNvSpPr>
            <p:nvPr/>
          </p:nvSpPr>
          <p:spPr bwMode="auto">
            <a:xfrm>
              <a:off x="2246" y="3701"/>
              <a:ext cx="257" cy="50"/>
            </a:xfrm>
            <a:custGeom>
              <a:avLst/>
              <a:gdLst/>
              <a:ahLst/>
              <a:cxnLst>
                <a:cxn ang="0">
                  <a:pos x="175" y="43"/>
                </a:cxn>
                <a:cxn ang="0">
                  <a:pos x="204" y="17"/>
                </a:cxn>
                <a:cxn ang="0">
                  <a:pos x="32" y="0"/>
                </a:cxn>
                <a:cxn ang="0">
                  <a:pos x="0" y="26"/>
                </a:cxn>
                <a:cxn ang="0">
                  <a:pos x="170" y="43"/>
                </a:cxn>
                <a:cxn ang="0">
                  <a:pos x="175" y="43"/>
                </a:cxn>
              </a:cxnLst>
              <a:rect l="0" t="0" r="r" b="b"/>
              <a:pathLst>
                <a:path w="205" h="44">
                  <a:moveTo>
                    <a:pt x="175" y="43"/>
                  </a:moveTo>
                  <a:lnTo>
                    <a:pt x="204" y="17"/>
                  </a:lnTo>
                  <a:lnTo>
                    <a:pt x="32" y="0"/>
                  </a:lnTo>
                  <a:lnTo>
                    <a:pt x="0" y="26"/>
                  </a:lnTo>
                  <a:lnTo>
                    <a:pt x="170" y="43"/>
                  </a:lnTo>
                  <a:lnTo>
                    <a:pt x="175" y="4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12" name="Freeform 128"/>
            <p:cNvSpPr>
              <a:spLocks/>
            </p:cNvSpPr>
            <p:nvPr/>
          </p:nvSpPr>
          <p:spPr bwMode="auto">
            <a:xfrm>
              <a:off x="2461" y="3720"/>
              <a:ext cx="42" cy="8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26"/>
                </a:cxn>
                <a:cxn ang="0">
                  <a:pos x="0" y="70"/>
                </a:cxn>
                <a:cxn ang="0">
                  <a:pos x="34" y="35"/>
                </a:cxn>
                <a:cxn ang="0">
                  <a:pos x="34" y="0"/>
                </a:cxn>
              </a:cxnLst>
              <a:rect l="0" t="0" r="r" b="b"/>
              <a:pathLst>
                <a:path w="35" h="71">
                  <a:moveTo>
                    <a:pt x="34" y="0"/>
                  </a:moveTo>
                  <a:lnTo>
                    <a:pt x="0" y="26"/>
                  </a:lnTo>
                  <a:lnTo>
                    <a:pt x="0" y="70"/>
                  </a:lnTo>
                  <a:lnTo>
                    <a:pt x="34" y="3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13" name="Freeform 129"/>
            <p:cNvSpPr>
              <a:spLocks/>
            </p:cNvSpPr>
            <p:nvPr/>
          </p:nvSpPr>
          <p:spPr bwMode="auto">
            <a:xfrm>
              <a:off x="2461" y="3720"/>
              <a:ext cx="42" cy="8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26"/>
                </a:cxn>
                <a:cxn ang="0">
                  <a:pos x="0" y="70"/>
                </a:cxn>
                <a:cxn ang="0">
                  <a:pos x="34" y="35"/>
                </a:cxn>
                <a:cxn ang="0">
                  <a:pos x="34" y="0"/>
                </a:cxn>
              </a:cxnLst>
              <a:rect l="0" t="0" r="r" b="b"/>
              <a:pathLst>
                <a:path w="35" h="71">
                  <a:moveTo>
                    <a:pt x="34" y="0"/>
                  </a:moveTo>
                  <a:lnTo>
                    <a:pt x="0" y="26"/>
                  </a:lnTo>
                  <a:lnTo>
                    <a:pt x="0" y="70"/>
                  </a:lnTo>
                  <a:lnTo>
                    <a:pt x="34" y="3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14" name="Line 130"/>
            <p:cNvSpPr>
              <a:spLocks noChangeShapeType="1"/>
            </p:cNvSpPr>
            <p:nvPr/>
          </p:nvSpPr>
          <p:spPr bwMode="auto">
            <a:xfrm flipV="1">
              <a:off x="2358" y="3770"/>
              <a:ext cx="2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5" name="Line 131"/>
            <p:cNvSpPr>
              <a:spLocks noChangeShapeType="1"/>
            </p:cNvSpPr>
            <p:nvPr/>
          </p:nvSpPr>
          <p:spPr bwMode="auto">
            <a:xfrm flipH="1">
              <a:off x="2322" y="3746"/>
              <a:ext cx="22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6" name="Freeform 132"/>
            <p:cNvSpPr>
              <a:spLocks/>
            </p:cNvSpPr>
            <p:nvPr/>
          </p:nvSpPr>
          <p:spPr bwMode="auto">
            <a:xfrm>
              <a:off x="2311" y="3740"/>
              <a:ext cx="69" cy="5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7" y="49"/>
                </a:cxn>
                <a:cxn ang="0">
                  <a:pos x="54" y="27"/>
                </a:cxn>
                <a:cxn ang="0">
                  <a:pos x="54" y="24"/>
                </a:cxn>
                <a:cxn ang="0">
                  <a:pos x="52" y="18"/>
                </a:cxn>
                <a:cxn ang="0">
                  <a:pos x="49" y="12"/>
                </a:cxn>
                <a:cxn ang="0">
                  <a:pos x="44" y="4"/>
                </a:cxn>
                <a:cxn ang="0">
                  <a:pos x="40" y="3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29" y="3"/>
                </a:cxn>
                <a:cxn ang="0">
                  <a:pos x="25" y="6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9" y="24"/>
                </a:cxn>
                <a:cxn ang="0">
                  <a:pos x="5" y="32"/>
                </a:cxn>
                <a:cxn ang="0">
                  <a:pos x="0" y="37"/>
                </a:cxn>
                <a:cxn ang="0">
                  <a:pos x="0" y="44"/>
                </a:cxn>
              </a:cxnLst>
              <a:rect l="0" t="0" r="r" b="b"/>
              <a:pathLst>
                <a:path w="55" h="50">
                  <a:moveTo>
                    <a:pt x="0" y="44"/>
                  </a:moveTo>
                  <a:lnTo>
                    <a:pt x="37" y="49"/>
                  </a:lnTo>
                  <a:lnTo>
                    <a:pt x="54" y="27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9" y="12"/>
                  </a:lnTo>
                  <a:lnTo>
                    <a:pt x="44" y="4"/>
                  </a:lnTo>
                  <a:lnTo>
                    <a:pt x="40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5" y="6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9" y="24"/>
                  </a:lnTo>
                  <a:lnTo>
                    <a:pt x="5" y="32"/>
                  </a:lnTo>
                  <a:lnTo>
                    <a:pt x="0" y="37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17" name="Freeform 133"/>
            <p:cNvSpPr>
              <a:spLocks/>
            </p:cNvSpPr>
            <p:nvPr/>
          </p:nvSpPr>
          <p:spPr bwMode="auto">
            <a:xfrm>
              <a:off x="2311" y="3740"/>
              <a:ext cx="69" cy="5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7" y="49"/>
                </a:cxn>
                <a:cxn ang="0">
                  <a:pos x="54" y="27"/>
                </a:cxn>
                <a:cxn ang="0">
                  <a:pos x="54" y="24"/>
                </a:cxn>
                <a:cxn ang="0">
                  <a:pos x="52" y="18"/>
                </a:cxn>
                <a:cxn ang="0">
                  <a:pos x="49" y="12"/>
                </a:cxn>
                <a:cxn ang="0">
                  <a:pos x="44" y="4"/>
                </a:cxn>
                <a:cxn ang="0">
                  <a:pos x="40" y="3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29" y="3"/>
                </a:cxn>
                <a:cxn ang="0">
                  <a:pos x="25" y="6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9" y="24"/>
                </a:cxn>
                <a:cxn ang="0">
                  <a:pos x="5" y="32"/>
                </a:cxn>
                <a:cxn ang="0">
                  <a:pos x="0" y="37"/>
                </a:cxn>
                <a:cxn ang="0">
                  <a:pos x="0" y="44"/>
                </a:cxn>
              </a:cxnLst>
              <a:rect l="0" t="0" r="r" b="b"/>
              <a:pathLst>
                <a:path w="55" h="50">
                  <a:moveTo>
                    <a:pt x="0" y="44"/>
                  </a:moveTo>
                  <a:lnTo>
                    <a:pt x="37" y="49"/>
                  </a:lnTo>
                  <a:lnTo>
                    <a:pt x="54" y="27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9" y="12"/>
                  </a:lnTo>
                  <a:lnTo>
                    <a:pt x="44" y="4"/>
                  </a:lnTo>
                  <a:lnTo>
                    <a:pt x="40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5" y="6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9" y="24"/>
                  </a:lnTo>
                  <a:lnTo>
                    <a:pt x="5" y="32"/>
                  </a:lnTo>
                  <a:lnTo>
                    <a:pt x="0" y="37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18" name="Freeform 134"/>
            <p:cNvSpPr>
              <a:spLocks/>
            </p:cNvSpPr>
            <p:nvPr/>
          </p:nvSpPr>
          <p:spPr bwMode="auto">
            <a:xfrm>
              <a:off x="2311" y="3766"/>
              <a:ext cx="48" cy="30"/>
            </a:xfrm>
            <a:custGeom>
              <a:avLst/>
              <a:gdLst/>
              <a:ahLst/>
              <a:cxnLst>
                <a:cxn ang="0">
                  <a:pos x="37" y="26"/>
                </a:cxn>
                <a:cxn ang="0">
                  <a:pos x="37" y="17"/>
                </a:cxn>
                <a:cxn ang="0">
                  <a:pos x="31" y="9"/>
                </a:cxn>
                <a:cxn ang="0">
                  <a:pos x="26" y="1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7" y="26"/>
                </a:cxn>
              </a:cxnLst>
              <a:rect l="0" t="0" r="r" b="b"/>
              <a:pathLst>
                <a:path w="38" h="27">
                  <a:moveTo>
                    <a:pt x="37" y="26"/>
                  </a:moveTo>
                  <a:lnTo>
                    <a:pt x="37" y="17"/>
                  </a:lnTo>
                  <a:lnTo>
                    <a:pt x="31" y="9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37" y="2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19" name="Freeform 135"/>
            <p:cNvSpPr>
              <a:spLocks/>
            </p:cNvSpPr>
            <p:nvPr/>
          </p:nvSpPr>
          <p:spPr bwMode="auto">
            <a:xfrm>
              <a:off x="2311" y="3766"/>
              <a:ext cx="48" cy="30"/>
            </a:xfrm>
            <a:custGeom>
              <a:avLst/>
              <a:gdLst/>
              <a:ahLst/>
              <a:cxnLst>
                <a:cxn ang="0">
                  <a:pos x="37" y="26"/>
                </a:cxn>
                <a:cxn ang="0">
                  <a:pos x="37" y="17"/>
                </a:cxn>
                <a:cxn ang="0">
                  <a:pos x="31" y="9"/>
                </a:cxn>
                <a:cxn ang="0">
                  <a:pos x="26" y="1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7" y="26"/>
                </a:cxn>
              </a:cxnLst>
              <a:rect l="0" t="0" r="r" b="b"/>
              <a:pathLst>
                <a:path w="38" h="27">
                  <a:moveTo>
                    <a:pt x="37" y="26"/>
                  </a:moveTo>
                  <a:lnTo>
                    <a:pt x="37" y="17"/>
                  </a:lnTo>
                  <a:lnTo>
                    <a:pt x="31" y="9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37" y="2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20" name="Freeform 136"/>
            <p:cNvSpPr>
              <a:spLocks/>
            </p:cNvSpPr>
            <p:nvPr/>
          </p:nvSpPr>
          <p:spPr bwMode="auto">
            <a:xfrm>
              <a:off x="2264" y="3473"/>
              <a:ext cx="42" cy="251"/>
            </a:xfrm>
            <a:custGeom>
              <a:avLst/>
              <a:gdLst/>
              <a:ahLst/>
              <a:cxnLst>
                <a:cxn ang="0">
                  <a:pos x="32" y="214"/>
                </a:cxn>
                <a:cxn ang="0">
                  <a:pos x="29" y="216"/>
                </a:cxn>
                <a:cxn ang="0">
                  <a:pos x="26" y="219"/>
                </a:cxn>
                <a:cxn ang="0">
                  <a:pos x="23" y="221"/>
                </a:cxn>
                <a:cxn ang="0">
                  <a:pos x="17" y="221"/>
                </a:cxn>
                <a:cxn ang="0">
                  <a:pos x="9" y="221"/>
                </a:cxn>
                <a:cxn ang="0">
                  <a:pos x="5" y="219"/>
                </a:cxn>
                <a:cxn ang="0">
                  <a:pos x="3" y="216"/>
                </a:cxn>
                <a:cxn ang="0">
                  <a:pos x="0" y="213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16" y="0"/>
                </a:cxn>
                <a:cxn ang="0">
                  <a:pos x="26" y="2"/>
                </a:cxn>
                <a:cxn ang="0">
                  <a:pos x="29" y="6"/>
                </a:cxn>
                <a:cxn ang="0">
                  <a:pos x="32" y="8"/>
                </a:cxn>
                <a:cxn ang="0">
                  <a:pos x="32" y="213"/>
                </a:cxn>
                <a:cxn ang="0">
                  <a:pos x="32" y="214"/>
                </a:cxn>
              </a:cxnLst>
              <a:rect l="0" t="0" r="r" b="b"/>
              <a:pathLst>
                <a:path w="33" h="222">
                  <a:moveTo>
                    <a:pt x="32" y="214"/>
                  </a:moveTo>
                  <a:lnTo>
                    <a:pt x="29" y="216"/>
                  </a:lnTo>
                  <a:lnTo>
                    <a:pt x="26" y="219"/>
                  </a:lnTo>
                  <a:lnTo>
                    <a:pt x="23" y="221"/>
                  </a:lnTo>
                  <a:lnTo>
                    <a:pt x="17" y="221"/>
                  </a:lnTo>
                  <a:lnTo>
                    <a:pt x="9" y="221"/>
                  </a:lnTo>
                  <a:lnTo>
                    <a:pt x="5" y="219"/>
                  </a:lnTo>
                  <a:lnTo>
                    <a:pt x="3" y="216"/>
                  </a:lnTo>
                  <a:lnTo>
                    <a:pt x="0" y="213"/>
                  </a:lnTo>
                  <a:lnTo>
                    <a:pt x="0" y="9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9" y="6"/>
                  </a:lnTo>
                  <a:lnTo>
                    <a:pt x="32" y="8"/>
                  </a:lnTo>
                  <a:lnTo>
                    <a:pt x="32" y="213"/>
                  </a:lnTo>
                  <a:lnTo>
                    <a:pt x="32" y="21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21" name="Freeform 137"/>
            <p:cNvSpPr>
              <a:spLocks/>
            </p:cNvSpPr>
            <p:nvPr/>
          </p:nvSpPr>
          <p:spPr bwMode="auto">
            <a:xfrm>
              <a:off x="2264" y="3473"/>
              <a:ext cx="42" cy="251"/>
            </a:xfrm>
            <a:custGeom>
              <a:avLst/>
              <a:gdLst/>
              <a:ahLst/>
              <a:cxnLst>
                <a:cxn ang="0">
                  <a:pos x="32" y="214"/>
                </a:cxn>
                <a:cxn ang="0">
                  <a:pos x="29" y="216"/>
                </a:cxn>
                <a:cxn ang="0">
                  <a:pos x="26" y="219"/>
                </a:cxn>
                <a:cxn ang="0">
                  <a:pos x="23" y="221"/>
                </a:cxn>
                <a:cxn ang="0">
                  <a:pos x="17" y="221"/>
                </a:cxn>
                <a:cxn ang="0">
                  <a:pos x="9" y="221"/>
                </a:cxn>
                <a:cxn ang="0">
                  <a:pos x="5" y="219"/>
                </a:cxn>
                <a:cxn ang="0">
                  <a:pos x="3" y="216"/>
                </a:cxn>
                <a:cxn ang="0">
                  <a:pos x="0" y="213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16" y="0"/>
                </a:cxn>
                <a:cxn ang="0">
                  <a:pos x="26" y="2"/>
                </a:cxn>
                <a:cxn ang="0">
                  <a:pos x="29" y="6"/>
                </a:cxn>
                <a:cxn ang="0">
                  <a:pos x="32" y="8"/>
                </a:cxn>
                <a:cxn ang="0">
                  <a:pos x="32" y="213"/>
                </a:cxn>
                <a:cxn ang="0">
                  <a:pos x="32" y="214"/>
                </a:cxn>
              </a:cxnLst>
              <a:rect l="0" t="0" r="r" b="b"/>
              <a:pathLst>
                <a:path w="33" h="222">
                  <a:moveTo>
                    <a:pt x="32" y="214"/>
                  </a:moveTo>
                  <a:lnTo>
                    <a:pt x="29" y="216"/>
                  </a:lnTo>
                  <a:lnTo>
                    <a:pt x="26" y="219"/>
                  </a:lnTo>
                  <a:lnTo>
                    <a:pt x="23" y="221"/>
                  </a:lnTo>
                  <a:lnTo>
                    <a:pt x="17" y="221"/>
                  </a:lnTo>
                  <a:lnTo>
                    <a:pt x="9" y="221"/>
                  </a:lnTo>
                  <a:lnTo>
                    <a:pt x="5" y="219"/>
                  </a:lnTo>
                  <a:lnTo>
                    <a:pt x="3" y="216"/>
                  </a:lnTo>
                  <a:lnTo>
                    <a:pt x="0" y="213"/>
                  </a:lnTo>
                  <a:lnTo>
                    <a:pt x="0" y="9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9" y="6"/>
                  </a:lnTo>
                  <a:lnTo>
                    <a:pt x="32" y="8"/>
                  </a:lnTo>
                  <a:lnTo>
                    <a:pt x="32" y="213"/>
                  </a:lnTo>
                  <a:lnTo>
                    <a:pt x="32" y="21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22" name="Freeform 138"/>
            <p:cNvSpPr>
              <a:spLocks/>
            </p:cNvSpPr>
            <p:nvPr/>
          </p:nvSpPr>
          <p:spPr bwMode="auto">
            <a:xfrm>
              <a:off x="2264" y="3480"/>
              <a:ext cx="42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9" y="16"/>
                </a:cxn>
                <a:cxn ang="0">
                  <a:pos x="11" y="16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17" y="16"/>
                </a:cxn>
                <a:cxn ang="0">
                  <a:pos x="19" y="16"/>
                </a:cxn>
                <a:cxn ang="0">
                  <a:pos x="20" y="16"/>
                </a:cxn>
                <a:cxn ang="0">
                  <a:pos x="22" y="16"/>
                </a:cxn>
                <a:cxn ang="0">
                  <a:pos x="23" y="16"/>
                </a:cxn>
                <a:cxn ang="0">
                  <a:pos x="25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28" y="12"/>
                </a:cxn>
                <a:cxn ang="0">
                  <a:pos x="29" y="12"/>
                </a:cxn>
                <a:cxn ang="0">
                  <a:pos x="29" y="10"/>
                </a:cxn>
                <a:cxn ang="0">
                  <a:pos x="31" y="10"/>
                </a:cxn>
                <a:cxn ang="0">
                  <a:pos x="31" y="6"/>
                </a:cxn>
                <a:cxn ang="0">
                  <a:pos x="32" y="4"/>
                </a:cxn>
              </a:cxnLst>
              <a:rect l="0" t="0" r="r" b="b"/>
              <a:pathLst>
                <a:path w="33" h="17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1" y="6"/>
                  </a:lnTo>
                  <a:lnTo>
                    <a:pt x="32" y="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23" name="Freeform 139"/>
            <p:cNvSpPr>
              <a:spLocks/>
            </p:cNvSpPr>
            <p:nvPr/>
          </p:nvSpPr>
          <p:spPr bwMode="auto">
            <a:xfrm>
              <a:off x="2373" y="3486"/>
              <a:ext cx="115" cy="262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12" y="223"/>
                </a:cxn>
                <a:cxn ang="0">
                  <a:pos x="35" y="231"/>
                </a:cxn>
                <a:cxn ang="0">
                  <a:pos x="54" y="231"/>
                </a:cxn>
                <a:cxn ang="0">
                  <a:pos x="81" y="222"/>
                </a:cxn>
                <a:cxn ang="0">
                  <a:pos x="87" y="211"/>
                </a:cxn>
                <a:cxn ang="0">
                  <a:pos x="90" y="12"/>
                </a:cxn>
                <a:cxn ang="0">
                  <a:pos x="83" y="6"/>
                </a:cxn>
                <a:cxn ang="0">
                  <a:pos x="63" y="0"/>
                </a:cxn>
                <a:cxn ang="0">
                  <a:pos x="26" y="0"/>
                </a:cxn>
                <a:cxn ang="0">
                  <a:pos x="5" y="8"/>
                </a:cxn>
                <a:cxn ang="0">
                  <a:pos x="0" y="12"/>
                </a:cxn>
                <a:cxn ang="0">
                  <a:pos x="0" y="211"/>
                </a:cxn>
              </a:cxnLst>
              <a:rect l="0" t="0" r="r" b="b"/>
              <a:pathLst>
                <a:path w="91" h="232">
                  <a:moveTo>
                    <a:pt x="0" y="211"/>
                  </a:moveTo>
                  <a:lnTo>
                    <a:pt x="12" y="223"/>
                  </a:lnTo>
                  <a:lnTo>
                    <a:pt x="35" y="231"/>
                  </a:lnTo>
                  <a:lnTo>
                    <a:pt x="54" y="231"/>
                  </a:lnTo>
                  <a:lnTo>
                    <a:pt x="81" y="222"/>
                  </a:lnTo>
                  <a:lnTo>
                    <a:pt x="87" y="211"/>
                  </a:lnTo>
                  <a:lnTo>
                    <a:pt x="90" y="12"/>
                  </a:lnTo>
                  <a:lnTo>
                    <a:pt x="83" y="6"/>
                  </a:lnTo>
                  <a:lnTo>
                    <a:pt x="63" y="0"/>
                  </a:lnTo>
                  <a:lnTo>
                    <a:pt x="26" y="0"/>
                  </a:lnTo>
                  <a:lnTo>
                    <a:pt x="5" y="8"/>
                  </a:lnTo>
                  <a:lnTo>
                    <a:pt x="0" y="12"/>
                  </a:lnTo>
                  <a:lnTo>
                    <a:pt x="0" y="211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24" name="Freeform 140"/>
            <p:cNvSpPr>
              <a:spLocks/>
            </p:cNvSpPr>
            <p:nvPr/>
          </p:nvSpPr>
          <p:spPr bwMode="auto">
            <a:xfrm>
              <a:off x="2373" y="3486"/>
              <a:ext cx="115" cy="262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12" y="223"/>
                </a:cxn>
                <a:cxn ang="0">
                  <a:pos x="35" y="231"/>
                </a:cxn>
                <a:cxn ang="0">
                  <a:pos x="54" y="231"/>
                </a:cxn>
                <a:cxn ang="0">
                  <a:pos x="81" y="222"/>
                </a:cxn>
                <a:cxn ang="0">
                  <a:pos x="87" y="211"/>
                </a:cxn>
                <a:cxn ang="0">
                  <a:pos x="90" y="12"/>
                </a:cxn>
                <a:cxn ang="0">
                  <a:pos x="83" y="6"/>
                </a:cxn>
                <a:cxn ang="0">
                  <a:pos x="63" y="0"/>
                </a:cxn>
                <a:cxn ang="0">
                  <a:pos x="26" y="0"/>
                </a:cxn>
                <a:cxn ang="0">
                  <a:pos x="5" y="8"/>
                </a:cxn>
                <a:cxn ang="0">
                  <a:pos x="0" y="12"/>
                </a:cxn>
                <a:cxn ang="0">
                  <a:pos x="0" y="211"/>
                </a:cxn>
              </a:cxnLst>
              <a:rect l="0" t="0" r="r" b="b"/>
              <a:pathLst>
                <a:path w="91" h="232">
                  <a:moveTo>
                    <a:pt x="0" y="211"/>
                  </a:moveTo>
                  <a:lnTo>
                    <a:pt x="12" y="223"/>
                  </a:lnTo>
                  <a:lnTo>
                    <a:pt x="35" y="231"/>
                  </a:lnTo>
                  <a:lnTo>
                    <a:pt x="54" y="231"/>
                  </a:lnTo>
                  <a:lnTo>
                    <a:pt x="81" y="222"/>
                  </a:lnTo>
                  <a:lnTo>
                    <a:pt x="87" y="211"/>
                  </a:lnTo>
                  <a:lnTo>
                    <a:pt x="90" y="12"/>
                  </a:lnTo>
                  <a:lnTo>
                    <a:pt x="83" y="6"/>
                  </a:lnTo>
                  <a:lnTo>
                    <a:pt x="63" y="0"/>
                  </a:lnTo>
                  <a:lnTo>
                    <a:pt x="26" y="0"/>
                  </a:lnTo>
                  <a:lnTo>
                    <a:pt x="5" y="8"/>
                  </a:lnTo>
                  <a:lnTo>
                    <a:pt x="0" y="12"/>
                  </a:lnTo>
                  <a:lnTo>
                    <a:pt x="0" y="21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25" name="Freeform 141"/>
            <p:cNvSpPr>
              <a:spLocks/>
            </p:cNvSpPr>
            <p:nvPr/>
          </p:nvSpPr>
          <p:spPr bwMode="auto">
            <a:xfrm>
              <a:off x="2373" y="3499"/>
              <a:ext cx="115" cy="1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8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9" y="11"/>
                </a:cxn>
                <a:cxn ang="0">
                  <a:pos x="11" y="12"/>
                </a:cxn>
                <a:cxn ang="0">
                  <a:pos x="14" y="12"/>
                </a:cxn>
                <a:cxn ang="0">
                  <a:pos x="18" y="14"/>
                </a:cxn>
                <a:cxn ang="0">
                  <a:pos x="22" y="14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2" y="16"/>
                </a:cxn>
                <a:cxn ang="0">
                  <a:pos x="37" y="16"/>
                </a:cxn>
                <a:cxn ang="0">
                  <a:pos x="41" y="16"/>
                </a:cxn>
                <a:cxn ang="0">
                  <a:pos x="44" y="16"/>
                </a:cxn>
                <a:cxn ang="0">
                  <a:pos x="49" y="16"/>
                </a:cxn>
                <a:cxn ang="0">
                  <a:pos x="54" y="16"/>
                </a:cxn>
                <a:cxn ang="0">
                  <a:pos x="58" y="16"/>
                </a:cxn>
                <a:cxn ang="0">
                  <a:pos x="61" y="16"/>
                </a:cxn>
                <a:cxn ang="0">
                  <a:pos x="66" y="14"/>
                </a:cxn>
                <a:cxn ang="0">
                  <a:pos x="69" y="14"/>
                </a:cxn>
                <a:cxn ang="0">
                  <a:pos x="72" y="12"/>
                </a:cxn>
                <a:cxn ang="0">
                  <a:pos x="75" y="12"/>
                </a:cxn>
                <a:cxn ang="0">
                  <a:pos x="78" y="11"/>
                </a:cxn>
                <a:cxn ang="0">
                  <a:pos x="81" y="9"/>
                </a:cxn>
                <a:cxn ang="0">
                  <a:pos x="84" y="9"/>
                </a:cxn>
                <a:cxn ang="0">
                  <a:pos x="86" y="8"/>
                </a:cxn>
                <a:cxn ang="0">
                  <a:pos x="87" y="6"/>
                </a:cxn>
                <a:cxn ang="0">
                  <a:pos x="89" y="5"/>
                </a:cxn>
                <a:cxn ang="0">
                  <a:pos x="89" y="3"/>
                </a:cxn>
                <a:cxn ang="0">
                  <a:pos x="90" y="0"/>
                </a:cxn>
              </a:cxnLst>
              <a:rect l="0" t="0" r="r" b="b"/>
              <a:pathLst>
                <a:path w="91" h="17">
                  <a:moveTo>
                    <a:pt x="0" y="3"/>
                  </a:moveTo>
                  <a:lnTo>
                    <a:pt x="2" y="5"/>
                  </a:lnTo>
                  <a:lnTo>
                    <a:pt x="2" y="6"/>
                  </a:lnTo>
                  <a:lnTo>
                    <a:pt x="3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41" y="16"/>
                  </a:lnTo>
                  <a:lnTo>
                    <a:pt x="44" y="16"/>
                  </a:lnTo>
                  <a:lnTo>
                    <a:pt x="49" y="16"/>
                  </a:lnTo>
                  <a:lnTo>
                    <a:pt x="54" y="16"/>
                  </a:lnTo>
                  <a:lnTo>
                    <a:pt x="58" y="16"/>
                  </a:lnTo>
                  <a:lnTo>
                    <a:pt x="61" y="16"/>
                  </a:lnTo>
                  <a:lnTo>
                    <a:pt x="66" y="14"/>
                  </a:lnTo>
                  <a:lnTo>
                    <a:pt x="69" y="14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78" y="11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6" y="8"/>
                  </a:lnTo>
                  <a:lnTo>
                    <a:pt x="87" y="6"/>
                  </a:lnTo>
                  <a:lnTo>
                    <a:pt x="89" y="5"/>
                  </a:lnTo>
                  <a:lnTo>
                    <a:pt x="89" y="3"/>
                  </a:lnTo>
                  <a:lnTo>
                    <a:pt x="9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26" name="Freeform 142"/>
            <p:cNvSpPr>
              <a:spLocks/>
            </p:cNvSpPr>
            <p:nvPr/>
          </p:nvSpPr>
          <p:spPr bwMode="auto">
            <a:xfrm>
              <a:off x="2187" y="3738"/>
              <a:ext cx="202" cy="170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75" y="150"/>
                </a:cxn>
                <a:cxn ang="0">
                  <a:pos x="158" y="45"/>
                </a:cxn>
                <a:cxn ang="0">
                  <a:pos x="158" y="42"/>
                </a:cxn>
                <a:cxn ang="0">
                  <a:pos x="156" y="29"/>
                </a:cxn>
                <a:cxn ang="0">
                  <a:pos x="153" y="23"/>
                </a:cxn>
                <a:cxn ang="0">
                  <a:pos x="150" y="16"/>
                </a:cxn>
                <a:cxn ang="0">
                  <a:pos x="144" y="10"/>
                </a:cxn>
                <a:cxn ang="0">
                  <a:pos x="136" y="5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18" y="0"/>
                </a:cxn>
                <a:cxn ang="0">
                  <a:pos x="115" y="0"/>
                </a:cxn>
                <a:cxn ang="0">
                  <a:pos x="109" y="2"/>
                </a:cxn>
                <a:cxn ang="0">
                  <a:pos x="106" y="5"/>
                </a:cxn>
                <a:cxn ang="0">
                  <a:pos x="103" y="8"/>
                </a:cxn>
                <a:cxn ang="0">
                  <a:pos x="18" y="107"/>
                </a:cxn>
                <a:cxn ang="0">
                  <a:pos x="11" y="114"/>
                </a:cxn>
                <a:cxn ang="0">
                  <a:pos x="8" y="121"/>
                </a:cxn>
                <a:cxn ang="0">
                  <a:pos x="2" y="130"/>
                </a:cxn>
                <a:cxn ang="0">
                  <a:pos x="0" y="143"/>
                </a:cxn>
              </a:cxnLst>
              <a:rect l="0" t="0" r="r" b="b"/>
              <a:pathLst>
                <a:path w="159" h="151">
                  <a:moveTo>
                    <a:pt x="0" y="143"/>
                  </a:moveTo>
                  <a:lnTo>
                    <a:pt x="75" y="150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6" y="29"/>
                  </a:lnTo>
                  <a:lnTo>
                    <a:pt x="153" y="23"/>
                  </a:lnTo>
                  <a:lnTo>
                    <a:pt x="150" y="16"/>
                  </a:lnTo>
                  <a:lnTo>
                    <a:pt x="144" y="10"/>
                  </a:lnTo>
                  <a:lnTo>
                    <a:pt x="136" y="5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5" y="0"/>
                  </a:lnTo>
                  <a:lnTo>
                    <a:pt x="109" y="2"/>
                  </a:lnTo>
                  <a:lnTo>
                    <a:pt x="106" y="5"/>
                  </a:lnTo>
                  <a:lnTo>
                    <a:pt x="103" y="8"/>
                  </a:lnTo>
                  <a:lnTo>
                    <a:pt x="18" y="107"/>
                  </a:lnTo>
                  <a:lnTo>
                    <a:pt x="11" y="114"/>
                  </a:lnTo>
                  <a:lnTo>
                    <a:pt x="8" y="121"/>
                  </a:lnTo>
                  <a:lnTo>
                    <a:pt x="2" y="130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27" name="Freeform 143"/>
            <p:cNvSpPr>
              <a:spLocks/>
            </p:cNvSpPr>
            <p:nvPr/>
          </p:nvSpPr>
          <p:spPr bwMode="auto">
            <a:xfrm>
              <a:off x="2187" y="3738"/>
              <a:ext cx="202" cy="170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75" y="150"/>
                </a:cxn>
                <a:cxn ang="0">
                  <a:pos x="158" y="45"/>
                </a:cxn>
                <a:cxn ang="0">
                  <a:pos x="158" y="42"/>
                </a:cxn>
                <a:cxn ang="0">
                  <a:pos x="156" y="29"/>
                </a:cxn>
                <a:cxn ang="0">
                  <a:pos x="153" y="23"/>
                </a:cxn>
                <a:cxn ang="0">
                  <a:pos x="150" y="16"/>
                </a:cxn>
                <a:cxn ang="0">
                  <a:pos x="144" y="10"/>
                </a:cxn>
                <a:cxn ang="0">
                  <a:pos x="136" y="5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18" y="0"/>
                </a:cxn>
                <a:cxn ang="0">
                  <a:pos x="115" y="0"/>
                </a:cxn>
                <a:cxn ang="0">
                  <a:pos x="109" y="2"/>
                </a:cxn>
                <a:cxn ang="0">
                  <a:pos x="106" y="5"/>
                </a:cxn>
                <a:cxn ang="0">
                  <a:pos x="103" y="8"/>
                </a:cxn>
                <a:cxn ang="0">
                  <a:pos x="18" y="107"/>
                </a:cxn>
                <a:cxn ang="0">
                  <a:pos x="11" y="114"/>
                </a:cxn>
                <a:cxn ang="0">
                  <a:pos x="8" y="121"/>
                </a:cxn>
                <a:cxn ang="0">
                  <a:pos x="2" y="130"/>
                </a:cxn>
                <a:cxn ang="0">
                  <a:pos x="0" y="143"/>
                </a:cxn>
              </a:cxnLst>
              <a:rect l="0" t="0" r="r" b="b"/>
              <a:pathLst>
                <a:path w="159" h="151">
                  <a:moveTo>
                    <a:pt x="0" y="143"/>
                  </a:moveTo>
                  <a:lnTo>
                    <a:pt x="75" y="150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6" y="29"/>
                  </a:lnTo>
                  <a:lnTo>
                    <a:pt x="153" y="23"/>
                  </a:lnTo>
                  <a:lnTo>
                    <a:pt x="150" y="16"/>
                  </a:lnTo>
                  <a:lnTo>
                    <a:pt x="144" y="10"/>
                  </a:lnTo>
                  <a:lnTo>
                    <a:pt x="136" y="5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5" y="0"/>
                  </a:lnTo>
                  <a:lnTo>
                    <a:pt x="109" y="2"/>
                  </a:lnTo>
                  <a:lnTo>
                    <a:pt x="106" y="5"/>
                  </a:lnTo>
                  <a:lnTo>
                    <a:pt x="103" y="8"/>
                  </a:lnTo>
                  <a:lnTo>
                    <a:pt x="18" y="107"/>
                  </a:lnTo>
                  <a:lnTo>
                    <a:pt x="11" y="114"/>
                  </a:lnTo>
                  <a:lnTo>
                    <a:pt x="8" y="121"/>
                  </a:lnTo>
                  <a:lnTo>
                    <a:pt x="2" y="130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28" name="Line 144"/>
            <p:cNvSpPr>
              <a:spLocks noChangeShapeType="1"/>
            </p:cNvSpPr>
            <p:nvPr/>
          </p:nvSpPr>
          <p:spPr bwMode="auto">
            <a:xfrm flipV="1">
              <a:off x="2278" y="3866"/>
              <a:ext cx="40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29" name="Freeform 145"/>
            <p:cNvSpPr>
              <a:spLocks/>
            </p:cNvSpPr>
            <p:nvPr/>
          </p:nvSpPr>
          <p:spPr bwMode="auto">
            <a:xfrm>
              <a:off x="2187" y="3855"/>
              <a:ext cx="93" cy="53"/>
            </a:xfrm>
            <a:custGeom>
              <a:avLst/>
              <a:gdLst/>
              <a:ahLst/>
              <a:cxnLst>
                <a:cxn ang="0">
                  <a:pos x="72" y="46"/>
                </a:cxn>
                <a:cxn ang="0">
                  <a:pos x="70" y="37"/>
                </a:cxn>
                <a:cxn ang="0">
                  <a:pos x="69" y="29"/>
                </a:cxn>
                <a:cxn ang="0">
                  <a:pos x="66" y="22"/>
                </a:cxn>
                <a:cxn ang="0">
                  <a:pos x="61" y="16"/>
                </a:cxn>
                <a:cxn ang="0">
                  <a:pos x="57" y="10"/>
                </a:cxn>
                <a:cxn ang="0">
                  <a:pos x="51" y="3"/>
                </a:cxn>
                <a:cxn ang="0">
                  <a:pos x="43" y="2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5" y="2"/>
                </a:cxn>
                <a:cxn ang="0">
                  <a:pos x="18" y="3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2" y="26"/>
                </a:cxn>
                <a:cxn ang="0">
                  <a:pos x="0" y="39"/>
                </a:cxn>
                <a:cxn ang="0">
                  <a:pos x="72" y="46"/>
                </a:cxn>
              </a:cxnLst>
              <a:rect l="0" t="0" r="r" b="b"/>
              <a:pathLst>
                <a:path w="73" h="47">
                  <a:moveTo>
                    <a:pt x="72" y="46"/>
                  </a:moveTo>
                  <a:lnTo>
                    <a:pt x="70" y="37"/>
                  </a:lnTo>
                  <a:lnTo>
                    <a:pt x="69" y="29"/>
                  </a:lnTo>
                  <a:lnTo>
                    <a:pt x="66" y="22"/>
                  </a:lnTo>
                  <a:lnTo>
                    <a:pt x="61" y="16"/>
                  </a:lnTo>
                  <a:lnTo>
                    <a:pt x="57" y="10"/>
                  </a:lnTo>
                  <a:lnTo>
                    <a:pt x="51" y="3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8" y="3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9"/>
                  </a:lnTo>
                  <a:lnTo>
                    <a:pt x="72" y="4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30" name="Freeform 146"/>
            <p:cNvSpPr>
              <a:spLocks/>
            </p:cNvSpPr>
            <p:nvPr/>
          </p:nvSpPr>
          <p:spPr bwMode="auto">
            <a:xfrm>
              <a:off x="2187" y="3855"/>
              <a:ext cx="93" cy="53"/>
            </a:xfrm>
            <a:custGeom>
              <a:avLst/>
              <a:gdLst/>
              <a:ahLst/>
              <a:cxnLst>
                <a:cxn ang="0">
                  <a:pos x="72" y="46"/>
                </a:cxn>
                <a:cxn ang="0">
                  <a:pos x="70" y="37"/>
                </a:cxn>
                <a:cxn ang="0">
                  <a:pos x="69" y="29"/>
                </a:cxn>
                <a:cxn ang="0">
                  <a:pos x="66" y="22"/>
                </a:cxn>
                <a:cxn ang="0">
                  <a:pos x="61" y="16"/>
                </a:cxn>
                <a:cxn ang="0">
                  <a:pos x="57" y="10"/>
                </a:cxn>
                <a:cxn ang="0">
                  <a:pos x="51" y="3"/>
                </a:cxn>
                <a:cxn ang="0">
                  <a:pos x="43" y="2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5" y="2"/>
                </a:cxn>
                <a:cxn ang="0">
                  <a:pos x="18" y="3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2" y="26"/>
                </a:cxn>
                <a:cxn ang="0">
                  <a:pos x="0" y="39"/>
                </a:cxn>
                <a:cxn ang="0">
                  <a:pos x="72" y="46"/>
                </a:cxn>
              </a:cxnLst>
              <a:rect l="0" t="0" r="r" b="b"/>
              <a:pathLst>
                <a:path w="73" h="47">
                  <a:moveTo>
                    <a:pt x="72" y="46"/>
                  </a:moveTo>
                  <a:lnTo>
                    <a:pt x="70" y="37"/>
                  </a:lnTo>
                  <a:lnTo>
                    <a:pt x="69" y="29"/>
                  </a:lnTo>
                  <a:lnTo>
                    <a:pt x="66" y="22"/>
                  </a:lnTo>
                  <a:lnTo>
                    <a:pt x="61" y="16"/>
                  </a:lnTo>
                  <a:lnTo>
                    <a:pt x="57" y="10"/>
                  </a:lnTo>
                  <a:lnTo>
                    <a:pt x="51" y="3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8" y="3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9"/>
                  </a:lnTo>
                  <a:lnTo>
                    <a:pt x="72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31" name="Freeform 147"/>
            <p:cNvSpPr>
              <a:spLocks/>
            </p:cNvSpPr>
            <p:nvPr/>
          </p:nvSpPr>
          <p:spPr bwMode="auto">
            <a:xfrm>
              <a:off x="2322" y="3519"/>
              <a:ext cx="37" cy="238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4"/>
                </a:cxn>
                <a:cxn ang="0">
                  <a:pos x="29" y="5"/>
                </a:cxn>
                <a:cxn ang="0">
                  <a:pos x="30" y="8"/>
                </a:cxn>
                <a:cxn ang="0">
                  <a:pos x="30" y="204"/>
                </a:cxn>
                <a:cxn ang="0">
                  <a:pos x="29" y="209"/>
                </a:cxn>
                <a:cxn ang="0">
                  <a:pos x="21" y="210"/>
                </a:cxn>
                <a:cxn ang="0">
                  <a:pos x="14" y="210"/>
                </a:cxn>
                <a:cxn ang="0">
                  <a:pos x="6" y="209"/>
                </a:cxn>
                <a:cxn ang="0">
                  <a:pos x="1" y="207"/>
                </a:cxn>
                <a:cxn ang="0">
                  <a:pos x="0" y="204"/>
                </a:cxn>
              </a:cxnLst>
              <a:rect l="0" t="0" r="r" b="b"/>
              <a:pathLst>
                <a:path w="31" h="211">
                  <a:moveTo>
                    <a:pt x="0" y="20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6" y="4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8"/>
                  </a:lnTo>
                  <a:lnTo>
                    <a:pt x="30" y="204"/>
                  </a:lnTo>
                  <a:lnTo>
                    <a:pt x="29" y="209"/>
                  </a:lnTo>
                  <a:lnTo>
                    <a:pt x="21" y="210"/>
                  </a:lnTo>
                  <a:lnTo>
                    <a:pt x="14" y="210"/>
                  </a:lnTo>
                  <a:lnTo>
                    <a:pt x="6" y="209"/>
                  </a:lnTo>
                  <a:lnTo>
                    <a:pt x="1" y="207"/>
                  </a:lnTo>
                  <a:lnTo>
                    <a:pt x="0" y="20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32" name="Freeform 148"/>
            <p:cNvSpPr>
              <a:spLocks/>
            </p:cNvSpPr>
            <p:nvPr/>
          </p:nvSpPr>
          <p:spPr bwMode="auto">
            <a:xfrm>
              <a:off x="2322" y="3519"/>
              <a:ext cx="37" cy="238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4"/>
                </a:cxn>
                <a:cxn ang="0">
                  <a:pos x="29" y="5"/>
                </a:cxn>
                <a:cxn ang="0">
                  <a:pos x="30" y="8"/>
                </a:cxn>
                <a:cxn ang="0">
                  <a:pos x="30" y="204"/>
                </a:cxn>
                <a:cxn ang="0">
                  <a:pos x="29" y="209"/>
                </a:cxn>
                <a:cxn ang="0">
                  <a:pos x="21" y="210"/>
                </a:cxn>
                <a:cxn ang="0">
                  <a:pos x="14" y="210"/>
                </a:cxn>
                <a:cxn ang="0">
                  <a:pos x="6" y="209"/>
                </a:cxn>
                <a:cxn ang="0">
                  <a:pos x="1" y="207"/>
                </a:cxn>
                <a:cxn ang="0">
                  <a:pos x="0" y="204"/>
                </a:cxn>
              </a:cxnLst>
              <a:rect l="0" t="0" r="r" b="b"/>
              <a:pathLst>
                <a:path w="31" h="211">
                  <a:moveTo>
                    <a:pt x="0" y="20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6" y="4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8"/>
                  </a:lnTo>
                  <a:lnTo>
                    <a:pt x="30" y="204"/>
                  </a:lnTo>
                  <a:lnTo>
                    <a:pt x="29" y="209"/>
                  </a:lnTo>
                  <a:lnTo>
                    <a:pt x="21" y="210"/>
                  </a:lnTo>
                  <a:lnTo>
                    <a:pt x="14" y="210"/>
                  </a:lnTo>
                  <a:lnTo>
                    <a:pt x="6" y="209"/>
                  </a:lnTo>
                  <a:lnTo>
                    <a:pt x="1" y="207"/>
                  </a:lnTo>
                  <a:lnTo>
                    <a:pt x="0" y="20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33" name="Freeform 149"/>
            <p:cNvSpPr>
              <a:spLocks/>
            </p:cNvSpPr>
            <p:nvPr/>
          </p:nvSpPr>
          <p:spPr bwMode="auto">
            <a:xfrm>
              <a:off x="3995" y="3516"/>
              <a:ext cx="50" cy="91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16"/>
                </a:cxn>
                <a:cxn ang="0">
                  <a:pos x="3" y="19"/>
                </a:cxn>
                <a:cxn ang="0">
                  <a:pos x="1" y="22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9" y="77"/>
                </a:cxn>
                <a:cxn ang="0">
                  <a:pos x="15" y="80"/>
                </a:cxn>
                <a:cxn ang="0">
                  <a:pos x="29" y="77"/>
                </a:cxn>
                <a:cxn ang="0">
                  <a:pos x="21" y="31"/>
                </a:cxn>
                <a:cxn ang="0">
                  <a:pos x="39" y="20"/>
                </a:cxn>
                <a:cxn ang="0">
                  <a:pos x="39" y="8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1" y="3"/>
                </a:cxn>
              </a:cxnLst>
              <a:rect l="0" t="0" r="r" b="b"/>
              <a:pathLst>
                <a:path w="40" h="81">
                  <a:moveTo>
                    <a:pt x="21" y="3"/>
                  </a:moveTo>
                  <a:lnTo>
                    <a:pt x="6" y="16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9" y="77"/>
                  </a:lnTo>
                  <a:lnTo>
                    <a:pt x="15" y="80"/>
                  </a:lnTo>
                  <a:lnTo>
                    <a:pt x="29" y="77"/>
                  </a:lnTo>
                  <a:lnTo>
                    <a:pt x="21" y="31"/>
                  </a:lnTo>
                  <a:lnTo>
                    <a:pt x="39" y="20"/>
                  </a:lnTo>
                  <a:lnTo>
                    <a:pt x="39" y="8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1" y="3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34" name="Freeform 150"/>
            <p:cNvSpPr>
              <a:spLocks/>
            </p:cNvSpPr>
            <p:nvPr/>
          </p:nvSpPr>
          <p:spPr bwMode="auto">
            <a:xfrm>
              <a:off x="3995" y="3516"/>
              <a:ext cx="50" cy="91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16"/>
                </a:cxn>
                <a:cxn ang="0">
                  <a:pos x="3" y="19"/>
                </a:cxn>
                <a:cxn ang="0">
                  <a:pos x="1" y="22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9" y="77"/>
                </a:cxn>
                <a:cxn ang="0">
                  <a:pos x="15" y="80"/>
                </a:cxn>
                <a:cxn ang="0">
                  <a:pos x="29" y="77"/>
                </a:cxn>
                <a:cxn ang="0">
                  <a:pos x="21" y="31"/>
                </a:cxn>
                <a:cxn ang="0">
                  <a:pos x="39" y="20"/>
                </a:cxn>
                <a:cxn ang="0">
                  <a:pos x="39" y="8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1" y="3"/>
                </a:cxn>
              </a:cxnLst>
              <a:rect l="0" t="0" r="r" b="b"/>
              <a:pathLst>
                <a:path w="40" h="81">
                  <a:moveTo>
                    <a:pt x="21" y="3"/>
                  </a:moveTo>
                  <a:lnTo>
                    <a:pt x="6" y="16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9" y="77"/>
                  </a:lnTo>
                  <a:lnTo>
                    <a:pt x="15" y="80"/>
                  </a:lnTo>
                  <a:lnTo>
                    <a:pt x="29" y="77"/>
                  </a:lnTo>
                  <a:lnTo>
                    <a:pt x="21" y="31"/>
                  </a:lnTo>
                  <a:lnTo>
                    <a:pt x="39" y="20"/>
                  </a:lnTo>
                  <a:lnTo>
                    <a:pt x="39" y="8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1" y="3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35" name="Freeform 151"/>
            <p:cNvSpPr>
              <a:spLocks/>
            </p:cNvSpPr>
            <p:nvPr/>
          </p:nvSpPr>
          <p:spPr bwMode="auto">
            <a:xfrm>
              <a:off x="4028" y="3245"/>
              <a:ext cx="65" cy="24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6" y="0"/>
                </a:cxn>
                <a:cxn ang="0">
                  <a:pos x="35" y="2"/>
                </a:cxn>
                <a:cxn ang="0">
                  <a:pos x="41" y="6"/>
                </a:cxn>
                <a:cxn ang="0">
                  <a:pos x="48" y="9"/>
                </a:cxn>
                <a:cxn ang="0">
                  <a:pos x="49" y="15"/>
                </a:cxn>
                <a:cxn ang="0">
                  <a:pos x="49" y="207"/>
                </a:cxn>
                <a:cxn ang="0">
                  <a:pos x="49" y="208"/>
                </a:cxn>
                <a:cxn ang="0">
                  <a:pos x="48" y="213"/>
                </a:cxn>
                <a:cxn ang="0">
                  <a:pos x="41" y="217"/>
                </a:cxn>
                <a:cxn ang="0">
                  <a:pos x="35" y="219"/>
                </a:cxn>
                <a:cxn ang="0">
                  <a:pos x="23" y="219"/>
                </a:cxn>
                <a:cxn ang="0">
                  <a:pos x="14" y="219"/>
                </a:cxn>
                <a:cxn ang="0">
                  <a:pos x="8" y="216"/>
                </a:cxn>
                <a:cxn ang="0">
                  <a:pos x="2" y="210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0" y="15"/>
                </a:cxn>
              </a:cxnLst>
              <a:rect l="0" t="0" r="r" b="b"/>
              <a:pathLst>
                <a:path w="50" h="220">
                  <a:moveTo>
                    <a:pt x="0" y="15"/>
                  </a:moveTo>
                  <a:lnTo>
                    <a:pt x="2" y="9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35" y="2"/>
                  </a:lnTo>
                  <a:lnTo>
                    <a:pt x="41" y="6"/>
                  </a:lnTo>
                  <a:lnTo>
                    <a:pt x="48" y="9"/>
                  </a:lnTo>
                  <a:lnTo>
                    <a:pt x="49" y="15"/>
                  </a:lnTo>
                  <a:lnTo>
                    <a:pt x="49" y="207"/>
                  </a:lnTo>
                  <a:lnTo>
                    <a:pt x="49" y="208"/>
                  </a:lnTo>
                  <a:lnTo>
                    <a:pt x="48" y="213"/>
                  </a:lnTo>
                  <a:lnTo>
                    <a:pt x="41" y="217"/>
                  </a:lnTo>
                  <a:lnTo>
                    <a:pt x="35" y="219"/>
                  </a:lnTo>
                  <a:lnTo>
                    <a:pt x="23" y="219"/>
                  </a:lnTo>
                  <a:lnTo>
                    <a:pt x="14" y="219"/>
                  </a:lnTo>
                  <a:lnTo>
                    <a:pt x="8" y="216"/>
                  </a:lnTo>
                  <a:lnTo>
                    <a:pt x="2" y="210"/>
                  </a:lnTo>
                  <a:lnTo>
                    <a:pt x="0" y="204"/>
                  </a:lnTo>
                  <a:lnTo>
                    <a:pt x="0" y="12"/>
                  </a:lnTo>
                  <a:lnTo>
                    <a:pt x="0" y="15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36" name="Freeform 152"/>
            <p:cNvSpPr>
              <a:spLocks/>
            </p:cNvSpPr>
            <p:nvPr/>
          </p:nvSpPr>
          <p:spPr bwMode="auto">
            <a:xfrm>
              <a:off x="4028" y="3245"/>
              <a:ext cx="65" cy="24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6" y="0"/>
                </a:cxn>
                <a:cxn ang="0">
                  <a:pos x="35" y="2"/>
                </a:cxn>
                <a:cxn ang="0">
                  <a:pos x="41" y="6"/>
                </a:cxn>
                <a:cxn ang="0">
                  <a:pos x="48" y="9"/>
                </a:cxn>
                <a:cxn ang="0">
                  <a:pos x="49" y="15"/>
                </a:cxn>
                <a:cxn ang="0">
                  <a:pos x="49" y="207"/>
                </a:cxn>
                <a:cxn ang="0">
                  <a:pos x="49" y="208"/>
                </a:cxn>
                <a:cxn ang="0">
                  <a:pos x="48" y="213"/>
                </a:cxn>
                <a:cxn ang="0">
                  <a:pos x="41" y="217"/>
                </a:cxn>
                <a:cxn ang="0">
                  <a:pos x="35" y="219"/>
                </a:cxn>
                <a:cxn ang="0">
                  <a:pos x="23" y="219"/>
                </a:cxn>
                <a:cxn ang="0">
                  <a:pos x="14" y="219"/>
                </a:cxn>
                <a:cxn ang="0">
                  <a:pos x="8" y="216"/>
                </a:cxn>
                <a:cxn ang="0">
                  <a:pos x="2" y="210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0" y="15"/>
                </a:cxn>
              </a:cxnLst>
              <a:rect l="0" t="0" r="r" b="b"/>
              <a:pathLst>
                <a:path w="50" h="220">
                  <a:moveTo>
                    <a:pt x="0" y="15"/>
                  </a:moveTo>
                  <a:lnTo>
                    <a:pt x="2" y="9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35" y="2"/>
                  </a:lnTo>
                  <a:lnTo>
                    <a:pt x="41" y="6"/>
                  </a:lnTo>
                  <a:lnTo>
                    <a:pt x="48" y="9"/>
                  </a:lnTo>
                  <a:lnTo>
                    <a:pt x="49" y="15"/>
                  </a:lnTo>
                  <a:lnTo>
                    <a:pt x="49" y="207"/>
                  </a:lnTo>
                  <a:lnTo>
                    <a:pt x="49" y="208"/>
                  </a:lnTo>
                  <a:lnTo>
                    <a:pt x="48" y="213"/>
                  </a:lnTo>
                  <a:lnTo>
                    <a:pt x="41" y="217"/>
                  </a:lnTo>
                  <a:lnTo>
                    <a:pt x="35" y="219"/>
                  </a:lnTo>
                  <a:lnTo>
                    <a:pt x="23" y="219"/>
                  </a:lnTo>
                  <a:lnTo>
                    <a:pt x="14" y="219"/>
                  </a:lnTo>
                  <a:lnTo>
                    <a:pt x="8" y="216"/>
                  </a:lnTo>
                  <a:lnTo>
                    <a:pt x="2" y="210"/>
                  </a:lnTo>
                  <a:lnTo>
                    <a:pt x="0" y="204"/>
                  </a:lnTo>
                  <a:lnTo>
                    <a:pt x="0" y="12"/>
                  </a:lnTo>
                  <a:lnTo>
                    <a:pt x="0" y="15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37" name="Freeform 153"/>
            <p:cNvSpPr>
              <a:spLocks/>
            </p:cNvSpPr>
            <p:nvPr/>
          </p:nvSpPr>
          <p:spPr bwMode="auto">
            <a:xfrm>
              <a:off x="4028" y="3261"/>
              <a:ext cx="6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8" y="12"/>
                </a:cxn>
                <a:cxn ang="0">
                  <a:pos x="17" y="13"/>
                </a:cxn>
                <a:cxn ang="0">
                  <a:pos x="26" y="16"/>
                </a:cxn>
                <a:cxn ang="0">
                  <a:pos x="23" y="16"/>
                </a:cxn>
                <a:cxn ang="0">
                  <a:pos x="35" y="13"/>
                </a:cxn>
                <a:cxn ang="0">
                  <a:pos x="41" y="12"/>
                </a:cxn>
                <a:cxn ang="0">
                  <a:pos x="48" y="4"/>
                </a:cxn>
                <a:cxn ang="0">
                  <a:pos x="49" y="0"/>
                </a:cxn>
              </a:cxnLst>
              <a:rect l="0" t="0" r="r" b="b"/>
              <a:pathLst>
                <a:path w="50" h="17">
                  <a:moveTo>
                    <a:pt x="0" y="0"/>
                  </a:moveTo>
                  <a:lnTo>
                    <a:pt x="3" y="4"/>
                  </a:lnTo>
                  <a:lnTo>
                    <a:pt x="8" y="12"/>
                  </a:lnTo>
                  <a:lnTo>
                    <a:pt x="17" y="13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35" y="13"/>
                  </a:lnTo>
                  <a:lnTo>
                    <a:pt x="41" y="12"/>
                  </a:lnTo>
                  <a:lnTo>
                    <a:pt x="48" y="4"/>
                  </a:lnTo>
                  <a:lnTo>
                    <a:pt x="49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38" name="Freeform 154"/>
            <p:cNvSpPr>
              <a:spLocks/>
            </p:cNvSpPr>
            <p:nvPr/>
          </p:nvSpPr>
          <p:spPr bwMode="auto">
            <a:xfrm>
              <a:off x="4189" y="3380"/>
              <a:ext cx="36" cy="247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28" y="3"/>
                </a:cxn>
                <a:cxn ang="0">
                  <a:pos x="23" y="2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213"/>
                </a:cxn>
                <a:cxn ang="0">
                  <a:pos x="2" y="214"/>
                </a:cxn>
                <a:cxn ang="0">
                  <a:pos x="6" y="216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23" y="213"/>
                </a:cxn>
                <a:cxn ang="0">
                  <a:pos x="28" y="208"/>
                </a:cxn>
                <a:cxn ang="0">
                  <a:pos x="28" y="207"/>
                </a:cxn>
                <a:cxn ang="0">
                  <a:pos x="28" y="205"/>
                </a:cxn>
                <a:cxn ang="0">
                  <a:pos x="28" y="6"/>
                </a:cxn>
              </a:cxnLst>
              <a:rect l="0" t="0" r="r" b="b"/>
              <a:pathLst>
                <a:path w="29" h="217">
                  <a:moveTo>
                    <a:pt x="28" y="6"/>
                  </a:moveTo>
                  <a:lnTo>
                    <a:pt x="28" y="3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213"/>
                  </a:lnTo>
                  <a:lnTo>
                    <a:pt x="2" y="214"/>
                  </a:lnTo>
                  <a:lnTo>
                    <a:pt x="6" y="216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3" y="213"/>
                  </a:lnTo>
                  <a:lnTo>
                    <a:pt x="28" y="208"/>
                  </a:lnTo>
                  <a:lnTo>
                    <a:pt x="28" y="207"/>
                  </a:lnTo>
                  <a:lnTo>
                    <a:pt x="28" y="205"/>
                  </a:lnTo>
                  <a:lnTo>
                    <a:pt x="28" y="6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39" name="Freeform 155"/>
            <p:cNvSpPr>
              <a:spLocks/>
            </p:cNvSpPr>
            <p:nvPr/>
          </p:nvSpPr>
          <p:spPr bwMode="auto">
            <a:xfrm>
              <a:off x="4189" y="3380"/>
              <a:ext cx="36" cy="247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28" y="3"/>
                </a:cxn>
                <a:cxn ang="0">
                  <a:pos x="23" y="2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213"/>
                </a:cxn>
                <a:cxn ang="0">
                  <a:pos x="2" y="214"/>
                </a:cxn>
                <a:cxn ang="0">
                  <a:pos x="6" y="216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23" y="213"/>
                </a:cxn>
                <a:cxn ang="0">
                  <a:pos x="28" y="208"/>
                </a:cxn>
                <a:cxn ang="0">
                  <a:pos x="28" y="207"/>
                </a:cxn>
                <a:cxn ang="0">
                  <a:pos x="28" y="205"/>
                </a:cxn>
                <a:cxn ang="0">
                  <a:pos x="28" y="6"/>
                </a:cxn>
              </a:cxnLst>
              <a:rect l="0" t="0" r="r" b="b"/>
              <a:pathLst>
                <a:path w="29" h="217">
                  <a:moveTo>
                    <a:pt x="28" y="6"/>
                  </a:moveTo>
                  <a:lnTo>
                    <a:pt x="28" y="3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213"/>
                  </a:lnTo>
                  <a:lnTo>
                    <a:pt x="2" y="214"/>
                  </a:lnTo>
                  <a:lnTo>
                    <a:pt x="6" y="216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3" y="213"/>
                  </a:lnTo>
                  <a:lnTo>
                    <a:pt x="28" y="208"/>
                  </a:lnTo>
                  <a:lnTo>
                    <a:pt x="28" y="207"/>
                  </a:lnTo>
                  <a:lnTo>
                    <a:pt x="28" y="205"/>
                  </a:lnTo>
                  <a:lnTo>
                    <a:pt x="28" y="6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40" name="Freeform 156"/>
            <p:cNvSpPr>
              <a:spLocks/>
            </p:cNvSpPr>
            <p:nvPr/>
          </p:nvSpPr>
          <p:spPr bwMode="auto">
            <a:xfrm>
              <a:off x="4189" y="3386"/>
              <a:ext cx="36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" y="12"/>
                </a:cxn>
                <a:cxn ang="0">
                  <a:pos x="9" y="16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19" y="16"/>
                </a:cxn>
                <a:cxn ang="0">
                  <a:pos x="23" y="12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29" h="17">
                  <a:moveTo>
                    <a:pt x="0" y="0"/>
                  </a:moveTo>
                  <a:lnTo>
                    <a:pt x="0" y="7"/>
                  </a:lnTo>
                  <a:lnTo>
                    <a:pt x="5" y="12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9" y="16"/>
                  </a:lnTo>
                  <a:lnTo>
                    <a:pt x="23" y="12"/>
                  </a:lnTo>
                  <a:lnTo>
                    <a:pt x="28" y="7"/>
                  </a:lnTo>
                  <a:lnTo>
                    <a:pt x="28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41" name="Freeform 157"/>
            <p:cNvSpPr>
              <a:spLocks/>
            </p:cNvSpPr>
            <p:nvPr/>
          </p:nvSpPr>
          <p:spPr bwMode="auto">
            <a:xfrm>
              <a:off x="2350" y="3834"/>
              <a:ext cx="22" cy="1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6" y="16"/>
                </a:cxn>
                <a:cxn ang="0">
                  <a:pos x="16" y="0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42" name="Freeform 158"/>
            <p:cNvSpPr>
              <a:spLocks/>
            </p:cNvSpPr>
            <p:nvPr/>
          </p:nvSpPr>
          <p:spPr bwMode="auto">
            <a:xfrm>
              <a:off x="2358" y="3558"/>
              <a:ext cx="757" cy="290"/>
            </a:xfrm>
            <a:custGeom>
              <a:avLst/>
              <a:gdLst/>
              <a:ahLst/>
              <a:cxnLst>
                <a:cxn ang="0">
                  <a:pos x="585" y="12"/>
                </a:cxn>
                <a:cxn ang="0">
                  <a:pos x="579" y="40"/>
                </a:cxn>
                <a:cxn ang="0">
                  <a:pos x="566" y="64"/>
                </a:cxn>
                <a:cxn ang="0">
                  <a:pos x="548" y="89"/>
                </a:cxn>
                <a:cxn ang="0">
                  <a:pos x="527" y="112"/>
                </a:cxn>
                <a:cxn ang="0">
                  <a:pos x="499" y="135"/>
                </a:cxn>
                <a:cxn ang="0">
                  <a:pos x="467" y="155"/>
                </a:cxn>
                <a:cxn ang="0">
                  <a:pos x="432" y="173"/>
                </a:cxn>
                <a:cxn ang="0">
                  <a:pos x="392" y="190"/>
                </a:cxn>
                <a:cxn ang="0">
                  <a:pos x="347" y="204"/>
                </a:cxn>
                <a:cxn ang="0">
                  <a:pos x="302" y="217"/>
                </a:cxn>
                <a:cxn ang="0">
                  <a:pos x="251" y="227"/>
                </a:cxn>
                <a:cxn ang="0">
                  <a:pos x="199" y="236"/>
                </a:cxn>
                <a:cxn ang="0">
                  <a:pos x="145" y="240"/>
                </a:cxn>
                <a:cxn ang="0">
                  <a:pos x="89" y="244"/>
                </a:cxn>
                <a:cxn ang="0">
                  <a:pos x="30" y="244"/>
                </a:cxn>
                <a:cxn ang="0">
                  <a:pos x="0" y="254"/>
                </a:cxn>
                <a:cxn ang="0">
                  <a:pos x="60" y="256"/>
                </a:cxn>
                <a:cxn ang="0">
                  <a:pos x="118" y="254"/>
                </a:cxn>
                <a:cxn ang="0">
                  <a:pos x="173" y="250"/>
                </a:cxn>
                <a:cxn ang="0">
                  <a:pos x="228" y="244"/>
                </a:cxn>
                <a:cxn ang="0">
                  <a:pos x="279" y="234"/>
                </a:cxn>
                <a:cxn ang="0">
                  <a:pos x="328" y="222"/>
                </a:cxn>
                <a:cxn ang="0">
                  <a:pos x="374" y="208"/>
                </a:cxn>
                <a:cxn ang="0">
                  <a:pos x="416" y="193"/>
                </a:cxn>
                <a:cxn ang="0">
                  <a:pos x="455" y="175"/>
                </a:cxn>
                <a:cxn ang="0">
                  <a:pos x="490" y="155"/>
                </a:cxn>
                <a:cxn ang="0">
                  <a:pos x="521" y="133"/>
                </a:cxn>
                <a:cxn ang="0">
                  <a:pos x="547" y="109"/>
                </a:cxn>
                <a:cxn ang="0">
                  <a:pos x="568" y="84"/>
                </a:cxn>
                <a:cxn ang="0">
                  <a:pos x="583" y="57"/>
                </a:cxn>
                <a:cxn ang="0">
                  <a:pos x="594" y="29"/>
                </a:cxn>
                <a:cxn ang="0">
                  <a:pos x="599" y="0"/>
                </a:cxn>
              </a:cxnLst>
              <a:rect l="0" t="0" r="r" b="b"/>
              <a:pathLst>
                <a:path w="600" h="257">
                  <a:moveTo>
                    <a:pt x="586" y="0"/>
                  </a:moveTo>
                  <a:lnTo>
                    <a:pt x="585" y="12"/>
                  </a:lnTo>
                  <a:lnTo>
                    <a:pt x="583" y="26"/>
                  </a:lnTo>
                  <a:lnTo>
                    <a:pt x="579" y="40"/>
                  </a:lnTo>
                  <a:lnTo>
                    <a:pt x="573" y="52"/>
                  </a:lnTo>
                  <a:lnTo>
                    <a:pt x="566" y="64"/>
                  </a:lnTo>
                  <a:lnTo>
                    <a:pt x="559" y="77"/>
                  </a:lnTo>
                  <a:lnTo>
                    <a:pt x="548" y="89"/>
                  </a:lnTo>
                  <a:lnTo>
                    <a:pt x="537" y="101"/>
                  </a:lnTo>
                  <a:lnTo>
                    <a:pt x="527" y="112"/>
                  </a:lnTo>
                  <a:lnTo>
                    <a:pt x="513" y="124"/>
                  </a:lnTo>
                  <a:lnTo>
                    <a:pt x="499" y="135"/>
                  </a:lnTo>
                  <a:lnTo>
                    <a:pt x="484" y="144"/>
                  </a:lnTo>
                  <a:lnTo>
                    <a:pt x="467" y="155"/>
                  </a:lnTo>
                  <a:lnTo>
                    <a:pt x="450" y="164"/>
                  </a:lnTo>
                  <a:lnTo>
                    <a:pt x="432" y="173"/>
                  </a:lnTo>
                  <a:lnTo>
                    <a:pt x="412" y="182"/>
                  </a:lnTo>
                  <a:lnTo>
                    <a:pt x="392" y="190"/>
                  </a:lnTo>
                  <a:lnTo>
                    <a:pt x="370" y="198"/>
                  </a:lnTo>
                  <a:lnTo>
                    <a:pt x="347" y="204"/>
                  </a:lnTo>
                  <a:lnTo>
                    <a:pt x="324" y="211"/>
                  </a:lnTo>
                  <a:lnTo>
                    <a:pt x="302" y="217"/>
                  </a:lnTo>
                  <a:lnTo>
                    <a:pt x="277" y="222"/>
                  </a:lnTo>
                  <a:lnTo>
                    <a:pt x="251" y="227"/>
                  </a:lnTo>
                  <a:lnTo>
                    <a:pt x="225" y="231"/>
                  </a:lnTo>
                  <a:lnTo>
                    <a:pt x="199" y="236"/>
                  </a:lnTo>
                  <a:lnTo>
                    <a:pt x="173" y="239"/>
                  </a:lnTo>
                  <a:lnTo>
                    <a:pt x="145" y="240"/>
                  </a:lnTo>
                  <a:lnTo>
                    <a:pt x="116" y="242"/>
                  </a:lnTo>
                  <a:lnTo>
                    <a:pt x="89" y="244"/>
                  </a:lnTo>
                  <a:lnTo>
                    <a:pt x="60" y="244"/>
                  </a:lnTo>
                  <a:lnTo>
                    <a:pt x="30" y="244"/>
                  </a:lnTo>
                  <a:lnTo>
                    <a:pt x="0" y="242"/>
                  </a:lnTo>
                  <a:lnTo>
                    <a:pt x="0" y="254"/>
                  </a:lnTo>
                  <a:lnTo>
                    <a:pt x="29" y="256"/>
                  </a:lnTo>
                  <a:lnTo>
                    <a:pt x="60" y="256"/>
                  </a:lnTo>
                  <a:lnTo>
                    <a:pt x="89" y="256"/>
                  </a:lnTo>
                  <a:lnTo>
                    <a:pt x="118" y="254"/>
                  </a:lnTo>
                  <a:lnTo>
                    <a:pt x="145" y="253"/>
                  </a:lnTo>
                  <a:lnTo>
                    <a:pt x="173" y="250"/>
                  </a:lnTo>
                  <a:lnTo>
                    <a:pt x="200" y="247"/>
                  </a:lnTo>
                  <a:lnTo>
                    <a:pt x="228" y="244"/>
                  </a:lnTo>
                  <a:lnTo>
                    <a:pt x="254" y="239"/>
                  </a:lnTo>
                  <a:lnTo>
                    <a:pt x="279" y="234"/>
                  </a:lnTo>
                  <a:lnTo>
                    <a:pt x="305" y="228"/>
                  </a:lnTo>
                  <a:lnTo>
                    <a:pt x="328" y="222"/>
                  </a:lnTo>
                  <a:lnTo>
                    <a:pt x="351" y="216"/>
                  </a:lnTo>
                  <a:lnTo>
                    <a:pt x="374" y="208"/>
                  </a:lnTo>
                  <a:lnTo>
                    <a:pt x="395" y="201"/>
                  </a:lnTo>
                  <a:lnTo>
                    <a:pt x="416" y="193"/>
                  </a:lnTo>
                  <a:lnTo>
                    <a:pt x="436" y="184"/>
                  </a:lnTo>
                  <a:lnTo>
                    <a:pt x="455" y="175"/>
                  </a:lnTo>
                  <a:lnTo>
                    <a:pt x="473" y="165"/>
                  </a:lnTo>
                  <a:lnTo>
                    <a:pt x="490" y="155"/>
                  </a:lnTo>
                  <a:lnTo>
                    <a:pt x="505" y="144"/>
                  </a:lnTo>
                  <a:lnTo>
                    <a:pt x="521" y="133"/>
                  </a:lnTo>
                  <a:lnTo>
                    <a:pt x="534" y="121"/>
                  </a:lnTo>
                  <a:lnTo>
                    <a:pt x="547" y="109"/>
                  </a:lnTo>
                  <a:lnTo>
                    <a:pt x="557" y="97"/>
                  </a:lnTo>
                  <a:lnTo>
                    <a:pt x="568" y="84"/>
                  </a:lnTo>
                  <a:lnTo>
                    <a:pt x="577" y="71"/>
                  </a:lnTo>
                  <a:lnTo>
                    <a:pt x="583" y="57"/>
                  </a:lnTo>
                  <a:lnTo>
                    <a:pt x="589" y="43"/>
                  </a:lnTo>
                  <a:lnTo>
                    <a:pt x="594" y="29"/>
                  </a:lnTo>
                  <a:lnTo>
                    <a:pt x="597" y="15"/>
                  </a:lnTo>
                  <a:lnTo>
                    <a:pt x="599" y="0"/>
                  </a:lnTo>
                  <a:lnTo>
                    <a:pt x="58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43" name="Freeform 159"/>
            <p:cNvSpPr>
              <a:spLocks/>
            </p:cNvSpPr>
            <p:nvPr/>
          </p:nvSpPr>
          <p:spPr bwMode="auto">
            <a:xfrm>
              <a:off x="3096" y="3552"/>
              <a:ext cx="23" cy="17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13"/>
                </a:cxn>
                <a:cxn ang="0">
                  <a:pos x="16" y="8"/>
                </a:cxn>
                <a:cxn ang="0">
                  <a:pos x="13" y="5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3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44" name="Freeform 160"/>
            <p:cNvSpPr>
              <a:spLocks/>
            </p:cNvSpPr>
            <p:nvPr/>
          </p:nvSpPr>
          <p:spPr bwMode="auto">
            <a:xfrm>
              <a:off x="3096" y="3558"/>
              <a:ext cx="2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8"/>
                </a:cxn>
                <a:cxn ang="0">
                  <a:pos x="2" y="13"/>
                </a:cxn>
                <a:cxn ang="0">
                  <a:pos x="3" y="13"/>
                </a:cxn>
                <a:cxn ang="0">
                  <a:pos x="6" y="13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9" y="16"/>
                </a:cxn>
                <a:cxn ang="0">
                  <a:pos x="9" y="13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45" name="Freeform 161"/>
            <p:cNvSpPr>
              <a:spLocks/>
            </p:cNvSpPr>
            <p:nvPr/>
          </p:nvSpPr>
          <p:spPr bwMode="auto">
            <a:xfrm>
              <a:off x="2391" y="3202"/>
              <a:ext cx="724" cy="357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89" y="20"/>
                </a:cxn>
                <a:cxn ang="0">
                  <a:pos x="144" y="28"/>
                </a:cxn>
                <a:cxn ang="0">
                  <a:pos x="197" y="39"/>
                </a:cxn>
                <a:cxn ang="0">
                  <a:pos x="249" y="52"/>
                </a:cxn>
                <a:cxn ang="0">
                  <a:pos x="297" y="68"/>
                </a:cxn>
                <a:cxn ang="0">
                  <a:pos x="343" y="85"/>
                </a:cxn>
                <a:cxn ang="0">
                  <a:pos x="384" y="103"/>
                </a:cxn>
                <a:cxn ang="0">
                  <a:pos x="423" y="124"/>
                </a:cxn>
                <a:cxn ang="0">
                  <a:pos x="456" y="146"/>
                </a:cxn>
                <a:cxn ang="0">
                  <a:pos x="485" y="170"/>
                </a:cxn>
                <a:cxn ang="0">
                  <a:pos x="511" y="195"/>
                </a:cxn>
                <a:cxn ang="0">
                  <a:pos x="531" y="219"/>
                </a:cxn>
                <a:cxn ang="0">
                  <a:pos x="547" y="245"/>
                </a:cxn>
                <a:cxn ang="0">
                  <a:pos x="556" y="273"/>
                </a:cxn>
                <a:cxn ang="0">
                  <a:pos x="560" y="300"/>
                </a:cxn>
                <a:cxn ang="0">
                  <a:pos x="573" y="314"/>
                </a:cxn>
                <a:cxn ang="0">
                  <a:pos x="571" y="284"/>
                </a:cxn>
                <a:cxn ang="0">
                  <a:pos x="563" y="254"/>
                </a:cxn>
                <a:cxn ang="0">
                  <a:pos x="550" y="227"/>
                </a:cxn>
                <a:cxn ang="0">
                  <a:pos x="531" y="199"/>
                </a:cxn>
                <a:cxn ang="0">
                  <a:pos x="507" y="173"/>
                </a:cxn>
                <a:cxn ang="0">
                  <a:pos x="479" y="149"/>
                </a:cxn>
                <a:cxn ang="0">
                  <a:pos x="447" y="124"/>
                </a:cxn>
                <a:cxn ang="0">
                  <a:pos x="410" y="103"/>
                </a:cxn>
                <a:cxn ang="0">
                  <a:pos x="369" y="83"/>
                </a:cxn>
                <a:cxn ang="0">
                  <a:pos x="325" y="65"/>
                </a:cxn>
                <a:cxn ang="0">
                  <a:pos x="277" y="48"/>
                </a:cxn>
                <a:cxn ang="0">
                  <a:pos x="227" y="34"/>
                </a:cxn>
                <a:cxn ang="0">
                  <a:pos x="174" y="22"/>
                </a:cxn>
                <a:cxn ang="0">
                  <a:pos x="118" y="13"/>
                </a:cxn>
                <a:cxn ang="0">
                  <a:pos x="61" y="5"/>
                </a:cxn>
                <a:cxn ang="0">
                  <a:pos x="1" y="0"/>
                </a:cxn>
              </a:cxnLst>
              <a:rect l="0" t="0" r="r" b="b"/>
              <a:pathLst>
                <a:path w="574" h="315">
                  <a:moveTo>
                    <a:pt x="0" y="13"/>
                  </a:moveTo>
                  <a:lnTo>
                    <a:pt x="30" y="14"/>
                  </a:lnTo>
                  <a:lnTo>
                    <a:pt x="60" y="17"/>
                  </a:lnTo>
                  <a:lnTo>
                    <a:pt x="89" y="20"/>
                  </a:lnTo>
                  <a:lnTo>
                    <a:pt x="116" y="23"/>
                  </a:lnTo>
                  <a:lnTo>
                    <a:pt x="144" y="28"/>
                  </a:lnTo>
                  <a:lnTo>
                    <a:pt x="171" y="34"/>
                  </a:lnTo>
                  <a:lnTo>
                    <a:pt x="197" y="39"/>
                  </a:lnTo>
                  <a:lnTo>
                    <a:pt x="223" y="45"/>
                  </a:lnTo>
                  <a:lnTo>
                    <a:pt x="249" y="52"/>
                  </a:lnTo>
                  <a:lnTo>
                    <a:pt x="274" y="60"/>
                  </a:lnTo>
                  <a:lnTo>
                    <a:pt x="297" y="68"/>
                  </a:lnTo>
                  <a:lnTo>
                    <a:pt x="320" y="75"/>
                  </a:lnTo>
                  <a:lnTo>
                    <a:pt x="343" y="85"/>
                  </a:lnTo>
                  <a:lnTo>
                    <a:pt x="364" y="94"/>
                  </a:lnTo>
                  <a:lnTo>
                    <a:pt x="384" y="103"/>
                  </a:lnTo>
                  <a:lnTo>
                    <a:pt x="404" y="114"/>
                  </a:lnTo>
                  <a:lnTo>
                    <a:pt x="423" y="124"/>
                  </a:lnTo>
                  <a:lnTo>
                    <a:pt x="439" y="135"/>
                  </a:lnTo>
                  <a:lnTo>
                    <a:pt x="456" y="146"/>
                  </a:lnTo>
                  <a:lnTo>
                    <a:pt x="472" y="158"/>
                  </a:lnTo>
                  <a:lnTo>
                    <a:pt x="485" y="170"/>
                  </a:lnTo>
                  <a:lnTo>
                    <a:pt x="499" y="181"/>
                  </a:lnTo>
                  <a:lnTo>
                    <a:pt x="511" y="195"/>
                  </a:lnTo>
                  <a:lnTo>
                    <a:pt x="522" y="207"/>
                  </a:lnTo>
                  <a:lnTo>
                    <a:pt x="531" y="219"/>
                  </a:lnTo>
                  <a:lnTo>
                    <a:pt x="539" y="233"/>
                  </a:lnTo>
                  <a:lnTo>
                    <a:pt x="547" y="245"/>
                  </a:lnTo>
                  <a:lnTo>
                    <a:pt x="553" y="259"/>
                  </a:lnTo>
                  <a:lnTo>
                    <a:pt x="556" y="273"/>
                  </a:lnTo>
                  <a:lnTo>
                    <a:pt x="559" y="287"/>
                  </a:lnTo>
                  <a:lnTo>
                    <a:pt x="560" y="300"/>
                  </a:lnTo>
                  <a:lnTo>
                    <a:pt x="560" y="314"/>
                  </a:lnTo>
                  <a:lnTo>
                    <a:pt x="573" y="314"/>
                  </a:lnTo>
                  <a:lnTo>
                    <a:pt x="573" y="299"/>
                  </a:lnTo>
                  <a:lnTo>
                    <a:pt x="571" y="284"/>
                  </a:lnTo>
                  <a:lnTo>
                    <a:pt x="568" y="270"/>
                  </a:lnTo>
                  <a:lnTo>
                    <a:pt x="563" y="254"/>
                  </a:lnTo>
                  <a:lnTo>
                    <a:pt x="557" y="241"/>
                  </a:lnTo>
                  <a:lnTo>
                    <a:pt x="550" y="227"/>
                  </a:lnTo>
                  <a:lnTo>
                    <a:pt x="540" y="213"/>
                  </a:lnTo>
                  <a:lnTo>
                    <a:pt x="531" y="199"/>
                  </a:lnTo>
                  <a:lnTo>
                    <a:pt x="521" y="186"/>
                  </a:lnTo>
                  <a:lnTo>
                    <a:pt x="507" y="173"/>
                  </a:lnTo>
                  <a:lnTo>
                    <a:pt x="495" y="161"/>
                  </a:lnTo>
                  <a:lnTo>
                    <a:pt x="479" y="149"/>
                  </a:lnTo>
                  <a:lnTo>
                    <a:pt x="464" y="137"/>
                  </a:lnTo>
                  <a:lnTo>
                    <a:pt x="447" y="124"/>
                  </a:lnTo>
                  <a:lnTo>
                    <a:pt x="429" y="114"/>
                  </a:lnTo>
                  <a:lnTo>
                    <a:pt x="410" y="103"/>
                  </a:lnTo>
                  <a:lnTo>
                    <a:pt x="390" y="92"/>
                  </a:lnTo>
                  <a:lnTo>
                    <a:pt x="369" y="83"/>
                  </a:lnTo>
                  <a:lnTo>
                    <a:pt x="348" y="74"/>
                  </a:lnTo>
                  <a:lnTo>
                    <a:pt x="325" y="65"/>
                  </a:lnTo>
                  <a:lnTo>
                    <a:pt x="302" y="56"/>
                  </a:lnTo>
                  <a:lnTo>
                    <a:pt x="277" y="48"/>
                  </a:lnTo>
                  <a:lnTo>
                    <a:pt x="253" y="40"/>
                  </a:lnTo>
                  <a:lnTo>
                    <a:pt x="227" y="34"/>
                  </a:lnTo>
                  <a:lnTo>
                    <a:pt x="200" y="28"/>
                  </a:lnTo>
                  <a:lnTo>
                    <a:pt x="174" y="22"/>
                  </a:lnTo>
                  <a:lnTo>
                    <a:pt x="147" y="17"/>
                  </a:lnTo>
                  <a:lnTo>
                    <a:pt x="118" y="13"/>
                  </a:lnTo>
                  <a:lnTo>
                    <a:pt x="90" y="8"/>
                  </a:lnTo>
                  <a:lnTo>
                    <a:pt x="61" y="5"/>
                  </a:lnTo>
                  <a:lnTo>
                    <a:pt x="30" y="2"/>
                  </a:lnTo>
                  <a:lnTo>
                    <a:pt x="1" y="0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46" name="Freeform 162"/>
            <p:cNvSpPr>
              <a:spLocks/>
            </p:cNvSpPr>
            <p:nvPr/>
          </p:nvSpPr>
          <p:spPr bwMode="auto">
            <a:xfrm>
              <a:off x="1639" y="3201"/>
              <a:ext cx="755" cy="292"/>
            </a:xfrm>
            <a:custGeom>
              <a:avLst/>
              <a:gdLst/>
              <a:ahLst/>
              <a:cxnLst>
                <a:cxn ang="0">
                  <a:pos x="12" y="243"/>
                </a:cxn>
                <a:cxn ang="0">
                  <a:pos x="20" y="217"/>
                </a:cxn>
                <a:cxn ang="0">
                  <a:pos x="32" y="191"/>
                </a:cxn>
                <a:cxn ang="0">
                  <a:pos x="51" y="167"/>
                </a:cxn>
                <a:cxn ang="0">
                  <a:pos x="72" y="144"/>
                </a:cxn>
                <a:cxn ang="0">
                  <a:pos x="100" y="122"/>
                </a:cxn>
                <a:cxn ang="0">
                  <a:pos x="132" y="102"/>
                </a:cxn>
                <a:cxn ang="0">
                  <a:pos x="167" y="84"/>
                </a:cxn>
                <a:cxn ang="0">
                  <a:pos x="207" y="67"/>
                </a:cxn>
                <a:cxn ang="0">
                  <a:pos x="251" y="52"/>
                </a:cxn>
                <a:cxn ang="0">
                  <a:pos x="297" y="40"/>
                </a:cxn>
                <a:cxn ang="0">
                  <a:pos x="346" y="29"/>
                </a:cxn>
                <a:cxn ang="0">
                  <a:pos x="398" y="21"/>
                </a:cxn>
                <a:cxn ang="0">
                  <a:pos x="453" y="15"/>
                </a:cxn>
                <a:cxn ang="0">
                  <a:pos x="509" y="12"/>
                </a:cxn>
                <a:cxn ang="0">
                  <a:pos x="567" y="12"/>
                </a:cxn>
                <a:cxn ang="0">
                  <a:pos x="597" y="1"/>
                </a:cxn>
                <a:cxn ang="0">
                  <a:pos x="538" y="0"/>
                </a:cxn>
                <a:cxn ang="0">
                  <a:pos x="479" y="1"/>
                </a:cxn>
                <a:cxn ang="0">
                  <a:pos x="424" y="6"/>
                </a:cxn>
                <a:cxn ang="0">
                  <a:pos x="371" y="14"/>
                </a:cxn>
                <a:cxn ang="0">
                  <a:pos x="319" y="23"/>
                </a:cxn>
                <a:cxn ang="0">
                  <a:pos x="270" y="34"/>
                </a:cxn>
                <a:cxn ang="0">
                  <a:pos x="225" y="47"/>
                </a:cxn>
                <a:cxn ang="0">
                  <a:pos x="182" y="64"/>
                </a:cxn>
                <a:cxn ang="0">
                  <a:pos x="144" y="83"/>
                </a:cxn>
                <a:cxn ang="0">
                  <a:pos x="109" y="102"/>
                </a:cxn>
                <a:cxn ang="0">
                  <a:pos x="78" y="124"/>
                </a:cxn>
                <a:cxn ang="0">
                  <a:pos x="52" y="147"/>
                </a:cxn>
                <a:cxn ang="0">
                  <a:pos x="31" y="173"/>
                </a:cxn>
                <a:cxn ang="0">
                  <a:pos x="15" y="199"/>
                </a:cxn>
                <a:cxn ang="0">
                  <a:pos x="5" y="228"/>
                </a:cxn>
                <a:cxn ang="0">
                  <a:pos x="0" y="257"/>
                </a:cxn>
              </a:cxnLst>
              <a:rect l="0" t="0" r="r" b="b"/>
              <a:pathLst>
                <a:path w="598" h="258">
                  <a:moveTo>
                    <a:pt x="11" y="257"/>
                  </a:moveTo>
                  <a:lnTo>
                    <a:pt x="12" y="243"/>
                  </a:lnTo>
                  <a:lnTo>
                    <a:pt x="15" y="231"/>
                  </a:lnTo>
                  <a:lnTo>
                    <a:pt x="20" y="217"/>
                  </a:lnTo>
                  <a:lnTo>
                    <a:pt x="26" y="205"/>
                  </a:lnTo>
                  <a:lnTo>
                    <a:pt x="32" y="191"/>
                  </a:lnTo>
                  <a:lnTo>
                    <a:pt x="40" y="179"/>
                  </a:lnTo>
                  <a:lnTo>
                    <a:pt x="51" y="167"/>
                  </a:lnTo>
                  <a:lnTo>
                    <a:pt x="61" y="156"/>
                  </a:lnTo>
                  <a:lnTo>
                    <a:pt x="72" y="144"/>
                  </a:lnTo>
                  <a:lnTo>
                    <a:pt x="86" y="133"/>
                  </a:lnTo>
                  <a:lnTo>
                    <a:pt x="100" y="122"/>
                  </a:lnTo>
                  <a:lnTo>
                    <a:pt x="115" y="112"/>
                  </a:lnTo>
                  <a:lnTo>
                    <a:pt x="132" y="102"/>
                  </a:lnTo>
                  <a:lnTo>
                    <a:pt x="149" y="93"/>
                  </a:lnTo>
                  <a:lnTo>
                    <a:pt x="167" y="84"/>
                  </a:lnTo>
                  <a:lnTo>
                    <a:pt x="187" y="75"/>
                  </a:lnTo>
                  <a:lnTo>
                    <a:pt x="207" y="67"/>
                  </a:lnTo>
                  <a:lnTo>
                    <a:pt x="228" y="60"/>
                  </a:lnTo>
                  <a:lnTo>
                    <a:pt x="251" y="52"/>
                  </a:lnTo>
                  <a:lnTo>
                    <a:pt x="273" y="46"/>
                  </a:lnTo>
                  <a:lnTo>
                    <a:pt x="297" y="40"/>
                  </a:lnTo>
                  <a:lnTo>
                    <a:pt x="322" y="34"/>
                  </a:lnTo>
                  <a:lnTo>
                    <a:pt x="346" y="29"/>
                  </a:lnTo>
                  <a:lnTo>
                    <a:pt x="372" y="24"/>
                  </a:lnTo>
                  <a:lnTo>
                    <a:pt x="398" y="21"/>
                  </a:lnTo>
                  <a:lnTo>
                    <a:pt x="426" y="18"/>
                  </a:lnTo>
                  <a:lnTo>
                    <a:pt x="453" y="15"/>
                  </a:lnTo>
                  <a:lnTo>
                    <a:pt x="481" y="14"/>
                  </a:lnTo>
                  <a:lnTo>
                    <a:pt x="509" y="12"/>
                  </a:lnTo>
                  <a:lnTo>
                    <a:pt x="538" y="12"/>
                  </a:lnTo>
                  <a:lnTo>
                    <a:pt x="567" y="12"/>
                  </a:lnTo>
                  <a:lnTo>
                    <a:pt x="596" y="14"/>
                  </a:lnTo>
                  <a:lnTo>
                    <a:pt x="597" y="1"/>
                  </a:lnTo>
                  <a:lnTo>
                    <a:pt x="567" y="0"/>
                  </a:lnTo>
                  <a:lnTo>
                    <a:pt x="538" y="0"/>
                  </a:lnTo>
                  <a:lnTo>
                    <a:pt x="509" y="1"/>
                  </a:lnTo>
                  <a:lnTo>
                    <a:pt x="479" y="1"/>
                  </a:lnTo>
                  <a:lnTo>
                    <a:pt x="452" y="3"/>
                  </a:lnTo>
                  <a:lnTo>
                    <a:pt x="424" y="6"/>
                  </a:lnTo>
                  <a:lnTo>
                    <a:pt x="397" y="9"/>
                  </a:lnTo>
                  <a:lnTo>
                    <a:pt x="371" y="14"/>
                  </a:lnTo>
                  <a:lnTo>
                    <a:pt x="345" y="17"/>
                  </a:lnTo>
                  <a:lnTo>
                    <a:pt x="319" y="23"/>
                  </a:lnTo>
                  <a:lnTo>
                    <a:pt x="294" y="27"/>
                  </a:lnTo>
                  <a:lnTo>
                    <a:pt x="270" y="34"/>
                  </a:lnTo>
                  <a:lnTo>
                    <a:pt x="247" y="41"/>
                  </a:lnTo>
                  <a:lnTo>
                    <a:pt x="225" y="47"/>
                  </a:lnTo>
                  <a:lnTo>
                    <a:pt x="204" y="55"/>
                  </a:lnTo>
                  <a:lnTo>
                    <a:pt x="182" y="64"/>
                  </a:lnTo>
                  <a:lnTo>
                    <a:pt x="162" y="73"/>
                  </a:lnTo>
                  <a:lnTo>
                    <a:pt x="144" y="83"/>
                  </a:lnTo>
                  <a:lnTo>
                    <a:pt x="126" y="92"/>
                  </a:lnTo>
                  <a:lnTo>
                    <a:pt x="109" y="102"/>
                  </a:lnTo>
                  <a:lnTo>
                    <a:pt x="94" y="113"/>
                  </a:lnTo>
                  <a:lnTo>
                    <a:pt x="78" y="124"/>
                  </a:lnTo>
                  <a:lnTo>
                    <a:pt x="64" y="135"/>
                  </a:lnTo>
                  <a:lnTo>
                    <a:pt x="52" y="147"/>
                  </a:lnTo>
                  <a:lnTo>
                    <a:pt x="41" y="159"/>
                  </a:lnTo>
                  <a:lnTo>
                    <a:pt x="31" y="173"/>
                  </a:lnTo>
                  <a:lnTo>
                    <a:pt x="22" y="185"/>
                  </a:lnTo>
                  <a:lnTo>
                    <a:pt x="15" y="199"/>
                  </a:lnTo>
                  <a:lnTo>
                    <a:pt x="9" y="213"/>
                  </a:lnTo>
                  <a:lnTo>
                    <a:pt x="5" y="228"/>
                  </a:lnTo>
                  <a:lnTo>
                    <a:pt x="2" y="242"/>
                  </a:lnTo>
                  <a:lnTo>
                    <a:pt x="0" y="257"/>
                  </a:lnTo>
                  <a:lnTo>
                    <a:pt x="11" y="25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47" name="Freeform 163"/>
            <p:cNvSpPr>
              <a:spLocks/>
            </p:cNvSpPr>
            <p:nvPr/>
          </p:nvSpPr>
          <p:spPr bwMode="auto">
            <a:xfrm>
              <a:off x="4266" y="3302"/>
              <a:ext cx="79" cy="326"/>
            </a:xfrm>
            <a:custGeom>
              <a:avLst/>
              <a:gdLst/>
              <a:ahLst/>
              <a:cxnLst>
                <a:cxn ang="0">
                  <a:pos x="10" y="281"/>
                </a:cxn>
                <a:cxn ang="0">
                  <a:pos x="22" y="287"/>
                </a:cxn>
                <a:cxn ang="0">
                  <a:pos x="39" y="286"/>
                </a:cxn>
                <a:cxn ang="0">
                  <a:pos x="56" y="278"/>
                </a:cxn>
                <a:cxn ang="0">
                  <a:pos x="62" y="267"/>
                </a:cxn>
                <a:cxn ang="0">
                  <a:pos x="62" y="13"/>
                </a:cxn>
                <a:cxn ang="0">
                  <a:pos x="53" y="6"/>
                </a:cxn>
                <a:cxn ang="0">
                  <a:pos x="43" y="3"/>
                </a:cxn>
                <a:cxn ang="0">
                  <a:pos x="33" y="0"/>
                </a:cxn>
                <a:cxn ang="0">
                  <a:pos x="10" y="6"/>
                </a:cxn>
                <a:cxn ang="0">
                  <a:pos x="0" y="13"/>
                </a:cxn>
                <a:cxn ang="0">
                  <a:pos x="2" y="249"/>
                </a:cxn>
                <a:cxn ang="0">
                  <a:pos x="16" y="246"/>
                </a:cxn>
                <a:cxn ang="0">
                  <a:pos x="23" y="249"/>
                </a:cxn>
                <a:cxn ang="0">
                  <a:pos x="31" y="255"/>
                </a:cxn>
                <a:cxn ang="0">
                  <a:pos x="31" y="269"/>
                </a:cxn>
                <a:cxn ang="0">
                  <a:pos x="20" y="277"/>
                </a:cxn>
                <a:cxn ang="0">
                  <a:pos x="10" y="281"/>
                </a:cxn>
              </a:cxnLst>
              <a:rect l="0" t="0" r="r" b="b"/>
              <a:pathLst>
                <a:path w="63" h="288">
                  <a:moveTo>
                    <a:pt x="10" y="281"/>
                  </a:moveTo>
                  <a:lnTo>
                    <a:pt x="22" y="287"/>
                  </a:lnTo>
                  <a:lnTo>
                    <a:pt x="39" y="286"/>
                  </a:lnTo>
                  <a:lnTo>
                    <a:pt x="56" y="278"/>
                  </a:lnTo>
                  <a:lnTo>
                    <a:pt x="62" y="267"/>
                  </a:lnTo>
                  <a:lnTo>
                    <a:pt x="62" y="13"/>
                  </a:lnTo>
                  <a:lnTo>
                    <a:pt x="53" y="6"/>
                  </a:lnTo>
                  <a:lnTo>
                    <a:pt x="43" y="3"/>
                  </a:lnTo>
                  <a:lnTo>
                    <a:pt x="33" y="0"/>
                  </a:lnTo>
                  <a:lnTo>
                    <a:pt x="10" y="6"/>
                  </a:lnTo>
                  <a:lnTo>
                    <a:pt x="0" y="13"/>
                  </a:lnTo>
                  <a:lnTo>
                    <a:pt x="2" y="249"/>
                  </a:lnTo>
                  <a:lnTo>
                    <a:pt x="16" y="246"/>
                  </a:lnTo>
                  <a:lnTo>
                    <a:pt x="23" y="249"/>
                  </a:lnTo>
                  <a:lnTo>
                    <a:pt x="31" y="255"/>
                  </a:lnTo>
                  <a:lnTo>
                    <a:pt x="31" y="269"/>
                  </a:lnTo>
                  <a:lnTo>
                    <a:pt x="20" y="277"/>
                  </a:lnTo>
                  <a:lnTo>
                    <a:pt x="10" y="281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48" name="Freeform 164"/>
            <p:cNvSpPr>
              <a:spLocks/>
            </p:cNvSpPr>
            <p:nvPr/>
          </p:nvSpPr>
          <p:spPr bwMode="auto">
            <a:xfrm>
              <a:off x="4266" y="3302"/>
              <a:ext cx="79" cy="326"/>
            </a:xfrm>
            <a:custGeom>
              <a:avLst/>
              <a:gdLst/>
              <a:ahLst/>
              <a:cxnLst>
                <a:cxn ang="0">
                  <a:pos x="10" y="281"/>
                </a:cxn>
                <a:cxn ang="0">
                  <a:pos x="22" y="287"/>
                </a:cxn>
                <a:cxn ang="0">
                  <a:pos x="39" y="286"/>
                </a:cxn>
                <a:cxn ang="0">
                  <a:pos x="56" y="278"/>
                </a:cxn>
                <a:cxn ang="0">
                  <a:pos x="62" y="267"/>
                </a:cxn>
                <a:cxn ang="0">
                  <a:pos x="62" y="13"/>
                </a:cxn>
                <a:cxn ang="0">
                  <a:pos x="53" y="6"/>
                </a:cxn>
                <a:cxn ang="0">
                  <a:pos x="43" y="3"/>
                </a:cxn>
                <a:cxn ang="0">
                  <a:pos x="33" y="0"/>
                </a:cxn>
                <a:cxn ang="0">
                  <a:pos x="10" y="6"/>
                </a:cxn>
                <a:cxn ang="0">
                  <a:pos x="0" y="13"/>
                </a:cxn>
                <a:cxn ang="0">
                  <a:pos x="2" y="249"/>
                </a:cxn>
                <a:cxn ang="0">
                  <a:pos x="16" y="246"/>
                </a:cxn>
                <a:cxn ang="0">
                  <a:pos x="23" y="249"/>
                </a:cxn>
                <a:cxn ang="0">
                  <a:pos x="31" y="255"/>
                </a:cxn>
                <a:cxn ang="0">
                  <a:pos x="31" y="269"/>
                </a:cxn>
                <a:cxn ang="0">
                  <a:pos x="20" y="277"/>
                </a:cxn>
                <a:cxn ang="0">
                  <a:pos x="10" y="281"/>
                </a:cxn>
              </a:cxnLst>
              <a:rect l="0" t="0" r="r" b="b"/>
              <a:pathLst>
                <a:path w="63" h="288">
                  <a:moveTo>
                    <a:pt x="10" y="281"/>
                  </a:moveTo>
                  <a:lnTo>
                    <a:pt x="22" y="287"/>
                  </a:lnTo>
                  <a:lnTo>
                    <a:pt x="39" y="286"/>
                  </a:lnTo>
                  <a:lnTo>
                    <a:pt x="56" y="278"/>
                  </a:lnTo>
                  <a:lnTo>
                    <a:pt x="62" y="267"/>
                  </a:lnTo>
                  <a:lnTo>
                    <a:pt x="62" y="13"/>
                  </a:lnTo>
                  <a:lnTo>
                    <a:pt x="53" y="6"/>
                  </a:lnTo>
                  <a:lnTo>
                    <a:pt x="43" y="3"/>
                  </a:lnTo>
                  <a:lnTo>
                    <a:pt x="33" y="0"/>
                  </a:lnTo>
                  <a:lnTo>
                    <a:pt x="10" y="6"/>
                  </a:lnTo>
                  <a:lnTo>
                    <a:pt x="0" y="13"/>
                  </a:lnTo>
                  <a:lnTo>
                    <a:pt x="2" y="249"/>
                  </a:lnTo>
                  <a:lnTo>
                    <a:pt x="16" y="246"/>
                  </a:lnTo>
                  <a:lnTo>
                    <a:pt x="23" y="249"/>
                  </a:lnTo>
                  <a:lnTo>
                    <a:pt x="31" y="255"/>
                  </a:lnTo>
                  <a:lnTo>
                    <a:pt x="31" y="269"/>
                  </a:lnTo>
                  <a:lnTo>
                    <a:pt x="20" y="277"/>
                  </a:lnTo>
                  <a:lnTo>
                    <a:pt x="10" y="28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49" name="Freeform 165"/>
            <p:cNvSpPr>
              <a:spLocks/>
            </p:cNvSpPr>
            <p:nvPr/>
          </p:nvSpPr>
          <p:spPr bwMode="auto">
            <a:xfrm>
              <a:off x="4266" y="3323"/>
              <a:ext cx="7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10" y="12"/>
                </a:cxn>
                <a:cxn ang="0">
                  <a:pos x="19" y="15"/>
                </a:cxn>
                <a:cxn ang="0">
                  <a:pos x="33" y="17"/>
                </a:cxn>
                <a:cxn ang="0">
                  <a:pos x="43" y="15"/>
                </a:cxn>
                <a:cxn ang="0">
                  <a:pos x="53" y="12"/>
                </a:cxn>
                <a:cxn ang="0">
                  <a:pos x="60" y="8"/>
                </a:cxn>
                <a:cxn ang="0">
                  <a:pos x="62" y="3"/>
                </a:cxn>
                <a:cxn ang="0">
                  <a:pos x="62" y="0"/>
                </a:cxn>
              </a:cxnLst>
              <a:rect l="0" t="0" r="r" b="b"/>
              <a:pathLst>
                <a:path w="63" h="18">
                  <a:moveTo>
                    <a:pt x="0" y="0"/>
                  </a:moveTo>
                  <a:lnTo>
                    <a:pt x="5" y="8"/>
                  </a:lnTo>
                  <a:lnTo>
                    <a:pt x="10" y="12"/>
                  </a:lnTo>
                  <a:lnTo>
                    <a:pt x="19" y="15"/>
                  </a:lnTo>
                  <a:lnTo>
                    <a:pt x="33" y="17"/>
                  </a:lnTo>
                  <a:lnTo>
                    <a:pt x="43" y="15"/>
                  </a:lnTo>
                  <a:lnTo>
                    <a:pt x="53" y="12"/>
                  </a:lnTo>
                  <a:lnTo>
                    <a:pt x="60" y="8"/>
                  </a:lnTo>
                  <a:lnTo>
                    <a:pt x="62" y="3"/>
                  </a:lnTo>
                  <a:lnTo>
                    <a:pt x="62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50" name="Freeform 166"/>
            <p:cNvSpPr>
              <a:spLocks/>
            </p:cNvSpPr>
            <p:nvPr/>
          </p:nvSpPr>
          <p:spPr bwMode="auto">
            <a:xfrm>
              <a:off x="4343" y="3439"/>
              <a:ext cx="40" cy="81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30" y="44"/>
                </a:cxn>
                <a:cxn ang="0">
                  <a:pos x="29" y="32"/>
                </a:cxn>
                <a:cxn ang="0">
                  <a:pos x="26" y="21"/>
                </a:cxn>
                <a:cxn ang="0">
                  <a:pos x="23" y="12"/>
                </a:cxn>
                <a:cxn ang="0">
                  <a:pos x="17" y="7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30" y="58"/>
                </a:cxn>
              </a:cxnLst>
              <a:rect l="0" t="0" r="r" b="b"/>
              <a:pathLst>
                <a:path w="31" h="72">
                  <a:moveTo>
                    <a:pt x="30" y="58"/>
                  </a:moveTo>
                  <a:lnTo>
                    <a:pt x="30" y="44"/>
                  </a:lnTo>
                  <a:lnTo>
                    <a:pt x="29" y="32"/>
                  </a:lnTo>
                  <a:lnTo>
                    <a:pt x="26" y="21"/>
                  </a:lnTo>
                  <a:lnTo>
                    <a:pt x="23" y="12"/>
                  </a:lnTo>
                  <a:lnTo>
                    <a:pt x="17" y="7"/>
                  </a:lnTo>
                  <a:lnTo>
                    <a:pt x="12" y="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30" y="58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51" name="Freeform 167"/>
            <p:cNvSpPr>
              <a:spLocks/>
            </p:cNvSpPr>
            <p:nvPr/>
          </p:nvSpPr>
          <p:spPr bwMode="auto">
            <a:xfrm>
              <a:off x="4343" y="3439"/>
              <a:ext cx="40" cy="81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30" y="44"/>
                </a:cxn>
                <a:cxn ang="0">
                  <a:pos x="29" y="32"/>
                </a:cxn>
                <a:cxn ang="0">
                  <a:pos x="26" y="21"/>
                </a:cxn>
                <a:cxn ang="0">
                  <a:pos x="23" y="12"/>
                </a:cxn>
                <a:cxn ang="0">
                  <a:pos x="17" y="7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30" y="58"/>
                </a:cxn>
              </a:cxnLst>
              <a:rect l="0" t="0" r="r" b="b"/>
              <a:pathLst>
                <a:path w="31" h="72">
                  <a:moveTo>
                    <a:pt x="30" y="58"/>
                  </a:moveTo>
                  <a:lnTo>
                    <a:pt x="30" y="44"/>
                  </a:lnTo>
                  <a:lnTo>
                    <a:pt x="29" y="32"/>
                  </a:lnTo>
                  <a:lnTo>
                    <a:pt x="26" y="21"/>
                  </a:lnTo>
                  <a:lnTo>
                    <a:pt x="23" y="12"/>
                  </a:lnTo>
                  <a:lnTo>
                    <a:pt x="17" y="7"/>
                  </a:lnTo>
                  <a:lnTo>
                    <a:pt x="12" y="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30" y="58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52" name="Freeform 168"/>
            <p:cNvSpPr>
              <a:spLocks/>
            </p:cNvSpPr>
            <p:nvPr/>
          </p:nvSpPr>
          <p:spPr bwMode="auto">
            <a:xfrm>
              <a:off x="3681" y="3681"/>
              <a:ext cx="67" cy="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40"/>
                </a:cxn>
                <a:cxn ang="0">
                  <a:pos x="14" y="40"/>
                </a:cxn>
                <a:cxn ang="0">
                  <a:pos x="48" y="32"/>
                </a:cxn>
                <a:cxn ang="0">
                  <a:pos x="51" y="30"/>
                </a:cxn>
                <a:cxn ang="0">
                  <a:pos x="52" y="29"/>
                </a:cxn>
                <a:cxn ang="0">
                  <a:pos x="52" y="20"/>
                </a:cxn>
                <a:cxn ang="0">
                  <a:pos x="51" y="9"/>
                </a:cxn>
                <a:cxn ang="0">
                  <a:pos x="48" y="4"/>
                </a:cxn>
                <a:cxn ang="0">
                  <a:pos x="45" y="0"/>
                </a:cxn>
                <a:cxn ang="0">
                  <a:pos x="10" y="4"/>
                </a:cxn>
                <a:cxn ang="0">
                  <a:pos x="7" y="6"/>
                </a:cxn>
                <a:cxn ang="0">
                  <a:pos x="5" y="9"/>
                </a:cxn>
                <a:cxn ang="0">
                  <a:pos x="3" y="14"/>
                </a:cxn>
                <a:cxn ang="0">
                  <a:pos x="0" y="23"/>
                </a:cxn>
              </a:cxnLst>
              <a:rect l="0" t="0" r="r" b="b"/>
              <a:pathLst>
                <a:path w="53" h="41">
                  <a:moveTo>
                    <a:pt x="0" y="23"/>
                  </a:moveTo>
                  <a:lnTo>
                    <a:pt x="13" y="40"/>
                  </a:lnTo>
                  <a:lnTo>
                    <a:pt x="14" y="40"/>
                  </a:lnTo>
                  <a:lnTo>
                    <a:pt x="48" y="32"/>
                  </a:lnTo>
                  <a:lnTo>
                    <a:pt x="51" y="30"/>
                  </a:lnTo>
                  <a:lnTo>
                    <a:pt x="52" y="29"/>
                  </a:lnTo>
                  <a:lnTo>
                    <a:pt x="52" y="20"/>
                  </a:lnTo>
                  <a:lnTo>
                    <a:pt x="51" y="9"/>
                  </a:lnTo>
                  <a:lnTo>
                    <a:pt x="48" y="4"/>
                  </a:lnTo>
                  <a:lnTo>
                    <a:pt x="45" y="0"/>
                  </a:lnTo>
                  <a:lnTo>
                    <a:pt x="10" y="4"/>
                  </a:lnTo>
                  <a:lnTo>
                    <a:pt x="7" y="6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3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53" name="Freeform 169"/>
            <p:cNvSpPr>
              <a:spLocks/>
            </p:cNvSpPr>
            <p:nvPr/>
          </p:nvSpPr>
          <p:spPr bwMode="auto">
            <a:xfrm>
              <a:off x="3681" y="3681"/>
              <a:ext cx="67" cy="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40"/>
                </a:cxn>
                <a:cxn ang="0">
                  <a:pos x="14" y="40"/>
                </a:cxn>
                <a:cxn ang="0">
                  <a:pos x="48" y="32"/>
                </a:cxn>
                <a:cxn ang="0">
                  <a:pos x="51" y="30"/>
                </a:cxn>
                <a:cxn ang="0">
                  <a:pos x="52" y="29"/>
                </a:cxn>
                <a:cxn ang="0">
                  <a:pos x="52" y="20"/>
                </a:cxn>
                <a:cxn ang="0">
                  <a:pos x="51" y="9"/>
                </a:cxn>
                <a:cxn ang="0">
                  <a:pos x="48" y="4"/>
                </a:cxn>
                <a:cxn ang="0">
                  <a:pos x="45" y="0"/>
                </a:cxn>
                <a:cxn ang="0">
                  <a:pos x="10" y="4"/>
                </a:cxn>
                <a:cxn ang="0">
                  <a:pos x="7" y="6"/>
                </a:cxn>
                <a:cxn ang="0">
                  <a:pos x="5" y="9"/>
                </a:cxn>
                <a:cxn ang="0">
                  <a:pos x="3" y="14"/>
                </a:cxn>
                <a:cxn ang="0">
                  <a:pos x="0" y="23"/>
                </a:cxn>
              </a:cxnLst>
              <a:rect l="0" t="0" r="r" b="b"/>
              <a:pathLst>
                <a:path w="53" h="41">
                  <a:moveTo>
                    <a:pt x="0" y="23"/>
                  </a:moveTo>
                  <a:lnTo>
                    <a:pt x="13" y="40"/>
                  </a:lnTo>
                  <a:lnTo>
                    <a:pt x="14" y="40"/>
                  </a:lnTo>
                  <a:lnTo>
                    <a:pt x="48" y="32"/>
                  </a:lnTo>
                  <a:lnTo>
                    <a:pt x="51" y="30"/>
                  </a:lnTo>
                  <a:lnTo>
                    <a:pt x="52" y="29"/>
                  </a:lnTo>
                  <a:lnTo>
                    <a:pt x="52" y="20"/>
                  </a:lnTo>
                  <a:lnTo>
                    <a:pt x="51" y="9"/>
                  </a:lnTo>
                  <a:lnTo>
                    <a:pt x="48" y="4"/>
                  </a:lnTo>
                  <a:lnTo>
                    <a:pt x="45" y="0"/>
                  </a:lnTo>
                  <a:lnTo>
                    <a:pt x="10" y="4"/>
                  </a:lnTo>
                  <a:lnTo>
                    <a:pt x="7" y="6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3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54" name="Freeform 170"/>
            <p:cNvSpPr>
              <a:spLocks/>
            </p:cNvSpPr>
            <p:nvPr/>
          </p:nvSpPr>
          <p:spPr bwMode="auto">
            <a:xfrm>
              <a:off x="3691" y="3688"/>
              <a:ext cx="2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8" y="4"/>
                </a:cxn>
                <a:cxn ang="0">
                  <a:pos x="13" y="5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6" y="10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16" y="17"/>
                </a:cxn>
                <a:cxn ang="0">
                  <a:pos x="16" y="19"/>
                </a:cxn>
                <a:cxn ang="0">
                  <a:pos x="16" y="20"/>
                </a:cxn>
                <a:cxn ang="0">
                  <a:pos x="16" y="22"/>
                </a:cxn>
                <a:cxn ang="0">
                  <a:pos x="16" y="23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6" y="28"/>
                </a:cxn>
                <a:cxn ang="0">
                  <a:pos x="16" y="30"/>
                </a:cxn>
                <a:cxn ang="0">
                  <a:pos x="16" y="31"/>
                </a:cxn>
                <a:cxn ang="0">
                  <a:pos x="16" y="33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3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55" name="Freeform 171"/>
            <p:cNvSpPr>
              <a:spLocks/>
            </p:cNvSpPr>
            <p:nvPr/>
          </p:nvSpPr>
          <p:spPr bwMode="auto">
            <a:xfrm>
              <a:off x="2064" y="1228"/>
              <a:ext cx="21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2" y="17"/>
                </a:cxn>
                <a:cxn ang="0">
                  <a:pos x="12" y="19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2" y="23"/>
                </a:cxn>
                <a:cxn ang="0">
                  <a:pos x="16" y="25"/>
                </a:cxn>
                <a:cxn ang="0">
                  <a:pos x="16" y="26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6" y="25"/>
                  </a:lnTo>
                  <a:lnTo>
                    <a:pt x="16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56" name="Freeform 172"/>
            <p:cNvSpPr>
              <a:spLocks/>
            </p:cNvSpPr>
            <p:nvPr/>
          </p:nvSpPr>
          <p:spPr bwMode="auto">
            <a:xfrm>
              <a:off x="1911" y="1201"/>
              <a:ext cx="166" cy="91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21" y="11"/>
                </a:cxn>
                <a:cxn ang="0">
                  <a:pos x="15" y="14"/>
                </a:cxn>
                <a:cxn ang="0">
                  <a:pos x="9" y="20"/>
                </a:cxn>
                <a:cxn ang="0">
                  <a:pos x="6" y="25"/>
                </a:cxn>
                <a:cxn ang="0">
                  <a:pos x="3" y="31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5" y="52"/>
                </a:cxn>
                <a:cxn ang="0">
                  <a:pos x="57" y="80"/>
                </a:cxn>
                <a:cxn ang="0">
                  <a:pos x="129" y="64"/>
                </a:cxn>
                <a:cxn ang="0">
                  <a:pos x="130" y="57"/>
                </a:cxn>
                <a:cxn ang="0">
                  <a:pos x="130" y="49"/>
                </a:cxn>
                <a:cxn ang="0">
                  <a:pos x="130" y="40"/>
                </a:cxn>
                <a:cxn ang="0">
                  <a:pos x="126" y="31"/>
                </a:cxn>
                <a:cxn ang="0">
                  <a:pos x="123" y="22"/>
                </a:cxn>
                <a:cxn ang="0">
                  <a:pos x="115" y="12"/>
                </a:cxn>
                <a:cxn ang="0">
                  <a:pos x="109" y="5"/>
                </a:cxn>
                <a:cxn ang="0">
                  <a:pos x="97" y="0"/>
                </a:cxn>
                <a:cxn ang="0">
                  <a:pos x="26" y="11"/>
                </a:cxn>
              </a:cxnLst>
              <a:rect l="0" t="0" r="r" b="b"/>
              <a:pathLst>
                <a:path w="131" h="81">
                  <a:moveTo>
                    <a:pt x="26" y="11"/>
                  </a:moveTo>
                  <a:lnTo>
                    <a:pt x="21" y="11"/>
                  </a:lnTo>
                  <a:lnTo>
                    <a:pt x="15" y="14"/>
                  </a:lnTo>
                  <a:lnTo>
                    <a:pt x="9" y="20"/>
                  </a:lnTo>
                  <a:lnTo>
                    <a:pt x="6" y="25"/>
                  </a:lnTo>
                  <a:lnTo>
                    <a:pt x="3" y="31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5" y="52"/>
                  </a:lnTo>
                  <a:lnTo>
                    <a:pt x="57" y="80"/>
                  </a:lnTo>
                  <a:lnTo>
                    <a:pt x="129" y="64"/>
                  </a:lnTo>
                  <a:lnTo>
                    <a:pt x="130" y="57"/>
                  </a:lnTo>
                  <a:lnTo>
                    <a:pt x="130" y="49"/>
                  </a:lnTo>
                  <a:lnTo>
                    <a:pt x="130" y="40"/>
                  </a:lnTo>
                  <a:lnTo>
                    <a:pt x="126" y="31"/>
                  </a:lnTo>
                  <a:lnTo>
                    <a:pt x="123" y="22"/>
                  </a:lnTo>
                  <a:lnTo>
                    <a:pt x="115" y="12"/>
                  </a:lnTo>
                  <a:lnTo>
                    <a:pt x="109" y="5"/>
                  </a:lnTo>
                  <a:lnTo>
                    <a:pt x="97" y="0"/>
                  </a:lnTo>
                  <a:lnTo>
                    <a:pt x="26" y="11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57" name="Freeform 173"/>
            <p:cNvSpPr>
              <a:spLocks/>
            </p:cNvSpPr>
            <p:nvPr/>
          </p:nvSpPr>
          <p:spPr bwMode="auto">
            <a:xfrm>
              <a:off x="1911" y="1201"/>
              <a:ext cx="166" cy="91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21" y="11"/>
                </a:cxn>
                <a:cxn ang="0">
                  <a:pos x="15" y="14"/>
                </a:cxn>
                <a:cxn ang="0">
                  <a:pos x="9" y="20"/>
                </a:cxn>
                <a:cxn ang="0">
                  <a:pos x="6" y="25"/>
                </a:cxn>
                <a:cxn ang="0">
                  <a:pos x="3" y="31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5" y="52"/>
                </a:cxn>
                <a:cxn ang="0">
                  <a:pos x="57" y="80"/>
                </a:cxn>
                <a:cxn ang="0">
                  <a:pos x="129" y="64"/>
                </a:cxn>
                <a:cxn ang="0">
                  <a:pos x="130" y="57"/>
                </a:cxn>
                <a:cxn ang="0">
                  <a:pos x="130" y="49"/>
                </a:cxn>
                <a:cxn ang="0">
                  <a:pos x="130" y="40"/>
                </a:cxn>
                <a:cxn ang="0">
                  <a:pos x="126" y="31"/>
                </a:cxn>
                <a:cxn ang="0">
                  <a:pos x="123" y="22"/>
                </a:cxn>
                <a:cxn ang="0">
                  <a:pos x="115" y="12"/>
                </a:cxn>
                <a:cxn ang="0">
                  <a:pos x="109" y="5"/>
                </a:cxn>
                <a:cxn ang="0">
                  <a:pos x="97" y="0"/>
                </a:cxn>
                <a:cxn ang="0">
                  <a:pos x="26" y="11"/>
                </a:cxn>
              </a:cxnLst>
              <a:rect l="0" t="0" r="r" b="b"/>
              <a:pathLst>
                <a:path w="131" h="81">
                  <a:moveTo>
                    <a:pt x="26" y="11"/>
                  </a:moveTo>
                  <a:lnTo>
                    <a:pt x="21" y="11"/>
                  </a:lnTo>
                  <a:lnTo>
                    <a:pt x="15" y="14"/>
                  </a:lnTo>
                  <a:lnTo>
                    <a:pt x="9" y="20"/>
                  </a:lnTo>
                  <a:lnTo>
                    <a:pt x="6" y="25"/>
                  </a:lnTo>
                  <a:lnTo>
                    <a:pt x="3" y="31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5" y="52"/>
                  </a:lnTo>
                  <a:lnTo>
                    <a:pt x="57" y="80"/>
                  </a:lnTo>
                  <a:lnTo>
                    <a:pt x="129" y="64"/>
                  </a:lnTo>
                  <a:lnTo>
                    <a:pt x="130" y="57"/>
                  </a:lnTo>
                  <a:lnTo>
                    <a:pt x="130" y="49"/>
                  </a:lnTo>
                  <a:lnTo>
                    <a:pt x="130" y="40"/>
                  </a:lnTo>
                  <a:lnTo>
                    <a:pt x="126" y="31"/>
                  </a:lnTo>
                  <a:lnTo>
                    <a:pt x="123" y="22"/>
                  </a:lnTo>
                  <a:lnTo>
                    <a:pt x="115" y="12"/>
                  </a:lnTo>
                  <a:lnTo>
                    <a:pt x="109" y="5"/>
                  </a:lnTo>
                  <a:lnTo>
                    <a:pt x="97" y="0"/>
                  </a:lnTo>
                  <a:lnTo>
                    <a:pt x="26" y="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58" name="Freeform 174"/>
            <p:cNvSpPr>
              <a:spLocks/>
            </p:cNvSpPr>
            <p:nvPr/>
          </p:nvSpPr>
          <p:spPr bwMode="auto">
            <a:xfrm>
              <a:off x="1943" y="1213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5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23" y="14"/>
                </a:cxn>
                <a:cxn ang="0">
                  <a:pos x="23" y="15"/>
                </a:cxn>
                <a:cxn ang="0">
                  <a:pos x="25" y="17"/>
                </a:cxn>
                <a:cxn ang="0">
                  <a:pos x="25" y="18"/>
                </a:cxn>
                <a:cxn ang="0">
                  <a:pos x="26" y="18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28" y="21"/>
                </a:cxn>
                <a:cxn ang="0">
                  <a:pos x="28" y="23"/>
                </a:cxn>
                <a:cxn ang="0">
                  <a:pos x="29" y="24"/>
                </a:cxn>
                <a:cxn ang="0">
                  <a:pos x="29" y="26"/>
                </a:cxn>
                <a:cxn ang="0">
                  <a:pos x="29" y="27"/>
                </a:cxn>
                <a:cxn ang="0">
                  <a:pos x="31" y="29"/>
                </a:cxn>
                <a:cxn ang="0">
                  <a:pos x="31" y="31"/>
                </a:cxn>
                <a:cxn ang="0">
                  <a:pos x="31" y="32"/>
                </a:cxn>
                <a:cxn ang="0">
                  <a:pos x="31" y="34"/>
                </a:cxn>
                <a:cxn ang="0">
                  <a:pos x="32" y="35"/>
                </a:cxn>
                <a:cxn ang="0">
                  <a:pos x="32" y="37"/>
                </a:cxn>
                <a:cxn ang="0">
                  <a:pos x="32" y="38"/>
                </a:cxn>
                <a:cxn ang="0">
                  <a:pos x="32" y="40"/>
                </a:cxn>
                <a:cxn ang="0">
                  <a:pos x="32" y="41"/>
                </a:cxn>
                <a:cxn ang="0">
                  <a:pos x="32" y="43"/>
                </a:cxn>
                <a:cxn ang="0">
                  <a:pos x="32" y="44"/>
                </a:cxn>
                <a:cxn ang="0">
                  <a:pos x="32" y="46"/>
                </a:cxn>
                <a:cxn ang="0">
                  <a:pos x="32" y="47"/>
                </a:cxn>
                <a:cxn ang="0">
                  <a:pos x="32" y="49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3"/>
                </a:cxn>
                <a:cxn ang="0">
                  <a:pos x="32" y="55"/>
                </a:cxn>
                <a:cxn ang="0">
                  <a:pos x="32" y="57"/>
                </a:cxn>
                <a:cxn ang="0">
                  <a:pos x="32" y="58"/>
                </a:cxn>
                <a:cxn ang="0">
                  <a:pos x="32" y="60"/>
                </a:cxn>
                <a:cxn ang="0">
                  <a:pos x="32" y="61"/>
                </a:cxn>
                <a:cxn ang="0">
                  <a:pos x="32" y="63"/>
                </a:cxn>
                <a:cxn ang="0">
                  <a:pos x="32" y="64"/>
                </a:cxn>
                <a:cxn ang="0">
                  <a:pos x="31" y="66"/>
                </a:cxn>
                <a:cxn ang="0">
                  <a:pos x="31" y="67"/>
                </a:cxn>
              </a:cxnLst>
              <a:rect l="0" t="0" r="r" b="b"/>
              <a:pathLst>
                <a:path w="33" h="68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8" y="9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1" y="34"/>
                  </a:lnTo>
                  <a:lnTo>
                    <a:pt x="32" y="35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9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3"/>
                  </a:lnTo>
                  <a:lnTo>
                    <a:pt x="32" y="55"/>
                  </a:lnTo>
                  <a:lnTo>
                    <a:pt x="32" y="57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2" y="64"/>
                  </a:lnTo>
                  <a:lnTo>
                    <a:pt x="31" y="66"/>
                  </a:lnTo>
                  <a:lnTo>
                    <a:pt x="31" y="6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59" name="Freeform 175"/>
            <p:cNvSpPr>
              <a:spLocks/>
            </p:cNvSpPr>
            <p:nvPr/>
          </p:nvSpPr>
          <p:spPr bwMode="auto">
            <a:xfrm>
              <a:off x="1752" y="1244"/>
              <a:ext cx="195" cy="7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35" y="0"/>
                </a:cxn>
                <a:cxn ang="0">
                  <a:pos x="140" y="2"/>
                </a:cxn>
                <a:cxn ang="0">
                  <a:pos x="144" y="4"/>
                </a:cxn>
                <a:cxn ang="0">
                  <a:pos x="151" y="11"/>
                </a:cxn>
                <a:cxn ang="0">
                  <a:pos x="154" y="20"/>
                </a:cxn>
                <a:cxn ang="0">
                  <a:pos x="154" y="23"/>
                </a:cxn>
                <a:cxn ang="0">
                  <a:pos x="152" y="26"/>
                </a:cxn>
                <a:cxn ang="0">
                  <a:pos x="10" y="62"/>
                </a:cxn>
                <a:cxn ang="0">
                  <a:pos x="5" y="60"/>
                </a:cxn>
                <a:cxn ang="0">
                  <a:pos x="10" y="57"/>
                </a:cxn>
                <a:cxn ang="0">
                  <a:pos x="10" y="54"/>
                </a:cxn>
                <a:cxn ang="0">
                  <a:pos x="7" y="43"/>
                </a:cxn>
                <a:cxn ang="0">
                  <a:pos x="2" y="34"/>
                </a:cxn>
                <a:cxn ang="0">
                  <a:pos x="0" y="33"/>
                </a:cxn>
                <a:cxn ang="0">
                  <a:pos x="0" y="30"/>
                </a:cxn>
              </a:cxnLst>
              <a:rect l="0" t="0" r="r" b="b"/>
              <a:pathLst>
                <a:path w="155" h="63">
                  <a:moveTo>
                    <a:pt x="0" y="30"/>
                  </a:moveTo>
                  <a:lnTo>
                    <a:pt x="135" y="0"/>
                  </a:lnTo>
                  <a:lnTo>
                    <a:pt x="140" y="2"/>
                  </a:lnTo>
                  <a:lnTo>
                    <a:pt x="144" y="4"/>
                  </a:lnTo>
                  <a:lnTo>
                    <a:pt x="151" y="11"/>
                  </a:lnTo>
                  <a:lnTo>
                    <a:pt x="154" y="20"/>
                  </a:lnTo>
                  <a:lnTo>
                    <a:pt x="154" y="23"/>
                  </a:lnTo>
                  <a:lnTo>
                    <a:pt x="152" y="26"/>
                  </a:lnTo>
                  <a:lnTo>
                    <a:pt x="10" y="62"/>
                  </a:lnTo>
                  <a:lnTo>
                    <a:pt x="5" y="60"/>
                  </a:lnTo>
                  <a:lnTo>
                    <a:pt x="10" y="57"/>
                  </a:lnTo>
                  <a:lnTo>
                    <a:pt x="10" y="54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60" name="Freeform 176"/>
            <p:cNvSpPr>
              <a:spLocks/>
            </p:cNvSpPr>
            <p:nvPr/>
          </p:nvSpPr>
          <p:spPr bwMode="auto">
            <a:xfrm>
              <a:off x="1752" y="1244"/>
              <a:ext cx="195" cy="7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35" y="0"/>
                </a:cxn>
                <a:cxn ang="0">
                  <a:pos x="140" y="2"/>
                </a:cxn>
                <a:cxn ang="0">
                  <a:pos x="144" y="4"/>
                </a:cxn>
                <a:cxn ang="0">
                  <a:pos x="151" y="11"/>
                </a:cxn>
                <a:cxn ang="0">
                  <a:pos x="154" y="20"/>
                </a:cxn>
                <a:cxn ang="0">
                  <a:pos x="154" y="23"/>
                </a:cxn>
                <a:cxn ang="0">
                  <a:pos x="152" y="26"/>
                </a:cxn>
                <a:cxn ang="0">
                  <a:pos x="10" y="62"/>
                </a:cxn>
                <a:cxn ang="0">
                  <a:pos x="5" y="60"/>
                </a:cxn>
                <a:cxn ang="0">
                  <a:pos x="10" y="57"/>
                </a:cxn>
                <a:cxn ang="0">
                  <a:pos x="10" y="54"/>
                </a:cxn>
                <a:cxn ang="0">
                  <a:pos x="7" y="43"/>
                </a:cxn>
                <a:cxn ang="0">
                  <a:pos x="2" y="34"/>
                </a:cxn>
                <a:cxn ang="0">
                  <a:pos x="0" y="33"/>
                </a:cxn>
              </a:cxnLst>
              <a:rect l="0" t="0" r="r" b="b"/>
              <a:pathLst>
                <a:path w="155" h="63">
                  <a:moveTo>
                    <a:pt x="0" y="30"/>
                  </a:moveTo>
                  <a:lnTo>
                    <a:pt x="135" y="0"/>
                  </a:lnTo>
                  <a:lnTo>
                    <a:pt x="140" y="2"/>
                  </a:lnTo>
                  <a:lnTo>
                    <a:pt x="144" y="4"/>
                  </a:lnTo>
                  <a:lnTo>
                    <a:pt x="151" y="11"/>
                  </a:lnTo>
                  <a:lnTo>
                    <a:pt x="154" y="20"/>
                  </a:lnTo>
                  <a:lnTo>
                    <a:pt x="154" y="23"/>
                  </a:lnTo>
                  <a:lnTo>
                    <a:pt x="152" y="26"/>
                  </a:lnTo>
                  <a:lnTo>
                    <a:pt x="10" y="62"/>
                  </a:lnTo>
                  <a:lnTo>
                    <a:pt x="5" y="60"/>
                  </a:lnTo>
                  <a:lnTo>
                    <a:pt x="10" y="57"/>
                  </a:lnTo>
                  <a:lnTo>
                    <a:pt x="10" y="54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61" name="Freeform 177"/>
            <p:cNvSpPr>
              <a:spLocks/>
            </p:cNvSpPr>
            <p:nvPr/>
          </p:nvSpPr>
          <p:spPr bwMode="auto">
            <a:xfrm>
              <a:off x="1773" y="1256"/>
              <a:ext cx="198" cy="10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5" y="58"/>
                </a:cxn>
                <a:cxn ang="0">
                  <a:pos x="121" y="43"/>
                </a:cxn>
                <a:cxn ang="0">
                  <a:pos x="134" y="3"/>
                </a:cxn>
                <a:cxn ang="0">
                  <a:pos x="137" y="0"/>
                </a:cxn>
                <a:cxn ang="0">
                  <a:pos x="138" y="0"/>
                </a:cxn>
                <a:cxn ang="0">
                  <a:pos x="144" y="0"/>
                </a:cxn>
                <a:cxn ang="0">
                  <a:pos x="147" y="0"/>
                </a:cxn>
                <a:cxn ang="0">
                  <a:pos x="149" y="2"/>
                </a:cxn>
                <a:cxn ang="0">
                  <a:pos x="153" y="5"/>
                </a:cxn>
                <a:cxn ang="0">
                  <a:pos x="155" y="9"/>
                </a:cxn>
                <a:cxn ang="0">
                  <a:pos x="155" y="14"/>
                </a:cxn>
                <a:cxn ang="0">
                  <a:pos x="135" y="68"/>
                </a:cxn>
                <a:cxn ang="0">
                  <a:pos x="65" y="87"/>
                </a:cxn>
                <a:cxn ang="0">
                  <a:pos x="2" y="61"/>
                </a:cxn>
                <a:cxn ang="0">
                  <a:pos x="5" y="58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8"/>
                </a:cxn>
                <a:cxn ang="0">
                  <a:pos x="0" y="34"/>
                </a:cxn>
              </a:cxnLst>
              <a:rect l="0" t="0" r="r" b="b"/>
              <a:pathLst>
                <a:path w="156" h="88">
                  <a:moveTo>
                    <a:pt x="0" y="34"/>
                  </a:moveTo>
                  <a:lnTo>
                    <a:pt x="65" y="58"/>
                  </a:lnTo>
                  <a:lnTo>
                    <a:pt x="121" y="43"/>
                  </a:lnTo>
                  <a:lnTo>
                    <a:pt x="134" y="3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49" y="2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5" y="14"/>
                  </a:lnTo>
                  <a:lnTo>
                    <a:pt x="135" y="68"/>
                  </a:lnTo>
                  <a:lnTo>
                    <a:pt x="65" y="87"/>
                  </a:lnTo>
                  <a:lnTo>
                    <a:pt x="2" y="61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4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62" name="Freeform 178"/>
            <p:cNvSpPr>
              <a:spLocks/>
            </p:cNvSpPr>
            <p:nvPr/>
          </p:nvSpPr>
          <p:spPr bwMode="auto">
            <a:xfrm>
              <a:off x="1773" y="1256"/>
              <a:ext cx="198" cy="10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5" y="58"/>
                </a:cxn>
                <a:cxn ang="0">
                  <a:pos x="121" y="43"/>
                </a:cxn>
                <a:cxn ang="0">
                  <a:pos x="134" y="3"/>
                </a:cxn>
                <a:cxn ang="0">
                  <a:pos x="137" y="0"/>
                </a:cxn>
                <a:cxn ang="0">
                  <a:pos x="138" y="0"/>
                </a:cxn>
                <a:cxn ang="0">
                  <a:pos x="144" y="0"/>
                </a:cxn>
                <a:cxn ang="0">
                  <a:pos x="147" y="0"/>
                </a:cxn>
                <a:cxn ang="0">
                  <a:pos x="149" y="2"/>
                </a:cxn>
                <a:cxn ang="0">
                  <a:pos x="153" y="5"/>
                </a:cxn>
                <a:cxn ang="0">
                  <a:pos x="155" y="9"/>
                </a:cxn>
                <a:cxn ang="0">
                  <a:pos x="155" y="14"/>
                </a:cxn>
                <a:cxn ang="0">
                  <a:pos x="135" y="68"/>
                </a:cxn>
                <a:cxn ang="0">
                  <a:pos x="65" y="87"/>
                </a:cxn>
                <a:cxn ang="0">
                  <a:pos x="2" y="61"/>
                </a:cxn>
                <a:cxn ang="0">
                  <a:pos x="5" y="58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8"/>
                </a:cxn>
                <a:cxn ang="0">
                  <a:pos x="0" y="34"/>
                </a:cxn>
              </a:cxnLst>
              <a:rect l="0" t="0" r="r" b="b"/>
              <a:pathLst>
                <a:path w="156" h="88">
                  <a:moveTo>
                    <a:pt x="0" y="34"/>
                  </a:moveTo>
                  <a:lnTo>
                    <a:pt x="65" y="58"/>
                  </a:lnTo>
                  <a:lnTo>
                    <a:pt x="121" y="43"/>
                  </a:lnTo>
                  <a:lnTo>
                    <a:pt x="134" y="3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49" y="2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5" y="14"/>
                  </a:lnTo>
                  <a:lnTo>
                    <a:pt x="135" y="68"/>
                  </a:lnTo>
                  <a:lnTo>
                    <a:pt x="65" y="87"/>
                  </a:lnTo>
                  <a:lnTo>
                    <a:pt x="2" y="61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4"/>
                  </a:lnTo>
                </a:path>
              </a:pathLst>
            </a:custGeom>
            <a:solidFill>
              <a:srgbClr val="ACACAC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63" name="Freeform 179"/>
            <p:cNvSpPr>
              <a:spLocks/>
            </p:cNvSpPr>
            <p:nvPr/>
          </p:nvSpPr>
          <p:spPr bwMode="auto">
            <a:xfrm>
              <a:off x="1605" y="1266"/>
              <a:ext cx="177" cy="90"/>
            </a:xfrm>
            <a:custGeom>
              <a:avLst/>
              <a:gdLst/>
              <a:ahLst/>
              <a:cxnLst>
                <a:cxn ang="0">
                  <a:pos x="1" y="55"/>
                </a:cxn>
                <a:cxn ang="0">
                  <a:pos x="64" y="79"/>
                </a:cxn>
                <a:cxn ang="0">
                  <a:pos x="136" y="56"/>
                </a:cxn>
                <a:cxn ang="0">
                  <a:pos x="139" y="50"/>
                </a:cxn>
                <a:cxn ang="0">
                  <a:pos x="136" y="43"/>
                </a:cxn>
                <a:cxn ang="0">
                  <a:pos x="134" y="33"/>
                </a:cxn>
                <a:cxn ang="0">
                  <a:pos x="131" y="24"/>
                </a:cxn>
                <a:cxn ang="0">
                  <a:pos x="124" y="15"/>
                </a:cxn>
                <a:cxn ang="0">
                  <a:pos x="117" y="7"/>
                </a:cxn>
                <a:cxn ang="0">
                  <a:pos x="108" y="1"/>
                </a:cxn>
                <a:cxn ang="0">
                  <a:pos x="98" y="0"/>
                </a:cxn>
                <a:cxn ang="0">
                  <a:pos x="27" y="14"/>
                </a:cxn>
                <a:cxn ang="0">
                  <a:pos x="19" y="15"/>
                </a:cxn>
                <a:cxn ang="0">
                  <a:pos x="12" y="17"/>
                </a:cxn>
                <a:cxn ang="0">
                  <a:pos x="7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3"/>
                </a:cxn>
                <a:cxn ang="0">
                  <a:pos x="1" y="55"/>
                </a:cxn>
              </a:cxnLst>
              <a:rect l="0" t="0" r="r" b="b"/>
              <a:pathLst>
                <a:path w="140" h="80">
                  <a:moveTo>
                    <a:pt x="1" y="55"/>
                  </a:moveTo>
                  <a:lnTo>
                    <a:pt x="64" y="79"/>
                  </a:lnTo>
                  <a:lnTo>
                    <a:pt x="136" y="56"/>
                  </a:lnTo>
                  <a:lnTo>
                    <a:pt x="139" y="50"/>
                  </a:lnTo>
                  <a:lnTo>
                    <a:pt x="136" y="43"/>
                  </a:lnTo>
                  <a:lnTo>
                    <a:pt x="134" y="33"/>
                  </a:lnTo>
                  <a:lnTo>
                    <a:pt x="131" y="24"/>
                  </a:lnTo>
                  <a:lnTo>
                    <a:pt x="124" y="15"/>
                  </a:lnTo>
                  <a:lnTo>
                    <a:pt x="117" y="7"/>
                  </a:lnTo>
                  <a:lnTo>
                    <a:pt x="108" y="1"/>
                  </a:lnTo>
                  <a:lnTo>
                    <a:pt x="98" y="0"/>
                  </a:lnTo>
                  <a:lnTo>
                    <a:pt x="27" y="14"/>
                  </a:lnTo>
                  <a:lnTo>
                    <a:pt x="19" y="15"/>
                  </a:lnTo>
                  <a:lnTo>
                    <a:pt x="12" y="17"/>
                  </a:lnTo>
                  <a:lnTo>
                    <a:pt x="7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1" y="55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64" name="Freeform 180"/>
            <p:cNvSpPr>
              <a:spLocks/>
            </p:cNvSpPr>
            <p:nvPr/>
          </p:nvSpPr>
          <p:spPr bwMode="auto">
            <a:xfrm>
              <a:off x="1605" y="1266"/>
              <a:ext cx="177" cy="90"/>
            </a:xfrm>
            <a:custGeom>
              <a:avLst/>
              <a:gdLst/>
              <a:ahLst/>
              <a:cxnLst>
                <a:cxn ang="0">
                  <a:pos x="1" y="55"/>
                </a:cxn>
                <a:cxn ang="0">
                  <a:pos x="64" y="79"/>
                </a:cxn>
                <a:cxn ang="0">
                  <a:pos x="136" y="56"/>
                </a:cxn>
                <a:cxn ang="0">
                  <a:pos x="139" y="50"/>
                </a:cxn>
                <a:cxn ang="0">
                  <a:pos x="136" y="43"/>
                </a:cxn>
                <a:cxn ang="0">
                  <a:pos x="134" y="33"/>
                </a:cxn>
                <a:cxn ang="0">
                  <a:pos x="131" y="24"/>
                </a:cxn>
                <a:cxn ang="0">
                  <a:pos x="124" y="15"/>
                </a:cxn>
                <a:cxn ang="0">
                  <a:pos x="117" y="7"/>
                </a:cxn>
                <a:cxn ang="0">
                  <a:pos x="108" y="1"/>
                </a:cxn>
                <a:cxn ang="0">
                  <a:pos x="98" y="0"/>
                </a:cxn>
                <a:cxn ang="0">
                  <a:pos x="27" y="14"/>
                </a:cxn>
                <a:cxn ang="0">
                  <a:pos x="19" y="15"/>
                </a:cxn>
                <a:cxn ang="0">
                  <a:pos x="12" y="17"/>
                </a:cxn>
                <a:cxn ang="0">
                  <a:pos x="7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3"/>
                </a:cxn>
                <a:cxn ang="0">
                  <a:pos x="1" y="55"/>
                </a:cxn>
              </a:cxnLst>
              <a:rect l="0" t="0" r="r" b="b"/>
              <a:pathLst>
                <a:path w="140" h="80">
                  <a:moveTo>
                    <a:pt x="1" y="55"/>
                  </a:moveTo>
                  <a:lnTo>
                    <a:pt x="64" y="79"/>
                  </a:lnTo>
                  <a:lnTo>
                    <a:pt x="136" y="56"/>
                  </a:lnTo>
                  <a:lnTo>
                    <a:pt x="139" y="50"/>
                  </a:lnTo>
                  <a:lnTo>
                    <a:pt x="136" y="43"/>
                  </a:lnTo>
                  <a:lnTo>
                    <a:pt x="134" y="33"/>
                  </a:lnTo>
                  <a:lnTo>
                    <a:pt x="131" y="24"/>
                  </a:lnTo>
                  <a:lnTo>
                    <a:pt x="124" y="15"/>
                  </a:lnTo>
                  <a:lnTo>
                    <a:pt x="117" y="7"/>
                  </a:lnTo>
                  <a:lnTo>
                    <a:pt x="108" y="1"/>
                  </a:lnTo>
                  <a:lnTo>
                    <a:pt x="98" y="0"/>
                  </a:lnTo>
                  <a:lnTo>
                    <a:pt x="27" y="14"/>
                  </a:lnTo>
                  <a:lnTo>
                    <a:pt x="19" y="15"/>
                  </a:lnTo>
                  <a:lnTo>
                    <a:pt x="12" y="17"/>
                  </a:lnTo>
                  <a:lnTo>
                    <a:pt x="7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1" y="5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65" name="Freeform 181"/>
            <p:cNvSpPr>
              <a:spLocks/>
            </p:cNvSpPr>
            <p:nvPr/>
          </p:nvSpPr>
          <p:spPr bwMode="auto">
            <a:xfrm>
              <a:off x="1634" y="1281"/>
              <a:ext cx="55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7" y="3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21" y="6"/>
                </a:cxn>
                <a:cxn ang="0">
                  <a:pos x="23" y="7"/>
                </a:cxn>
                <a:cxn ang="0">
                  <a:pos x="25" y="7"/>
                </a:cxn>
                <a:cxn ang="0">
                  <a:pos x="25" y="9"/>
                </a:cxn>
                <a:cxn ang="0">
                  <a:pos x="26" y="9"/>
                </a:cxn>
                <a:cxn ang="0">
                  <a:pos x="28" y="10"/>
                </a:cxn>
                <a:cxn ang="0">
                  <a:pos x="28" y="12"/>
                </a:cxn>
                <a:cxn ang="0">
                  <a:pos x="29" y="12"/>
                </a:cxn>
                <a:cxn ang="0">
                  <a:pos x="29" y="13"/>
                </a:cxn>
                <a:cxn ang="0">
                  <a:pos x="31" y="13"/>
                </a:cxn>
                <a:cxn ang="0">
                  <a:pos x="31" y="15"/>
                </a:cxn>
                <a:cxn ang="0">
                  <a:pos x="32" y="15"/>
                </a:cxn>
                <a:cxn ang="0">
                  <a:pos x="32" y="16"/>
                </a:cxn>
                <a:cxn ang="0">
                  <a:pos x="32" y="18"/>
                </a:cxn>
                <a:cxn ang="0">
                  <a:pos x="34" y="19"/>
                </a:cxn>
                <a:cxn ang="0">
                  <a:pos x="35" y="21"/>
                </a:cxn>
                <a:cxn ang="0">
                  <a:pos x="35" y="23"/>
                </a:cxn>
                <a:cxn ang="0">
                  <a:pos x="37" y="24"/>
                </a:cxn>
                <a:cxn ang="0">
                  <a:pos x="37" y="26"/>
                </a:cxn>
                <a:cxn ang="0">
                  <a:pos x="38" y="27"/>
                </a:cxn>
                <a:cxn ang="0">
                  <a:pos x="38" y="29"/>
                </a:cxn>
                <a:cxn ang="0">
                  <a:pos x="38" y="30"/>
                </a:cxn>
                <a:cxn ang="0">
                  <a:pos x="38" y="32"/>
                </a:cxn>
                <a:cxn ang="0">
                  <a:pos x="40" y="33"/>
                </a:cxn>
                <a:cxn ang="0">
                  <a:pos x="40" y="35"/>
                </a:cxn>
                <a:cxn ang="0">
                  <a:pos x="40" y="36"/>
                </a:cxn>
                <a:cxn ang="0">
                  <a:pos x="40" y="38"/>
                </a:cxn>
                <a:cxn ang="0">
                  <a:pos x="41" y="39"/>
                </a:cxn>
                <a:cxn ang="0">
                  <a:pos x="41" y="41"/>
                </a:cxn>
                <a:cxn ang="0">
                  <a:pos x="41" y="42"/>
                </a:cxn>
                <a:cxn ang="0">
                  <a:pos x="41" y="44"/>
                </a:cxn>
                <a:cxn ang="0">
                  <a:pos x="41" y="46"/>
                </a:cxn>
                <a:cxn ang="0">
                  <a:pos x="41" y="47"/>
                </a:cxn>
                <a:cxn ang="0">
                  <a:pos x="41" y="49"/>
                </a:cxn>
                <a:cxn ang="0">
                  <a:pos x="41" y="50"/>
                </a:cxn>
                <a:cxn ang="0">
                  <a:pos x="41" y="52"/>
                </a:cxn>
                <a:cxn ang="0">
                  <a:pos x="41" y="53"/>
                </a:cxn>
                <a:cxn ang="0">
                  <a:pos x="41" y="55"/>
                </a:cxn>
                <a:cxn ang="0">
                  <a:pos x="41" y="56"/>
                </a:cxn>
                <a:cxn ang="0">
                  <a:pos x="41" y="58"/>
                </a:cxn>
                <a:cxn ang="0">
                  <a:pos x="41" y="59"/>
                </a:cxn>
                <a:cxn ang="0">
                  <a:pos x="41" y="61"/>
                </a:cxn>
              </a:cxnLst>
              <a:rect l="0" t="0" r="r" b="b"/>
              <a:pathLst>
                <a:path w="42" h="62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4" y="19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7" y="24"/>
                  </a:lnTo>
                  <a:lnTo>
                    <a:pt x="37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1" y="39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9"/>
                  </a:lnTo>
                  <a:lnTo>
                    <a:pt x="41" y="50"/>
                  </a:lnTo>
                  <a:lnTo>
                    <a:pt x="41" y="52"/>
                  </a:lnTo>
                  <a:lnTo>
                    <a:pt x="41" y="53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1" y="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66" name="Freeform 182"/>
            <p:cNvSpPr>
              <a:spLocks/>
            </p:cNvSpPr>
            <p:nvPr/>
          </p:nvSpPr>
          <p:spPr bwMode="auto">
            <a:xfrm>
              <a:off x="2467" y="1152"/>
              <a:ext cx="165" cy="8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4"/>
                </a:cxn>
                <a:cxn ang="0">
                  <a:pos x="6" y="7"/>
                </a:cxn>
                <a:cxn ang="0">
                  <a:pos x="9" y="6"/>
                </a:cxn>
                <a:cxn ang="0">
                  <a:pos x="12" y="4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100" y="0"/>
                </a:cxn>
                <a:cxn ang="0">
                  <a:pos x="107" y="4"/>
                </a:cxn>
                <a:cxn ang="0">
                  <a:pos x="115" y="7"/>
                </a:cxn>
                <a:cxn ang="0">
                  <a:pos x="120" y="11"/>
                </a:cxn>
                <a:cxn ang="0">
                  <a:pos x="124" y="17"/>
                </a:cxn>
                <a:cxn ang="0">
                  <a:pos x="126" y="24"/>
                </a:cxn>
                <a:cxn ang="0">
                  <a:pos x="127" y="30"/>
                </a:cxn>
                <a:cxn ang="0">
                  <a:pos x="129" y="38"/>
                </a:cxn>
                <a:cxn ang="0">
                  <a:pos x="129" y="44"/>
                </a:cxn>
                <a:cxn ang="0">
                  <a:pos x="129" y="52"/>
                </a:cxn>
                <a:cxn ang="0">
                  <a:pos x="129" y="63"/>
                </a:cxn>
                <a:cxn ang="0">
                  <a:pos x="40" y="70"/>
                </a:cxn>
                <a:cxn ang="0">
                  <a:pos x="0" y="40"/>
                </a:cxn>
                <a:cxn ang="0">
                  <a:pos x="0" y="20"/>
                </a:cxn>
              </a:cxnLst>
              <a:rect l="0" t="0" r="r" b="b"/>
              <a:pathLst>
                <a:path w="130" h="71">
                  <a:moveTo>
                    <a:pt x="0" y="20"/>
                  </a:moveTo>
                  <a:lnTo>
                    <a:pt x="2" y="14"/>
                  </a:lnTo>
                  <a:lnTo>
                    <a:pt x="6" y="7"/>
                  </a:lnTo>
                  <a:lnTo>
                    <a:pt x="9" y="6"/>
                  </a:lnTo>
                  <a:lnTo>
                    <a:pt x="12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100" y="0"/>
                  </a:lnTo>
                  <a:lnTo>
                    <a:pt x="107" y="4"/>
                  </a:lnTo>
                  <a:lnTo>
                    <a:pt x="115" y="7"/>
                  </a:lnTo>
                  <a:lnTo>
                    <a:pt x="120" y="11"/>
                  </a:lnTo>
                  <a:lnTo>
                    <a:pt x="124" y="17"/>
                  </a:lnTo>
                  <a:lnTo>
                    <a:pt x="126" y="24"/>
                  </a:lnTo>
                  <a:lnTo>
                    <a:pt x="127" y="30"/>
                  </a:lnTo>
                  <a:lnTo>
                    <a:pt x="129" y="38"/>
                  </a:lnTo>
                  <a:lnTo>
                    <a:pt x="129" y="44"/>
                  </a:lnTo>
                  <a:lnTo>
                    <a:pt x="129" y="52"/>
                  </a:lnTo>
                  <a:lnTo>
                    <a:pt x="129" y="63"/>
                  </a:lnTo>
                  <a:lnTo>
                    <a:pt x="40" y="70"/>
                  </a:lnTo>
                  <a:lnTo>
                    <a:pt x="0" y="40"/>
                  </a:lnTo>
                  <a:lnTo>
                    <a:pt x="0" y="2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67" name="Freeform 183"/>
            <p:cNvSpPr>
              <a:spLocks/>
            </p:cNvSpPr>
            <p:nvPr/>
          </p:nvSpPr>
          <p:spPr bwMode="auto">
            <a:xfrm>
              <a:off x="2467" y="1152"/>
              <a:ext cx="165" cy="8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4"/>
                </a:cxn>
                <a:cxn ang="0">
                  <a:pos x="6" y="7"/>
                </a:cxn>
                <a:cxn ang="0">
                  <a:pos x="9" y="6"/>
                </a:cxn>
                <a:cxn ang="0">
                  <a:pos x="12" y="4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100" y="0"/>
                </a:cxn>
                <a:cxn ang="0">
                  <a:pos x="107" y="4"/>
                </a:cxn>
                <a:cxn ang="0">
                  <a:pos x="115" y="7"/>
                </a:cxn>
                <a:cxn ang="0">
                  <a:pos x="120" y="11"/>
                </a:cxn>
                <a:cxn ang="0">
                  <a:pos x="124" y="17"/>
                </a:cxn>
                <a:cxn ang="0">
                  <a:pos x="126" y="24"/>
                </a:cxn>
                <a:cxn ang="0">
                  <a:pos x="127" y="30"/>
                </a:cxn>
                <a:cxn ang="0">
                  <a:pos x="129" y="38"/>
                </a:cxn>
                <a:cxn ang="0">
                  <a:pos x="129" y="44"/>
                </a:cxn>
                <a:cxn ang="0">
                  <a:pos x="129" y="52"/>
                </a:cxn>
                <a:cxn ang="0">
                  <a:pos x="129" y="63"/>
                </a:cxn>
                <a:cxn ang="0">
                  <a:pos x="40" y="70"/>
                </a:cxn>
                <a:cxn ang="0">
                  <a:pos x="0" y="40"/>
                </a:cxn>
                <a:cxn ang="0">
                  <a:pos x="0" y="20"/>
                </a:cxn>
              </a:cxnLst>
              <a:rect l="0" t="0" r="r" b="b"/>
              <a:pathLst>
                <a:path w="130" h="71">
                  <a:moveTo>
                    <a:pt x="0" y="20"/>
                  </a:moveTo>
                  <a:lnTo>
                    <a:pt x="2" y="14"/>
                  </a:lnTo>
                  <a:lnTo>
                    <a:pt x="6" y="7"/>
                  </a:lnTo>
                  <a:lnTo>
                    <a:pt x="9" y="6"/>
                  </a:lnTo>
                  <a:lnTo>
                    <a:pt x="12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100" y="0"/>
                  </a:lnTo>
                  <a:lnTo>
                    <a:pt x="107" y="4"/>
                  </a:lnTo>
                  <a:lnTo>
                    <a:pt x="115" y="7"/>
                  </a:lnTo>
                  <a:lnTo>
                    <a:pt x="120" y="11"/>
                  </a:lnTo>
                  <a:lnTo>
                    <a:pt x="124" y="17"/>
                  </a:lnTo>
                  <a:lnTo>
                    <a:pt x="126" y="24"/>
                  </a:lnTo>
                  <a:lnTo>
                    <a:pt x="127" y="30"/>
                  </a:lnTo>
                  <a:lnTo>
                    <a:pt x="129" y="38"/>
                  </a:lnTo>
                  <a:lnTo>
                    <a:pt x="129" y="44"/>
                  </a:lnTo>
                  <a:lnTo>
                    <a:pt x="129" y="52"/>
                  </a:lnTo>
                  <a:lnTo>
                    <a:pt x="129" y="63"/>
                  </a:lnTo>
                  <a:lnTo>
                    <a:pt x="40" y="70"/>
                  </a:lnTo>
                  <a:lnTo>
                    <a:pt x="0" y="40"/>
                  </a:lnTo>
                  <a:lnTo>
                    <a:pt x="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68" name="Freeform 184"/>
            <p:cNvSpPr>
              <a:spLocks/>
            </p:cNvSpPr>
            <p:nvPr/>
          </p:nvSpPr>
          <p:spPr bwMode="auto">
            <a:xfrm>
              <a:off x="2493" y="1156"/>
              <a:ext cx="26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1" y="10"/>
                </a:cxn>
                <a:cxn ang="0">
                  <a:pos x="12" y="11"/>
                </a:cxn>
                <a:cxn ang="0">
                  <a:pos x="12" y="14"/>
                </a:cxn>
                <a:cxn ang="0">
                  <a:pos x="14" y="16"/>
                </a:cxn>
                <a:cxn ang="0">
                  <a:pos x="15" y="17"/>
                </a:cxn>
                <a:cxn ang="0">
                  <a:pos x="15" y="20"/>
                </a:cxn>
                <a:cxn ang="0">
                  <a:pos x="17" y="22"/>
                </a:cxn>
                <a:cxn ang="0">
                  <a:pos x="17" y="25"/>
                </a:cxn>
                <a:cxn ang="0">
                  <a:pos x="18" y="26"/>
                </a:cxn>
                <a:cxn ang="0">
                  <a:pos x="18" y="29"/>
                </a:cxn>
                <a:cxn ang="0">
                  <a:pos x="18" y="31"/>
                </a:cxn>
                <a:cxn ang="0">
                  <a:pos x="20" y="34"/>
                </a:cxn>
                <a:cxn ang="0">
                  <a:pos x="20" y="36"/>
                </a:cxn>
                <a:cxn ang="0">
                  <a:pos x="20" y="39"/>
                </a:cxn>
                <a:cxn ang="0">
                  <a:pos x="20" y="42"/>
                </a:cxn>
                <a:cxn ang="0">
                  <a:pos x="20" y="43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20" y="51"/>
                </a:cxn>
                <a:cxn ang="0">
                  <a:pos x="20" y="52"/>
                </a:cxn>
                <a:cxn ang="0">
                  <a:pos x="20" y="55"/>
                </a:cxn>
                <a:cxn ang="0">
                  <a:pos x="20" y="57"/>
                </a:cxn>
                <a:cxn ang="0">
                  <a:pos x="20" y="59"/>
                </a:cxn>
                <a:cxn ang="0">
                  <a:pos x="20" y="62"/>
                </a:cxn>
                <a:cxn ang="0">
                  <a:pos x="20" y="63"/>
                </a:cxn>
                <a:cxn ang="0">
                  <a:pos x="20" y="65"/>
                </a:cxn>
              </a:cxnLst>
              <a:rect l="0" t="0" r="r" b="b"/>
              <a:pathLst>
                <a:path w="21" h="66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7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7" y="22"/>
                  </a:lnTo>
                  <a:lnTo>
                    <a:pt x="17" y="25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8" y="31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20" y="59"/>
                  </a:lnTo>
                  <a:lnTo>
                    <a:pt x="20" y="62"/>
                  </a:lnTo>
                  <a:lnTo>
                    <a:pt x="20" y="63"/>
                  </a:lnTo>
                  <a:lnTo>
                    <a:pt x="20" y="6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69" name="Freeform 185"/>
            <p:cNvSpPr>
              <a:spLocks/>
            </p:cNvSpPr>
            <p:nvPr/>
          </p:nvSpPr>
          <p:spPr bwMode="auto">
            <a:xfrm>
              <a:off x="2220" y="1053"/>
              <a:ext cx="185" cy="422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12" y="13"/>
                </a:cxn>
                <a:cxn ang="0">
                  <a:pos x="6" y="19"/>
                </a:cxn>
                <a:cxn ang="0">
                  <a:pos x="3" y="26"/>
                </a:cxn>
                <a:cxn ang="0">
                  <a:pos x="2" y="30"/>
                </a:cxn>
                <a:cxn ang="0">
                  <a:pos x="0" y="38"/>
                </a:cxn>
                <a:cxn ang="0">
                  <a:pos x="0" y="47"/>
                </a:cxn>
                <a:cxn ang="0">
                  <a:pos x="46" y="275"/>
                </a:cxn>
                <a:cxn ang="0">
                  <a:pos x="60" y="275"/>
                </a:cxn>
                <a:cxn ang="0">
                  <a:pos x="81" y="373"/>
                </a:cxn>
                <a:cxn ang="0">
                  <a:pos x="120" y="368"/>
                </a:cxn>
                <a:cxn ang="0">
                  <a:pos x="100" y="272"/>
                </a:cxn>
                <a:cxn ang="0">
                  <a:pos x="146" y="272"/>
                </a:cxn>
                <a:cxn ang="0">
                  <a:pos x="146" y="267"/>
                </a:cxn>
                <a:cxn ang="0">
                  <a:pos x="146" y="261"/>
                </a:cxn>
                <a:cxn ang="0">
                  <a:pos x="143" y="249"/>
                </a:cxn>
                <a:cxn ang="0">
                  <a:pos x="141" y="238"/>
                </a:cxn>
                <a:cxn ang="0">
                  <a:pos x="139" y="235"/>
                </a:cxn>
                <a:cxn ang="0">
                  <a:pos x="139" y="232"/>
                </a:cxn>
                <a:cxn ang="0">
                  <a:pos x="83" y="18"/>
                </a:cxn>
                <a:cxn ang="0">
                  <a:pos x="80" y="15"/>
                </a:cxn>
                <a:cxn ang="0">
                  <a:pos x="72" y="9"/>
                </a:cxn>
                <a:cxn ang="0">
                  <a:pos x="67" y="6"/>
                </a:cxn>
                <a:cxn ang="0">
                  <a:pos x="60" y="1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32" y="1"/>
                </a:cxn>
                <a:cxn ang="0">
                  <a:pos x="22" y="7"/>
                </a:cxn>
              </a:cxnLst>
              <a:rect l="0" t="0" r="r" b="b"/>
              <a:pathLst>
                <a:path w="147" h="374">
                  <a:moveTo>
                    <a:pt x="22" y="7"/>
                  </a:moveTo>
                  <a:lnTo>
                    <a:pt x="12" y="13"/>
                  </a:lnTo>
                  <a:lnTo>
                    <a:pt x="6" y="19"/>
                  </a:lnTo>
                  <a:lnTo>
                    <a:pt x="3" y="26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46" y="275"/>
                  </a:lnTo>
                  <a:lnTo>
                    <a:pt x="60" y="275"/>
                  </a:lnTo>
                  <a:lnTo>
                    <a:pt x="81" y="373"/>
                  </a:lnTo>
                  <a:lnTo>
                    <a:pt x="120" y="368"/>
                  </a:lnTo>
                  <a:lnTo>
                    <a:pt x="100" y="272"/>
                  </a:lnTo>
                  <a:lnTo>
                    <a:pt x="146" y="272"/>
                  </a:lnTo>
                  <a:lnTo>
                    <a:pt x="146" y="267"/>
                  </a:lnTo>
                  <a:lnTo>
                    <a:pt x="146" y="261"/>
                  </a:lnTo>
                  <a:lnTo>
                    <a:pt x="143" y="249"/>
                  </a:lnTo>
                  <a:lnTo>
                    <a:pt x="141" y="238"/>
                  </a:lnTo>
                  <a:lnTo>
                    <a:pt x="139" y="235"/>
                  </a:lnTo>
                  <a:lnTo>
                    <a:pt x="139" y="232"/>
                  </a:lnTo>
                  <a:lnTo>
                    <a:pt x="83" y="18"/>
                  </a:lnTo>
                  <a:lnTo>
                    <a:pt x="80" y="15"/>
                  </a:lnTo>
                  <a:lnTo>
                    <a:pt x="72" y="9"/>
                  </a:lnTo>
                  <a:lnTo>
                    <a:pt x="67" y="6"/>
                  </a:lnTo>
                  <a:lnTo>
                    <a:pt x="60" y="1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2" y="7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70" name="Freeform 186"/>
            <p:cNvSpPr>
              <a:spLocks/>
            </p:cNvSpPr>
            <p:nvPr/>
          </p:nvSpPr>
          <p:spPr bwMode="auto">
            <a:xfrm>
              <a:off x="2220" y="1053"/>
              <a:ext cx="185" cy="422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12" y="13"/>
                </a:cxn>
                <a:cxn ang="0">
                  <a:pos x="6" y="19"/>
                </a:cxn>
                <a:cxn ang="0">
                  <a:pos x="3" y="26"/>
                </a:cxn>
                <a:cxn ang="0">
                  <a:pos x="2" y="30"/>
                </a:cxn>
                <a:cxn ang="0">
                  <a:pos x="0" y="38"/>
                </a:cxn>
                <a:cxn ang="0">
                  <a:pos x="0" y="47"/>
                </a:cxn>
                <a:cxn ang="0">
                  <a:pos x="46" y="275"/>
                </a:cxn>
                <a:cxn ang="0">
                  <a:pos x="60" y="275"/>
                </a:cxn>
                <a:cxn ang="0">
                  <a:pos x="81" y="373"/>
                </a:cxn>
                <a:cxn ang="0">
                  <a:pos x="120" y="368"/>
                </a:cxn>
                <a:cxn ang="0">
                  <a:pos x="100" y="272"/>
                </a:cxn>
                <a:cxn ang="0">
                  <a:pos x="146" y="272"/>
                </a:cxn>
                <a:cxn ang="0">
                  <a:pos x="146" y="267"/>
                </a:cxn>
                <a:cxn ang="0">
                  <a:pos x="146" y="261"/>
                </a:cxn>
                <a:cxn ang="0">
                  <a:pos x="143" y="249"/>
                </a:cxn>
                <a:cxn ang="0">
                  <a:pos x="141" y="238"/>
                </a:cxn>
                <a:cxn ang="0">
                  <a:pos x="139" y="235"/>
                </a:cxn>
                <a:cxn ang="0">
                  <a:pos x="139" y="232"/>
                </a:cxn>
                <a:cxn ang="0">
                  <a:pos x="83" y="18"/>
                </a:cxn>
                <a:cxn ang="0">
                  <a:pos x="80" y="15"/>
                </a:cxn>
                <a:cxn ang="0">
                  <a:pos x="72" y="9"/>
                </a:cxn>
                <a:cxn ang="0">
                  <a:pos x="67" y="6"/>
                </a:cxn>
                <a:cxn ang="0">
                  <a:pos x="60" y="1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32" y="1"/>
                </a:cxn>
                <a:cxn ang="0">
                  <a:pos x="22" y="7"/>
                </a:cxn>
              </a:cxnLst>
              <a:rect l="0" t="0" r="r" b="b"/>
              <a:pathLst>
                <a:path w="147" h="374">
                  <a:moveTo>
                    <a:pt x="22" y="7"/>
                  </a:moveTo>
                  <a:lnTo>
                    <a:pt x="12" y="13"/>
                  </a:lnTo>
                  <a:lnTo>
                    <a:pt x="6" y="19"/>
                  </a:lnTo>
                  <a:lnTo>
                    <a:pt x="3" y="26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46" y="275"/>
                  </a:lnTo>
                  <a:lnTo>
                    <a:pt x="60" y="275"/>
                  </a:lnTo>
                  <a:lnTo>
                    <a:pt x="81" y="373"/>
                  </a:lnTo>
                  <a:lnTo>
                    <a:pt x="120" y="368"/>
                  </a:lnTo>
                  <a:lnTo>
                    <a:pt x="100" y="272"/>
                  </a:lnTo>
                  <a:lnTo>
                    <a:pt x="146" y="272"/>
                  </a:lnTo>
                  <a:lnTo>
                    <a:pt x="146" y="267"/>
                  </a:lnTo>
                  <a:lnTo>
                    <a:pt x="146" y="261"/>
                  </a:lnTo>
                  <a:lnTo>
                    <a:pt x="143" y="249"/>
                  </a:lnTo>
                  <a:lnTo>
                    <a:pt x="141" y="238"/>
                  </a:lnTo>
                  <a:lnTo>
                    <a:pt x="139" y="235"/>
                  </a:lnTo>
                  <a:lnTo>
                    <a:pt x="139" y="232"/>
                  </a:lnTo>
                  <a:lnTo>
                    <a:pt x="83" y="18"/>
                  </a:lnTo>
                  <a:lnTo>
                    <a:pt x="80" y="15"/>
                  </a:lnTo>
                  <a:lnTo>
                    <a:pt x="72" y="9"/>
                  </a:lnTo>
                  <a:lnTo>
                    <a:pt x="67" y="6"/>
                  </a:lnTo>
                  <a:lnTo>
                    <a:pt x="60" y="1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2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71" name="Freeform 187"/>
            <p:cNvSpPr>
              <a:spLocks/>
            </p:cNvSpPr>
            <p:nvPr/>
          </p:nvSpPr>
          <p:spPr bwMode="auto">
            <a:xfrm>
              <a:off x="2223" y="1106"/>
              <a:ext cx="24" cy="95"/>
            </a:xfrm>
            <a:custGeom>
              <a:avLst/>
              <a:gdLst/>
              <a:ahLst/>
              <a:cxnLst>
                <a:cxn ang="0">
                  <a:pos x="18" y="83"/>
                </a:cxn>
                <a:cxn ang="0">
                  <a:pos x="16" y="80"/>
                </a:cxn>
                <a:cxn ang="0">
                  <a:pos x="16" y="78"/>
                </a:cxn>
                <a:cxn ang="0">
                  <a:pos x="16" y="75"/>
                </a:cxn>
                <a:cxn ang="0">
                  <a:pos x="15" y="73"/>
                </a:cxn>
                <a:cxn ang="0">
                  <a:pos x="15" y="70"/>
                </a:cxn>
                <a:cxn ang="0">
                  <a:pos x="13" y="67"/>
                </a:cxn>
                <a:cxn ang="0">
                  <a:pos x="13" y="64"/>
                </a:cxn>
                <a:cxn ang="0">
                  <a:pos x="12" y="61"/>
                </a:cxn>
                <a:cxn ang="0">
                  <a:pos x="12" y="58"/>
                </a:cxn>
                <a:cxn ang="0">
                  <a:pos x="10" y="55"/>
                </a:cxn>
                <a:cxn ang="0">
                  <a:pos x="10" y="52"/>
                </a:cxn>
                <a:cxn ang="0">
                  <a:pos x="9" y="47"/>
                </a:cxn>
                <a:cxn ang="0">
                  <a:pos x="9" y="44"/>
                </a:cxn>
                <a:cxn ang="0">
                  <a:pos x="7" y="41"/>
                </a:cxn>
                <a:cxn ang="0">
                  <a:pos x="7" y="38"/>
                </a:cxn>
                <a:cxn ang="0">
                  <a:pos x="6" y="34"/>
                </a:cxn>
                <a:cxn ang="0">
                  <a:pos x="6" y="31"/>
                </a:cxn>
                <a:cxn ang="0">
                  <a:pos x="4" y="28"/>
                </a:cxn>
                <a:cxn ang="0">
                  <a:pos x="4" y="25"/>
                </a:cxn>
                <a:cxn ang="0">
                  <a:pos x="4" y="21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" h="84">
                  <a:moveTo>
                    <a:pt x="18" y="83"/>
                  </a:moveTo>
                  <a:lnTo>
                    <a:pt x="16" y="80"/>
                  </a:lnTo>
                  <a:lnTo>
                    <a:pt x="16" y="78"/>
                  </a:lnTo>
                  <a:lnTo>
                    <a:pt x="16" y="75"/>
                  </a:lnTo>
                  <a:lnTo>
                    <a:pt x="15" y="73"/>
                  </a:lnTo>
                  <a:lnTo>
                    <a:pt x="15" y="70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2" y="61"/>
                  </a:lnTo>
                  <a:lnTo>
                    <a:pt x="12" y="58"/>
                  </a:lnTo>
                  <a:lnTo>
                    <a:pt x="10" y="55"/>
                  </a:lnTo>
                  <a:lnTo>
                    <a:pt x="10" y="52"/>
                  </a:lnTo>
                  <a:lnTo>
                    <a:pt x="9" y="47"/>
                  </a:lnTo>
                  <a:lnTo>
                    <a:pt x="9" y="44"/>
                  </a:lnTo>
                  <a:lnTo>
                    <a:pt x="7" y="41"/>
                  </a:lnTo>
                  <a:lnTo>
                    <a:pt x="7" y="38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72" name="Freeform 188"/>
            <p:cNvSpPr>
              <a:spLocks/>
            </p:cNvSpPr>
            <p:nvPr/>
          </p:nvSpPr>
          <p:spPr bwMode="auto">
            <a:xfrm>
              <a:off x="2223" y="1059"/>
              <a:ext cx="28" cy="4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9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0" y="35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0" y="29"/>
                </a:cxn>
                <a:cxn ang="0">
                  <a:pos x="0" y="27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3" y="23"/>
                </a:cxn>
                <a:cxn ang="0">
                  <a:pos x="3" y="21"/>
                </a:cxn>
                <a:cxn ang="0">
                  <a:pos x="3" y="20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7" y="13"/>
                </a:cxn>
                <a:cxn ang="0">
                  <a:pos x="9" y="12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5" y="4"/>
                </a:cxn>
                <a:cxn ang="0">
                  <a:pos x="16" y="3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0"/>
                </a:cxn>
              </a:cxnLst>
              <a:rect l="0" t="0" r="r" b="b"/>
              <a:pathLst>
                <a:path w="22" h="42">
                  <a:moveTo>
                    <a:pt x="0" y="41"/>
                  </a:move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73" name="Freeform 189"/>
            <p:cNvSpPr>
              <a:spLocks/>
            </p:cNvSpPr>
            <p:nvPr/>
          </p:nvSpPr>
          <p:spPr bwMode="auto">
            <a:xfrm>
              <a:off x="2350" y="1149"/>
              <a:ext cx="49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4" y="15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7" y="30"/>
                </a:cxn>
                <a:cxn ang="0">
                  <a:pos x="9" y="36"/>
                </a:cxn>
                <a:cxn ang="0">
                  <a:pos x="10" y="43"/>
                </a:cxn>
                <a:cxn ang="0">
                  <a:pos x="12" y="50"/>
                </a:cxn>
                <a:cxn ang="0">
                  <a:pos x="13" y="56"/>
                </a:cxn>
                <a:cxn ang="0">
                  <a:pos x="15" y="64"/>
                </a:cxn>
                <a:cxn ang="0">
                  <a:pos x="18" y="70"/>
                </a:cxn>
                <a:cxn ang="0">
                  <a:pos x="20" y="78"/>
                </a:cxn>
                <a:cxn ang="0">
                  <a:pos x="21" y="85"/>
                </a:cxn>
                <a:cxn ang="0">
                  <a:pos x="23" y="93"/>
                </a:cxn>
                <a:cxn ang="0">
                  <a:pos x="24" y="99"/>
                </a:cxn>
                <a:cxn ang="0">
                  <a:pos x="26" y="107"/>
                </a:cxn>
                <a:cxn ang="0">
                  <a:pos x="27" y="113"/>
                </a:cxn>
                <a:cxn ang="0">
                  <a:pos x="29" y="119"/>
                </a:cxn>
                <a:cxn ang="0">
                  <a:pos x="30" y="125"/>
                </a:cxn>
                <a:cxn ang="0">
                  <a:pos x="32" y="131"/>
                </a:cxn>
                <a:cxn ang="0">
                  <a:pos x="33" y="136"/>
                </a:cxn>
                <a:cxn ang="0">
                  <a:pos x="35" y="141"/>
                </a:cxn>
                <a:cxn ang="0">
                  <a:pos x="36" y="145"/>
                </a:cxn>
                <a:cxn ang="0">
                  <a:pos x="36" y="148"/>
                </a:cxn>
                <a:cxn ang="0">
                  <a:pos x="38" y="151"/>
                </a:cxn>
                <a:cxn ang="0">
                  <a:pos x="38" y="153"/>
                </a:cxn>
                <a:cxn ang="0">
                  <a:pos x="38" y="154"/>
                </a:cxn>
              </a:cxnLst>
              <a:rect l="0" t="0" r="r" b="b"/>
              <a:pathLst>
                <a:path w="39" h="155">
                  <a:moveTo>
                    <a:pt x="0" y="0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1" y="7"/>
                  </a:lnTo>
                  <a:lnTo>
                    <a:pt x="3" y="10"/>
                  </a:lnTo>
                  <a:lnTo>
                    <a:pt x="4" y="15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7" y="30"/>
                  </a:lnTo>
                  <a:lnTo>
                    <a:pt x="9" y="36"/>
                  </a:lnTo>
                  <a:lnTo>
                    <a:pt x="10" y="43"/>
                  </a:lnTo>
                  <a:lnTo>
                    <a:pt x="12" y="50"/>
                  </a:lnTo>
                  <a:lnTo>
                    <a:pt x="13" y="56"/>
                  </a:lnTo>
                  <a:lnTo>
                    <a:pt x="15" y="64"/>
                  </a:lnTo>
                  <a:lnTo>
                    <a:pt x="18" y="70"/>
                  </a:lnTo>
                  <a:lnTo>
                    <a:pt x="20" y="78"/>
                  </a:lnTo>
                  <a:lnTo>
                    <a:pt x="21" y="85"/>
                  </a:lnTo>
                  <a:lnTo>
                    <a:pt x="23" y="93"/>
                  </a:lnTo>
                  <a:lnTo>
                    <a:pt x="24" y="99"/>
                  </a:lnTo>
                  <a:lnTo>
                    <a:pt x="26" y="107"/>
                  </a:lnTo>
                  <a:lnTo>
                    <a:pt x="27" y="113"/>
                  </a:lnTo>
                  <a:lnTo>
                    <a:pt x="29" y="119"/>
                  </a:lnTo>
                  <a:lnTo>
                    <a:pt x="30" y="125"/>
                  </a:lnTo>
                  <a:lnTo>
                    <a:pt x="32" y="131"/>
                  </a:lnTo>
                  <a:lnTo>
                    <a:pt x="33" y="136"/>
                  </a:lnTo>
                  <a:lnTo>
                    <a:pt x="35" y="141"/>
                  </a:lnTo>
                  <a:lnTo>
                    <a:pt x="36" y="145"/>
                  </a:lnTo>
                  <a:lnTo>
                    <a:pt x="36" y="148"/>
                  </a:lnTo>
                  <a:lnTo>
                    <a:pt x="38" y="151"/>
                  </a:lnTo>
                  <a:lnTo>
                    <a:pt x="38" y="153"/>
                  </a:lnTo>
                  <a:lnTo>
                    <a:pt x="38" y="1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74" name="Freeform 190"/>
            <p:cNvSpPr>
              <a:spLocks/>
            </p:cNvSpPr>
            <p:nvPr/>
          </p:nvSpPr>
          <p:spPr bwMode="auto">
            <a:xfrm>
              <a:off x="2278" y="1287"/>
              <a:ext cx="125" cy="75"/>
            </a:xfrm>
            <a:custGeom>
              <a:avLst/>
              <a:gdLst/>
              <a:ahLst/>
              <a:cxnLst>
                <a:cxn ang="0">
                  <a:pos x="97" y="62"/>
                </a:cxn>
                <a:cxn ang="0">
                  <a:pos x="98" y="55"/>
                </a:cxn>
                <a:cxn ang="0">
                  <a:pos x="97" y="47"/>
                </a:cxn>
                <a:cxn ang="0">
                  <a:pos x="97" y="41"/>
                </a:cxn>
                <a:cxn ang="0">
                  <a:pos x="95" y="33"/>
                </a:cxn>
                <a:cxn ang="0">
                  <a:pos x="92" y="29"/>
                </a:cxn>
                <a:cxn ang="0">
                  <a:pos x="90" y="23"/>
                </a:cxn>
                <a:cxn ang="0">
                  <a:pos x="87" y="18"/>
                </a:cxn>
                <a:cxn ang="0">
                  <a:pos x="84" y="15"/>
                </a:cxn>
                <a:cxn ang="0">
                  <a:pos x="80" y="10"/>
                </a:cxn>
                <a:cxn ang="0">
                  <a:pos x="77" y="7"/>
                </a:cxn>
                <a:cxn ang="0">
                  <a:pos x="72" y="6"/>
                </a:cxn>
                <a:cxn ang="0">
                  <a:pos x="67" y="3"/>
                </a:cxn>
                <a:cxn ang="0">
                  <a:pos x="63" y="1"/>
                </a:cxn>
                <a:cxn ang="0">
                  <a:pos x="58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43" y="1"/>
                </a:cxn>
                <a:cxn ang="0">
                  <a:pos x="38" y="1"/>
                </a:cxn>
                <a:cxn ang="0">
                  <a:pos x="34" y="3"/>
                </a:cxn>
                <a:cxn ang="0">
                  <a:pos x="29" y="6"/>
                </a:cxn>
                <a:cxn ang="0">
                  <a:pos x="25" y="7"/>
                </a:cxn>
                <a:cxn ang="0">
                  <a:pos x="20" y="10"/>
                </a:cxn>
                <a:cxn ang="0">
                  <a:pos x="15" y="15"/>
                </a:cxn>
                <a:cxn ang="0">
                  <a:pos x="12" y="18"/>
                </a:cxn>
                <a:cxn ang="0">
                  <a:pos x="9" y="23"/>
                </a:cxn>
                <a:cxn ang="0">
                  <a:pos x="6" y="27"/>
                </a:cxn>
                <a:cxn ang="0">
                  <a:pos x="5" y="32"/>
                </a:cxn>
                <a:cxn ang="0">
                  <a:pos x="2" y="38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0" y="58"/>
                </a:cxn>
                <a:cxn ang="0">
                  <a:pos x="0" y="64"/>
                </a:cxn>
              </a:cxnLst>
              <a:rect l="0" t="0" r="r" b="b"/>
              <a:pathLst>
                <a:path w="99" h="65">
                  <a:moveTo>
                    <a:pt x="97" y="62"/>
                  </a:moveTo>
                  <a:lnTo>
                    <a:pt x="98" y="55"/>
                  </a:lnTo>
                  <a:lnTo>
                    <a:pt x="97" y="47"/>
                  </a:lnTo>
                  <a:lnTo>
                    <a:pt x="97" y="41"/>
                  </a:lnTo>
                  <a:lnTo>
                    <a:pt x="95" y="33"/>
                  </a:lnTo>
                  <a:lnTo>
                    <a:pt x="92" y="29"/>
                  </a:lnTo>
                  <a:lnTo>
                    <a:pt x="90" y="23"/>
                  </a:lnTo>
                  <a:lnTo>
                    <a:pt x="87" y="18"/>
                  </a:lnTo>
                  <a:lnTo>
                    <a:pt x="84" y="15"/>
                  </a:lnTo>
                  <a:lnTo>
                    <a:pt x="80" y="10"/>
                  </a:lnTo>
                  <a:lnTo>
                    <a:pt x="77" y="7"/>
                  </a:lnTo>
                  <a:lnTo>
                    <a:pt x="72" y="6"/>
                  </a:lnTo>
                  <a:lnTo>
                    <a:pt x="67" y="3"/>
                  </a:lnTo>
                  <a:lnTo>
                    <a:pt x="63" y="1"/>
                  </a:lnTo>
                  <a:lnTo>
                    <a:pt x="58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1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20" y="10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5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75" name="Freeform 191"/>
            <p:cNvSpPr>
              <a:spLocks/>
            </p:cNvSpPr>
            <p:nvPr/>
          </p:nvSpPr>
          <p:spPr bwMode="auto">
            <a:xfrm>
              <a:off x="2296" y="1334"/>
              <a:ext cx="52" cy="2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3" y="10"/>
                </a:cxn>
                <a:cxn ang="0">
                  <a:pos x="4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6" y="1"/>
                </a:cxn>
                <a:cxn ang="0">
                  <a:pos x="27" y="1"/>
                </a:cxn>
                <a:cxn ang="0">
                  <a:pos x="29" y="3"/>
                </a:cxn>
                <a:cxn ang="0">
                  <a:pos x="30" y="4"/>
                </a:cxn>
                <a:cxn ang="0">
                  <a:pos x="32" y="6"/>
                </a:cxn>
                <a:cxn ang="0">
                  <a:pos x="34" y="9"/>
                </a:cxn>
                <a:cxn ang="0">
                  <a:pos x="35" y="10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21"/>
                </a:cxn>
                <a:cxn ang="0">
                  <a:pos x="40" y="24"/>
                </a:cxn>
              </a:cxnLst>
              <a:rect l="0" t="0" r="r" b="b"/>
              <a:pathLst>
                <a:path w="41" h="25">
                  <a:moveTo>
                    <a:pt x="0" y="24"/>
                  </a:move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5" y="10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40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76" name="Freeform 192"/>
            <p:cNvSpPr>
              <a:spLocks/>
            </p:cNvSpPr>
            <p:nvPr/>
          </p:nvSpPr>
          <p:spPr bwMode="auto">
            <a:xfrm>
              <a:off x="2323" y="1439"/>
              <a:ext cx="47" cy="3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29"/>
                </a:cxn>
                <a:cxn ang="0">
                  <a:pos x="0" y="28"/>
                </a:cxn>
                <a:cxn ang="0">
                  <a:pos x="2" y="28"/>
                </a:cxn>
                <a:cxn ang="0">
                  <a:pos x="2" y="26"/>
                </a:cxn>
                <a:cxn ang="0">
                  <a:pos x="2" y="25"/>
                </a:cxn>
                <a:cxn ang="0">
                  <a:pos x="2" y="23"/>
                </a:cxn>
                <a:cxn ang="0">
                  <a:pos x="2" y="22"/>
                </a:cxn>
                <a:cxn ang="0">
                  <a:pos x="2" y="20"/>
                </a:cxn>
                <a:cxn ang="0">
                  <a:pos x="3" y="20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5" y="11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28" y="5"/>
                </a:cxn>
                <a:cxn ang="0">
                  <a:pos x="29" y="5"/>
                </a:cxn>
                <a:cxn ang="0">
                  <a:pos x="29" y="7"/>
                </a:cxn>
                <a:cxn ang="0">
                  <a:pos x="31" y="7"/>
                </a:cxn>
                <a:cxn ang="0">
                  <a:pos x="31" y="8"/>
                </a:cxn>
                <a:cxn ang="0">
                  <a:pos x="31" y="10"/>
                </a:cxn>
                <a:cxn ang="0">
                  <a:pos x="32" y="10"/>
                </a:cxn>
                <a:cxn ang="0">
                  <a:pos x="32" y="11"/>
                </a:cxn>
                <a:cxn ang="0">
                  <a:pos x="32" y="13"/>
                </a:cxn>
                <a:cxn ang="0">
                  <a:pos x="34" y="14"/>
                </a:cxn>
                <a:cxn ang="0">
                  <a:pos x="34" y="16"/>
                </a:cxn>
                <a:cxn ang="0">
                  <a:pos x="35" y="17"/>
                </a:cxn>
                <a:cxn ang="0">
                  <a:pos x="35" y="20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7" y="25"/>
                </a:cxn>
                <a:cxn ang="0">
                  <a:pos x="37" y="26"/>
                </a:cxn>
              </a:cxnLst>
              <a:rect l="0" t="0" r="r" b="b"/>
              <a:pathLst>
                <a:path w="38" h="32">
                  <a:moveTo>
                    <a:pt x="0" y="31"/>
                  </a:moveTo>
                  <a:lnTo>
                    <a:pt x="0" y="29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5" y="17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7" y="25"/>
                  </a:lnTo>
                  <a:lnTo>
                    <a:pt x="37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77" name="Freeform 193"/>
            <p:cNvSpPr>
              <a:spLocks/>
            </p:cNvSpPr>
            <p:nvPr/>
          </p:nvSpPr>
          <p:spPr bwMode="auto">
            <a:xfrm>
              <a:off x="2293" y="901"/>
              <a:ext cx="59" cy="366"/>
            </a:xfrm>
            <a:custGeom>
              <a:avLst/>
              <a:gdLst/>
              <a:ahLst/>
              <a:cxnLst>
                <a:cxn ang="0">
                  <a:pos x="45" y="313"/>
                </a:cxn>
                <a:cxn ang="0">
                  <a:pos x="43" y="316"/>
                </a:cxn>
                <a:cxn ang="0">
                  <a:pos x="39" y="319"/>
                </a:cxn>
                <a:cxn ang="0">
                  <a:pos x="31" y="322"/>
                </a:cxn>
                <a:cxn ang="0">
                  <a:pos x="22" y="322"/>
                </a:cxn>
                <a:cxn ang="0">
                  <a:pos x="13" y="322"/>
                </a:cxn>
                <a:cxn ang="0">
                  <a:pos x="5" y="319"/>
                </a:cxn>
                <a:cxn ang="0">
                  <a:pos x="2" y="316"/>
                </a:cxn>
                <a:cxn ang="0">
                  <a:pos x="0" y="313"/>
                </a:cxn>
                <a:cxn ang="0">
                  <a:pos x="0" y="30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5" y="5"/>
                </a:cxn>
                <a:cxn ang="0">
                  <a:pos x="13" y="3"/>
                </a:cxn>
                <a:cxn ang="0">
                  <a:pos x="22" y="0"/>
                </a:cxn>
                <a:cxn ang="0">
                  <a:pos x="31" y="3"/>
                </a:cxn>
                <a:cxn ang="0">
                  <a:pos x="39" y="5"/>
                </a:cxn>
                <a:cxn ang="0">
                  <a:pos x="43" y="8"/>
                </a:cxn>
                <a:cxn ang="0">
                  <a:pos x="45" y="16"/>
                </a:cxn>
                <a:cxn ang="0">
                  <a:pos x="45" y="181"/>
                </a:cxn>
                <a:cxn ang="0">
                  <a:pos x="45" y="310"/>
                </a:cxn>
                <a:cxn ang="0">
                  <a:pos x="45" y="313"/>
                </a:cxn>
              </a:cxnLst>
              <a:rect l="0" t="0" r="r" b="b"/>
              <a:pathLst>
                <a:path w="46" h="323">
                  <a:moveTo>
                    <a:pt x="45" y="313"/>
                  </a:moveTo>
                  <a:lnTo>
                    <a:pt x="43" y="316"/>
                  </a:lnTo>
                  <a:lnTo>
                    <a:pt x="39" y="319"/>
                  </a:lnTo>
                  <a:lnTo>
                    <a:pt x="31" y="322"/>
                  </a:lnTo>
                  <a:lnTo>
                    <a:pt x="22" y="322"/>
                  </a:lnTo>
                  <a:lnTo>
                    <a:pt x="13" y="322"/>
                  </a:lnTo>
                  <a:lnTo>
                    <a:pt x="5" y="319"/>
                  </a:lnTo>
                  <a:lnTo>
                    <a:pt x="2" y="316"/>
                  </a:lnTo>
                  <a:lnTo>
                    <a:pt x="0" y="313"/>
                  </a:lnTo>
                  <a:lnTo>
                    <a:pt x="0" y="30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5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9" y="5"/>
                  </a:lnTo>
                  <a:lnTo>
                    <a:pt x="43" y="8"/>
                  </a:lnTo>
                  <a:lnTo>
                    <a:pt x="45" y="16"/>
                  </a:lnTo>
                  <a:lnTo>
                    <a:pt x="45" y="181"/>
                  </a:lnTo>
                  <a:lnTo>
                    <a:pt x="45" y="310"/>
                  </a:lnTo>
                  <a:lnTo>
                    <a:pt x="45" y="313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78" name="Freeform 194"/>
            <p:cNvSpPr>
              <a:spLocks/>
            </p:cNvSpPr>
            <p:nvPr/>
          </p:nvSpPr>
          <p:spPr bwMode="auto">
            <a:xfrm>
              <a:off x="2293" y="901"/>
              <a:ext cx="59" cy="366"/>
            </a:xfrm>
            <a:custGeom>
              <a:avLst/>
              <a:gdLst/>
              <a:ahLst/>
              <a:cxnLst>
                <a:cxn ang="0">
                  <a:pos x="45" y="313"/>
                </a:cxn>
                <a:cxn ang="0">
                  <a:pos x="43" y="316"/>
                </a:cxn>
                <a:cxn ang="0">
                  <a:pos x="39" y="319"/>
                </a:cxn>
                <a:cxn ang="0">
                  <a:pos x="31" y="322"/>
                </a:cxn>
                <a:cxn ang="0">
                  <a:pos x="22" y="322"/>
                </a:cxn>
                <a:cxn ang="0">
                  <a:pos x="13" y="322"/>
                </a:cxn>
                <a:cxn ang="0">
                  <a:pos x="5" y="319"/>
                </a:cxn>
                <a:cxn ang="0">
                  <a:pos x="2" y="316"/>
                </a:cxn>
                <a:cxn ang="0">
                  <a:pos x="0" y="313"/>
                </a:cxn>
                <a:cxn ang="0">
                  <a:pos x="0" y="30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5" y="5"/>
                </a:cxn>
                <a:cxn ang="0">
                  <a:pos x="13" y="3"/>
                </a:cxn>
                <a:cxn ang="0">
                  <a:pos x="22" y="0"/>
                </a:cxn>
                <a:cxn ang="0">
                  <a:pos x="31" y="3"/>
                </a:cxn>
                <a:cxn ang="0">
                  <a:pos x="39" y="5"/>
                </a:cxn>
                <a:cxn ang="0">
                  <a:pos x="43" y="8"/>
                </a:cxn>
                <a:cxn ang="0">
                  <a:pos x="45" y="16"/>
                </a:cxn>
                <a:cxn ang="0">
                  <a:pos x="45" y="181"/>
                </a:cxn>
                <a:cxn ang="0">
                  <a:pos x="45" y="310"/>
                </a:cxn>
                <a:cxn ang="0">
                  <a:pos x="45" y="313"/>
                </a:cxn>
              </a:cxnLst>
              <a:rect l="0" t="0" r="r" b="b"/>
              <a:pathLst>
                <a:path w="46" h="323">
                  <a:moveTo>
                    <a:pt x="45" y="313"/>
                  </a:moveTo>
                  <a:lnTo>
                    <a:pt x="43" y="316"/>
                  </a:lnTo>
                  <a:lnTo>
                    <a:pt x="39" y="319"/>
                  </a:lnTo>
                  <a:lnTo>
                    <a:pt x="31" y="322"/>
                  </a:lnTo>
                  <a:lnTo>
                    <a:pt x="22" y="322"/>
                  </a:lnTo>
                  <a:lnTo>
                    <a:pt x="13" y="322"/>
                  </a:lnTo>
                  <a:lnTo>
                    <a:pt x="5" y="319"/>
                  </a:lnTo>
                  <a:lnTo>
                    <a:pt x="2" y="316"/>
                  </a:lnTo>
                  <a:lnTo>
                    <a:pt x="0" y="313"/>
                  </a:lnTo>
                  <a:lnTo>
                    <a:pt x="0" y="30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5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9" y="5"/>
                  </a:lnTo>
                  <a:lnTo>
                    <a:pt x="43" y="8"/>
                  </a:lnTo>
                  <a:lnTo>
                    <a:pt x="45" y="16"/>
                  </a:lnTo>
                  <a:lnTo>
                    <a:pt x="45" y="181"/>
                  </a:lnTo>
                  <a:lnTo>
                    <a:pt x="45" y="310"/>
                  </a:lnTo>
                  <a:lnTo>
                    <a:pt x="45" y="3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79" name="Freeform 195"/>
            <p:cNvSpPr>
              <a:spLocks/>
            </p:cNvSpPr>
            <p:nvPr/>
          </p:nvSpPr>
          <p:spPr bwMode="auto">
            <a:xfrm>
              <a:off x="2293" y="916"/>
              <a:ext cx="59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6" y="14"/>
                </a:cxn>
                <a:cxn ang="0">
                  <a:pos x="14" y="16"/>
                </a:cxn>
                <a:cxn ang="0">
                  <a:pos x="23" y="16"/>
                </a:cxn>
                <a:cxn ang="0">
                  <a:pos x="31" y="16"/>
                </a:cxn>
                <a:cxn ang="0">
                  <a:pos x="39" y="14"/>
                </a:cxn>
                <a:cxn ang="0">
                  <a:pos x="43" y="6"/>
                </a:cxn>
                <a:cxn ang="0">
                  <a:pos x="45" y="0"/>
                </a:cxn>
              </a:cxnLst>
              <a:rect l="0" t="0" r="r" b="b"/>
              <a:pathLst>
                <a:path w="46" h="17">
                  <a:moveTo>
                    <a:pt x="0" y="0"/>
                  </a:moveTo>
                  <a:lnTo>
                    <a:pt x="2" y="6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9" y="14"/>
                  </a:lnTo>
                  <a:lnTo>
                    <a:pt x="43" y="6"/>
                  </a:lnTo>
                  <a:lnTo>
                    <a:pt x="4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80" name="Freeform 196"/>
            <p:cNvSpPr>
              <a:spLocks/>
            </p:cNvSpPr>
            <p:nvPr/>
          </p:nvSpPr>
          <p:spPr bwMode="auto">
            <a:xfrm>
              <a:off x="2350" y="721"/>
              <a:ext cx="97" cy="427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7" y="347"/>
                </a:cxn>
                <a:cxn ang="0">
                  <a:pos x="27" y="21"/>
                </a:cxn>
                <a:cxn ang="0">
                  <a:pos x="27" y="15"/>
                </a:cxn>
                <a:cxn ang="0">
                  <a:pos x="29" y="9"/>
                </a:cxn>
                <a:cxn ang="0">
                  <a:pos x="35" y="3"/>
                </a:cxn>
                <a:cxn ang="0">
                  <a:pos x="43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70" y="4"/>
                </a:cxn>
                <a:cxn ang="0">
                  <a:pos x="75" y="10"/>
                </a:cxn>
                <a:cxn ang="0">
                  <a:pos x="76" y="18"/>
                </a:cxn>
                <a:cxn ang="0">
                  <a:pos x="76" y="362"/>
                </a:cxn>
                <a:cxn ang="0">
                  <a:pos x="76" y="364"/>
                </a:cxn>
                <a:cxn ang="0">
                  <a:pos x="75" y="369"/>
                </a:cxn>
                <a:cxn ang="0">
                  <a:pos x="73" y="372"/>
                </a:cxn>
                <a:cxn ang="0">
                  <a:pos x="66" y="376"/>
                </a:cxn>
                <a:cxn ang="0">
                  <a:pos x="58" y="376"/>
                </a:cxn>
                <a:cxn ang="0">
                  <a:pos x="53" y="376"/>
                </a:cxn>
                <a:cxn ang="0">
                  <a:pos x="46" y="376"/>
                </a:cxn>
                <a:cxn ang="0">
                  <a:pos x="40" y="373"/>
                </a:cxn>
                <a:cxn ang="0">
                  <a:pos x="27" y="369"/>
                </a:cxn>
                <a:cxn ang="0">
                  <a:pos x="3" y="369"/>
                </a:cxn>
                <a:cxn ang="0">
                  <a:pos x="0" y="347"/>
                </a:cxn>
              </a:cxnLst>
              <a:rect l="0" t="0" r="r" b="b"/>
              <a:pathLst>
                <a:path w="77" h="377">
                  <a:moveTo>
                    <a:pt x="0" y="347"/>
                  </a:moveTo>
                  <a:lnTo>
                    <a:pt x="27" y="34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5" y="10"/>
                  </a:lnTo>
                  <a:lnTo>
                    <a:pt x="76" y="18"/>
                  </a:lnTo>
                  <a:lnTo>
                    <a:pt x="76" y="362"/>
                  </a:lnTo>
                  <a:lnTo>
                    <a:pt x="76" y="364"/>
                  </a:lnTo>
                  <a:lnTo>
                    <a:pt x="75" y="369"/>
                  </a:lnTo>
                  <a:lnTo>
                    <a:pt x="73" y="372"/>
                  </a:lnTo>
                  <a:lnTo>
                    <a:pt x="66" y="376"/>
                  </a:lnTo>
                  <a:lnTo>
                    <a:pt x="58" y="376"/>
                  </a:lnTo>
                  <a:lnTo>
                    <a:pt x="53" y="376"/>
                  </a:lnTo>
                  <a:lnTo>
                    <a:pt x="46" y="376"/>
                  </a:lnTo>
                  <a:lnTo>
                    <a:pt x="40" y="373"/>
                  </a:lnTo>
                  <a:lnTo>
                    <a:pt x="27" y="369"/>
                  </a:lnTo>
                  <a:lnTo>
                    <a:pt x="3" y="369"/>
                  </a:lnTo>
                  <a:lnTo>
                    <a:pt x="0" y="347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81" name="Freeform 197"/>
            <p:cNvSpPr>
              <a:spLocks/>
            </p:cNvSpPr>
            <p:nvPr/>
          </p:nvSpPr>
          <p:spPr bwMode="auto">
            <a:xfrm>
              <a:off x="2350" y="721"/>
              <a:ext cx="97" cy="427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7" y="347"/>
                </a:cxn>
                <a:cxn ang="0">
                  <a:pos x="27" y="21"/>
                </a:cxn>
                <a:cxn ang="0">
                  <a:pos x="27" y="15"/>
                </a:cxn>
                <a:cxn ang="0">
                  <a:pos x="29" y="9"/>
                </a:cxn>
                <a:cxn ang="0">
                  <a:pos x="35" y="3"/>
                </a:cxn>
                <a:cxn ang="0">
                  <a:pos x="43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70" y="4"/>
                </a:cxn>
                <a:cxn ang="0">
                  <a:pos x="75" y="10"/>
                </a:cxn>
                <a:cxn ang="0">
                  <a:pos x="76" y="18"/>
                </a:cxn>
                <a:cxn ang="0">
                  <a:pos x="76" y="362"/>
                </a:cxn>
                <a:cxn ang="0">
                  <a:pos x="76" y="364"/>
                </a:cxn>
                <a:cxn ang="0">
                  <a:pos x="75" y="369"/>
                </a:cxn>
                <a:cxn ang="0">
                  <a:pos x="73" y="372"/>
                </a:cxn>
                <a:cxn ang="0">
                  <a:pos x="66" y="376"/>
                </a:cxn>
                <a:cxn ang="0">
                  <a:pos x="58" y="376"/>
                </a:cxn>
                <a:cxn ang="0">
                  <a:pos x="53" y="376"/>
                </a:cxn>
                <a:cxn ang="0">
                  <a:pos x="46" y="376"/>
                </a:cxn>
                <a:cxn ang="0">
                  <a:pos x="40" y="373"/>
                </a:cxn>
                <a:cxn ang="0">
                  <a:pos x="27" y="369"/>
                </a:cxn>
                <a:cxn ang="0">
                  <a:pos x="3" y="369"/>
                </a:cxn>
                <a:cxn ang="0">
                  <a:pos x="0" y="347"/>
                </a:cxn>
              </a:cxnLst>
              <a:rect l="0" t="0" r="r" b="b"/>
              <a:pathLst>
                <a:path w="77" h="377">
                  <a:moveTo>
                    <a:pt x="0" y="347"/>
                  </a:moveTo>
                  <a:lnTo>
                    <a:pt x="27" y="34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5" y="10"/>
                  </a:lnTo>
                  <a:lnTo>
                    <a:pt x="76" y="18"/>
                  </a:lnTo>
                  <a:lnTo>
                    <a:pt x="76" y="362"/>
                  </a:lnTo>
                  <a:lnTo>
                    <a:pt x="76" y="364"/>
                  </a:lnTo>
                  <a:lnTo>
                    <a:pt x="75" y="369"/>
                  </a:lnTo>
                  <a:lnTo>
                    <a:pt x="73" y="372"/>
                  </a:lnTo>
                  <a:lnTo>
                    <a:pt x="66" y="376"/>
                  </a:lnTo>
                  <a:lnTo>
                    <a:pt x="58" y="376"/>
                  </a:lnTo>
                  <a:lnTo>
                    <a:pt x="53" y="376"/>
                  </a:lnTo>
                  <a:lnTo>
                    <a:pt x="46" y="376"/>
                  </a:lnTo>
                  <a:lnTo>
                    <a:pt x="40" y="373"/>
                  </a:lnTo>
                  <a:lnTo>
                    <a:pt x="27" y="369"/>
                  </a:lnTo>
                  <a:lnTo>
                    <a:pt x="3" y="369"/>
                  </a:lnTo>
                  <a:lnTo>
                    <a:pt x="0" y="3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82" name="Freeform 198"/>
            <p:cNvSpPr>
              <a:spLocks/>
            </p:cNvSpPr>
            <p:nvPr/>
          </p:nvSpPr>
          <p:spPr bwMode="auto">
            <a:xfrm>
              <a:off x="2384" y="1113"/>
              <a:ext cx="21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9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6" y="15"/>
                </a:cxn>
                <a:cxn ang="0">
                  <a:pos x="13" y="15"/>
                </a:cxn>
                <a:cxn ang="0">
                  <a:pos x="13" y="17"/>
                </a:cxn>
                <a:cxn ang="0">
                  <a:pos x="13" y="19"/>
                </a:cxn>
                <a:cxn ang="0">
                  <a:pos x="8" y="19"/>
                </a:cxn>
                <a:cxn ang="0">
                  <a:pos x="8" y="20"/>
                </a:cxn>
                <a:cxn ang="0">
                  <a:pos x="5" y="22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83" name="Freeform 199"/>
            <p:cNvSpPr>
              <a:spLocks/>
            </p:cNvSpPr>
            <p:nvPr/>
          </p:nvSpPr>
          <p:spPr bwMode="auto">
            <a:xfrm>
              <a:off x="2384" y="741"/>
              <a:ext cx="6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9" y="14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17" y="16"/>
                </a:cxn>
                <a:cxn ang="0">
                  <a:pos x="19" y="16"/>
                </a:cxn>
                <a:cxn ang="0">
                  <a:pos x="20" y="16"/>
                </a:cxn>
                <a:cxn ang="0">
                  <a:pos x="22" y="16"/>
                </a:cxn>
                <a:cxn ang="0">
                  <a:pos x="23" y="16"/>
                </a:cxn>
                <a:cxn ang="0">
                  <a:pos x="26" y="16"/>
                </a:cxn>
                <a:cxn ang="0">
                  <a:pos x="28" y="16"/>
                </a:cxn>
                <a:cxn ang="0">
                  <a:pos x="29" y="16"/>
                </a:cxn>
                <a:cxn ang="0">
                  <a:pos x="31" y="16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5" y="14"/>
                </a:cxn>
                <a:cxn ang="0">
                  <a:pos x="37" y="14"/>
                </a:cxn>
                <a:cxn ang="0">
                  <a:pos x="39" y="14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12"/>
                </a:cxn>
                <a:cxn ang="0">
                  <a:pos x="43" y="12"/>
                </a:cxn>
                <a:cxn ang="0">
                  <a:pos x="45" y="11"/>
                </a:cxn>
                <a:cxn ang="0">
                  <a:pos x="46" y="9"/>
                </a:cxn>
                <a:cxn ang="0">
                  <a:pos x="48" y="8"/>
                </a:cxn>
                <a:cxn ang="0">
                  <a:pos x="48" y="6"/>
                </a:cxn>
                <a:cxn ang="0">
                  <a:pos x="49" y="6"/>
                </a:cxn>
                <a:cxn ang="0">
                  <a:pos x="49" y="5"/>
                </a:cxn>
                <a:cxn ang="0">
                  <a:pos x="49" y="3"/>
                </a:cxn>
                <a:cxn ang="0">
                  <a:pos x="49" y="2"/>
                </a:cxn>
                <a:cxn ang="0">
                  <a:pos x="49" y="0"/>
                </a:cxn>
              </a:cxnLst>
              <a:rect l="0" t="0" r="r" b="b"/>
              <a:pathLst>
                <a:path w="50" h="17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5" y="11"/>
                  </a:lnTo>
                  <a:lnTo>
                    <a:pt x="46" y="9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84" name="Freeform 200"/>
            <p:cNvSpPr>
              <a:spLocks/>
            </p:cNvSpPr>
            <p:nvPr/>
          </p:nvSpPr>
          <p:spPr bwMode="auto">
            <a:xfrm>
              <a:off x="2075" y="1236"/>
              <a:ext cx="207" cy="68"/>
            </a:xfrm>
            <a:custGeom>
              <a:avLst/>
              <a:gdLst/>
              <a:ahLst/>
              <a:cxnLst>
                <a:cxn ang="0">
                  <a:pos x="160" y="26"/>
                </a:cxn>
                <a:cxn ang="0">
                  <a:pos x="164" y="27"/>
                </a:cxn>
                <a:cxn ang="0">
                  <a:pos x="164" y="30"/>
                </a:cxn>
                <a:cxn ang="0">
                  <a:pos x="164" y="40"/>
                </a:cxn>
                <a:cxn ang="0">
                  <a:pos x="160" y="49"/>
                </a:cxn>
                <a:cxn ang="0">
                  <a:pos x="160" y="50"/>
                </a:cxn>
                <a:cxn ang="0">
                  <a:pos x="160" y="52"/>
                </a:cxn>
                <a:cxn ang="0">
                  <a:pos x="98" y="59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98" y="33"/>
                </a:cxn>
                <a:cxn ang="0">
                  <a:pos x="160" y="26"/>
                </a:cxn>
              </a:cxnLst>
              <a:rect l="0" t="0" r="r" b="b"/>
              <a:pathLst>
                <a:path w="165" h="60">
                  <a:moveTo>
                    <a:pt x="160" y="26"/>
                  </a:moveTo>
                  <a:lnTo>
                    <a:pt x="164" y="27"/>
                  </a:lnTo>
                  <a:lnTo>
                    <a:pt x="164" y="30"/>
                  </a:lnTo>
                  <a:lnTo>
                    <a:pt x="164" y="40"/>
                  </a:lnTo>
                  <a:lnTo>
                    <a:pt x="160" y="49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98" y="59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98" y="33"/>
                  </a:lnTo>
                  <a:lnTo>
                    <a:pt x="160" y="26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85" name="Freeform 201"/>
            <p:cNvSpPr>
              <a:spLocks/>
            </p:cNvSpPr>
            <p:nvPr/>
          </p:nvSpPr>
          <p:spPr bwMode="auto">
            <a:xfrm>
              <a:off x="2075" y="1236"/>
              <a:ext cx="207" cy="68"/>
            </a:xfrm>
            <a:custGeom>
              <a:avLst/>
              <a:gdLst/>
              <a:ahLst/>
              <a:cxnLst>
                <a:cxn ang="0">
                  <a:pos x="160" y="26"/>
                </a:cxn>
                <a:cxn ang="0">
                  <a:pos x="164" y="27"/>
                </a:cxn>
                <a:cxn ang="0">
                  <a:pos x="164" y="30"/>
                </a:cxn>
                <a:cxn ang="0">
                  <a:pos x="164" y="40"/>
                </a:cxn>
                <a:cxn ang="0">
                  <a:pos x="160" y="49"/>
                </a:cxn>
                <a:cxn ang="0">
                  <a:pos x="160" y="50"/>
                </a:cxn>
                <a:cxn ang="0">
                  <a:pos x="160" y="52"/>
                </a:cxn>
                <a:cxn ang="0">
                  <a:pos x="98" y="59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98" y="33"/>
                </a:cxn>
                <a:cxn ang="0">
                  <a:pos x="160" y="26"/>
                </a:cxn>
              </a:cxnLst>
              <a:rect l="0" t="0" r="r" b="b"/>
              <a:pathLst>
                <a:path w="165" h="60">
                  <a:moveTo>
                    <a:pt x="160" y="26"/>
                  </a:moveTo>
                  <a:lnTo>
                    <a:pt x="164" y="27"/>
                  </a:lnTo>
                  <a:lnTo>
                    <a:pt x="164" y="30"/>
                  </a:lnTo>
                  <a:lnTo>
                    <a:pt x="164" y="40"/>
                  </a:lnTo>
                  <a:lnTo>
                    <a:pt x="160" y="49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98" y="59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98" y="33"/>
                  </a:lnTo>
                  <a:lnTo>
                    <a:pt x="160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86" name="Freeform 202"/>
            <p:cNvSpPr>
              <a:spLocks/>
            </p:cNvSpPr>
            <p:nvPr/>
          </p:nvSpPr>
          <p:spPr bwMode="auto">
            <a:xfrm>
              <a:off x="2066" y="1197"/>
              <a:ext cx="195" cy="5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45" y="0"/>
                </a:cxn>
                <a:cxn ang="0">
                  <a:pos x="148" y="0"/>
                </a:cxn>
                <a:cxn ang="0">
                  <a:pos x="153" y="4"/>
                </a:cxn>
                <a:cxn ang="0">
                  <a:pos x="154" y="7"/>
                </a:cxn>
                <a:cxn ang="0">
                  <a:pos x="154" y="12"/>
                </a:cxn>
                <a:cxn ang="0">
                  <a:pos x="154" y="16"/>
                </a:cxn>
                <a:cxn ang="0">
                  <a:pos x="154" y="23"/>
                </a:cxn>
                <a:cxn ang="0">
                  <a:pos x="151" y="26"/>
                </a:cxn>
                <a:cxn ang="0">
                  <a:pos x="145" y="27"/>
                </a:cxn>
                <a:cxn ang="0">
                  <a:pos x="147" y="27"/>
                </a:cxn>
                <a:cxn ang="0">
                  <a:pos x="46" y="44"/>
                </a:cxn>
                <a:cxn ang="0">
                  <a:pos x="21" y="35"/>
                </a:cxn>
                <a:cxn ang="0">
                  <a:pos x="18" y="35"/>
                </a:cxn>
                <a:cxn ang="0">
                  <a:pos x="15" y="35"/>
                </a:cxn>
                <a:cxn ang="0">
                  <a:pos x="9" y="38"/>
                </a:cxn>
                <a:cxn ang="0">
                  <a:pos x="6" y="42"/>
                </a:cxn>
                <a:cxn ang="0">
                  <a:pos x="3" y="44"/>
                </a:cxn>
                <a:cxn ang="0">
                  <a:pos x="0" y="26"/>
                </a:cxn>
              </a:cxnLst>
              <a:rect l="0" t="0" r="r" b="b"/>
              <a:pathLst>
                <a:path w="155" h="45">
                  <a:moveTo>
                    <a:pt x="0" y="26"/>
                  </a:moveTo>
                  <a:lnTo>
                    <a:pt x="145" y="0"/>
                  </a:lnTo>
                  <a:lnTo>
                    <a:pt x="148" y="0"/>
                  </a:lnTo>
                  <a:lnTo>
                    <a:pt x="153" y="4"/>
                  </a:lnTo>
                  <a:lnTo>
                    <a:pt x="154" y="7"/>
                  </a:lnTo>
                  <a:lnTo>
                    <a:pt x="154" y="12"/>
                  </a:lnTo>
                  <a:lnTo>
                    <a:pt x="154" y="16"/>
                  </a:lnTo>
                  <a:lnTo>
                    <a:pt x="154" y="23"/>
                  </a:lnTo>
                  <a:lnTo>
                    <a:pt x="151" y="26"/>
                  </a:lnTo>
                  <a:lnTo>
                    <a:pt x="145" y="27"/>
                  </a:lnTo>
                  <a:lnTo>
                    <a:pt x="147" y="27"/>
                  </a:lnTo>
                  <a:lnTo>
                    <a:pt x="46" y="44"/>
                  </a:lnTo>
                  <a:lnTo>
                    <a:pt x="21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9" y="38"/>
                  </a:lnTo>
                  <a:lnTo>
                    <a:pt x="6" y="42"/>
                  </a:lnTo>
                  <a:lnTo>
                    <a:pt x="3" y="44"/>
                  </a:lnTo>
                  <a:lnTo>
                    <a:pt x="0" y="26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87" name="Freeform 203"/>
            <p:cNvSpPr>
              <a:spLocks/>
            </p:cNvSpPr>
            <p:nvPr/>
          </p:nvSpPr>
          <p:spPr bwMode="auto">
            <a:xfrm>
              <a:off x="2066" y="1197"/>
              <a:ext cx="195" cy="5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45" y="0"/>
                </a:cxn>
                <a:cxn ang="0">
                  <a:pos x="148" y="0"/>
                </a:cxn>
                <a:cxn ang="0">
                  <a:pos x="153" y="4"/>
                </a:cxn>
                <a:cxn ang="0">
                  <a:pos x="154" y="7"/>
                </a:cxn>
                <a:cxn ang="0">
                  <a:pos x="154" y="12"/>
                </a:cxn>
                <a:cxn ang="0">
                  <a:pos x="154" y="16"/>
                </a:cxn>
                <a:cxn ang="0">
                  <a:pos x="154" y="23"/>
                </a:cxn>
                <a:cxn ang="0">
                  <a:pos x="151" y="26"/>
                </a:cxn>
                <a:cxn ang="0">
                  <a:pos x="145" y="27"/>
                </a:cxn>
                <a:cxn ang="0">
                  <a:pos x="147" y="27"/>
                </a:cxn>
                <a:cxn ang="0">
                  <a:pos x="46" y="44"/>
                </a:cxn>
                <a:cxn ang="0">
                  <a:pos x="21" y="35"/>
                </a:cxn>
                <a:cxn ang="0">
                  <a:pos x="18" y="35"/>
                </a:cxn>
                <a:cxn ang="0">
                  <a:pos x="15" y="35"/>
                </a:cxn>
                <a:cxn ang="0">
                  <a:pos x="9" y="38"/>
                </a:cxn>
                <a:cxn ang="0">
                  <a:pos x="6" y="42"/>
                </a:cxn>
                <a:cxn ang="0">
                  <a:pos x="3" y="44"/>
                </a:cxn>
                <a:cxn ang="0">
                  <a:pos x="0" y="26"/>
                </a:cxn>
              </a:cxnLst>
              <a:rect l="0" t="0" r="r" b="b"/>
              <a:pathLst>
                <a:path w="155" h="45">
                  <a:moveTo>
                    <a:pt x="0" y="26"/>
                  </a:moveTo>
                  <a:lnTo>
                    <a:pt x="145" y="0"/>
                  </a:lnTo>
                  <a:lnTo>
                    <a:pt x="148" y="0"/>
                  </a:lnTo>
                  <a:lnTo>
                    <a:pt x="153" y="4"/>
                  </a:lnTo>
                  <a:lnTo>
                    <a:pt x="154" y="7"/>
                  </a:lnTo>
                  <a:lnTo>
                    <a:pt x="154" y="12"/>
                  </a:lnTo>
                  <a:lnTo>
                    <a:pt x="154" y="16"/>
                  </a:lnTo>
                  <a:lnTo>
                    <a:pt x="154" y="23"/>
                  </a:lnTo>
                  <a:lnTo>
                    <a:pt x="151" y="26"/>
                  </a:lnTo>
                  <a:lnTo>
                    <a:pt x="145" y="27"/>
                  </a:lnTo>
                  <a:lnTo>
                    <a:pt x="147" y="27"/>
                  </a:lnTo>
                  <a:lnTo>
                    <a:pt x="46" y="44"/>
                  </a:lnTo>
                  <a:lnTo>
                    <a:pt x="21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9" y="38"/>
                  </a:lnTo>
                  <a:lnTo>
                    <a:pt x="6" y="42"/>
                  </a:lnTo>
                  <a:lnTo>
                    <a:pt x="3" y="44"/>
                  </a:lnTo>
                  <a:lnTo>
                    <a:pt x="0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88" name="Freeform 204"/>
            <p:cNvSpPr>
              <a:spLocks/>
            </p:cNvSpPr>
            <p:nvPr/>
          </p:nvSpPr>
          <p:spPr bwMode="auto">
            <a:xfrm>
              <a:off x="2360" y="1180"/>
              <a:ext cx="132" cy="36"/>
            </a:xfrm>
            <a:custGeom>
              <a:avLst/>
              <a:gdLst/>
              <a:ahLst/>
              <a:cxnLst>
                <a:cxn ang="0">
                  <a:pos x="84" y="23"/>
                </a:cxn>
                <a:cxn ang="0">
                  <a:pos x="86" y="21"/>
                </a:cxn>
                <a:cxn ang="0">
                  <a:pos x="90" y="20"/>
                </a:cxn>
                <a:cxn ang="0">
                  <a:pos x="101" y="9"/>
                </a:cxn>
                <a:cxn ang="0">
                  <a:pos x="102" y="4"/>
                </a:cxn>
                <a:cxn ang="0">
                  <a:pos x="102" y="1"/>
                </a:cxn>
                <a:cxn ang="0">
                  <a:pos x="102" y="0"/>
                </a:cxn>
                <a:cxn ang="0">
                  <a:pos x="99" y="0"/>
                </a:cxn>
                <a:cxn ang="0">
                  <a:pos x="96" y="0"/>
                </a:cxn>
                <a:cxn ang="0">
                  <a:pos x="92" y="0"/>
                </a:cxn>
                <a:cxn ang="0">
                  <a:pos x="84" y="0"/>
                </a:cxn>
                <a:cxn ang="0">
                  <a:pos x="0" y="4"/>
                </a:cxn>
                <a:cxn ang="0">
                  <a:pos x="6" y="30"/>
                </a:cxn>
                <a:cxn ang="0">
                  <a:pos x="81" y="26"/>
                </a:cxn>
                <a:cxn ang="0">
                  <a:pos x="84" y="23"/>
                </a:cxn>
              </a:cxnLst>
              <a:rect l="0" t="0" r="r" b="b"/>
              <a:pathLst>
                <a:path w="103" h="31">
                  <a:moveTo>
                    <a:pt x="84" y="23"/>
                  </a:moveTo>
                  <a:lnTo>
                    <a:pt x="86" y="21"/>
                  </a:lnTo>
                  <a:lnTo>
                    <a:pt x="90" y="20"/>
                  </a:lnTo>
                  <a:lnTo>
                    <a:pt x="101" y="9"/>
                  </a:lnTo>
                  <a:lnTo>
                    <a:pt x="102" y="4"/>
                  </a:lnTo>
                  <a:lnTo>
                    <a:pt x="102" y="1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0" y="4"/>
                  </a:lnTo>
                  <a:lnTo>
                    <a:pt x="6" y="30"/>
                  </a:lnTo>
                  <a:lnTo>
                    <a:pt x="81" y="26"/>
                  </a:lnTo>
                  <a:lnTo>
                    <a:pt x="84" y="23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89" name="Freeform 205"/>
            <p:cNvSpPr>
              <a:spLocks/>
            </p:cNvSpPr>
            <p:nvPr/>
          </p:nvSpPr>
          <p:spPr bwMode="auto">
            <a:xfrm>
              <a:off x="2360" y="1180"/>
              <a:ext cx="132" cy="36"/>
            </a:xfrm>
            <a:custGeom>
              <a:avLst/>
              <a:gdLst/>
              <a:ahLst/>
              <a:cxnLst>
                <a:cxn ang="0">
                  <a:pos x="84" y="23"/>
                </a:cxn>
                <a:cxn ang="0">
                  <a:pos x="86" y="21"/>
                </a:cxn>
                <a:cxn ang="0">
                  <a:pos x="90" y="20"/>
                </a:cxn>
                <a:cxn ang="0">
                  <a:pos x="101" y="9"/>
                </a:cxn>
                <a:cxn ang="0">
                  <a:pos x="102" y="4"/>
                </a:cxn>
                <a:cxn ang="0">
                  <a:pos x="102" y="1"/>
                </a:cxn>
                <a:cxn ang="0">
                  <a:pos x="102" y="0"/>
                </a:cxn>
                <a:cxn ang="0">
                  <a:pos x="99" y="0"/>
                </a:cxn>
                <a:cxn ang="0">
                  <a:pos x="96" y="0"/>
                </a:cxn>
                <a:cxn ang="0">
                  <a:pos x="92" y="0"/>
                </a:cxn>
                <a:cxn ang="0">
                  <a:pos x="84" y="0"/>
                </a:cxn>
                <a:cxn ang="0">
                  <a:pos x="0" y="4"/>
                </a:cxn>
                <a:cxn ang="0">
                  <a:pos x="6" y="30"/>
                </a:cxn>
                <a:cxn ang="0">
                  <a:pos x="81" y="26"/>
                </a:cxn>
                <a:cxn ang="0">
                  <a:pos x="84" y="23"/>
                </a:cxn>
              </a:cxnLst>
              <a:rect l="0" t="0" r="r" b="b"/>
              <a:pathLst>
                <a:path w="103" h="31">
                  <a:moveTo>
                    <a:pt x="84" y="23"/>
                  </a:moveTo>
                  <a:lnTo>
                    <a:pt x="86" y="21"/>
                  </a:lnTo>
                  <a:lnTo>
                    <a:pt x="90" y="20"/>
                  </a:lnTo>
                  <a:lnTo>
                    <a:pt x="101" y="9"/>
                  </a:lnTo>
                  <a:lnTo>
                    <a:pt x="102" y="4"/>
                  </a:lnTo>
                  <a:lnTo>
                    <a:pt x="102" y="1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0" y="4"/>
                  </a:lnTo>
                  <a:lnTo>
                    <a:pt x="6" y="30"/>
                  </a:lnTo>
                  <a:lnTo>
                    <a:pt x="81" y="26"/>
                  </a:lnTo>
                  <a:lnTo>
                    <a:pt x="84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90" name="Freeform 206"/>
            <p:cNvSpPr>
              <a:spLocks/>
            </p:cNvSpPr>
            <p:nvPr/>
          </p:nvSpPr>
          <p:spPr bwMode="auto">
            <a:xfrm>
              <a:off x="2379" y="1185"/>
              <a:ext cx="125" cy="98"/>
            </a:xfrm>
            <a:custGeom>
              <a:avLst/>
              <a:gdLst/>
              <a:ahLst/>
              <a:cxnLst>
                <a:cxn ang="0">
                  <a:pos x="6" y="86"/>
                </a:cxn>
                <a:cxn ang="0">
                  <a:pos x="61" y="76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98" y="14"/>
                </a:cxn>
                <a:cxn ang="0">
                  <a:pos x="95" y="8"/>
                </a:cxn>
                <a:cxn ang="0">
                  <a:pos x="93" y="4"/>
                </a:cxn>
                <a:cxn ang="0">
                  <a:pos x="92" y="1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82" y="1"/>
                </a:cxn>
                <a:cxn ang="0">
                  <a:pos x="79" y="6"/>
                </a:cxn>
                <a:cxn ang="0">
                  <a:pos x="78" y="11"/>
                </a:cxn>
                <a:cxn ang="0">
                  <a:pos x="73" y="18"/>
                </a:cxn>
                <a:cxn ang="0">
                  <a:pos x="47" y="50"/>
                </a:cxn>
                <a:cxn ang="0">
                  <a:pos x="0" y="60"/>
                </a:cxn>
                <a:cxn ang="0">
                  <a:pos x="6" y="86"/>
                </a:cxn>
              </a:cxnLst>
              <a:rect l="0" t="0" r="r" b="b"/>
              <a:pathLst>
                <a:path w="100" h="87">
                  <a:moveTo>
                    <a:pt x="6" y="86"/>
                  </a:moveTo>
                  <a:lnTo>
                    <a:pt x="61" y="76"/>
                  </a:lnTo>
                  <a:lnTo>
                    <a:pt x="99" y="32"/>
                  </a:lnTo>
                  <a:lnTo>
                    <a:pt x="99" y="20"/>
                  </a:lnTo>
                  <a:lnTo>
                    <a:pt x="98" y="14"/>
                  </a:lnTo>
                  <a:lnTo>
                    <a:pt x="95" y="8"/>
                  </a:lnTo>
                  <a:lnTo>
                    <a:pt x="93" y="4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5" y="1"/>
                  </a:lnTo>
                  <a:lnTo>
                    <a:pt x="82" y="1"/>
                  </a:lnTo>
                  <a:lnTo>
                    <a:pt x="79" y="6"/>
                  </a:lnTo>
                  <a:lnTo>
                    <a:pt x="78" y="11"/>
                  </a:lnTo>
                  <a:lnTo>
                    <a:pt x="73" y="18"/>
                  </a:lnTo>
                  <a:lnTo>
                    <a:pt x="47" y="50"/>
                  </a:lnTo>
                  <a:lnTo>
                    <a:pt x="0" y="60"/>
                  </a:lnTo>
                  <a:lnTo>
                    <a:pt x="6" y="86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91" name="Freeform 207"/>
            <p:cNvSpPr>
              <a:spLocks/>
            </p:cNvSpPr>
            <p:nvPr/>
          </p:nvSpPr>
          <p:spPr bwMode="auto">
            <a:xfrm>
              <a:off x="2379" y="1185"/>
              <a:ext cx="125" cy="98"/>
            </a:xfrm>
            <a:custGeom>
              <a:avLst/>
              <a:gdLst/>
              <a:ahLst/>
              <a:cxnLst>
                <a:cxn ang="0">
                  <a:pos x="6" y="86"/>
                </a:cxn>
                <a:cxn ang="0">
                  <a:pos x="61" y="76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98" y="14"/>
                </a:cxn>
                <a:cxn ang="0">
                  <a:pos x="95" y="8"/>
                </a:cxn>
                <a:cxn ang="0">
                  <a:pos x="93" y="4"/>
                </a:cxn>
                <a:cxn ang="0">
                  <a:pos x="92" y="1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82" y="1"/>
                </a:cxn>
                <a:cxn ang="0">
                  <a:pos x="79" y="6"/>
                </a:cxn>
                <a:cxn ang="0">
                  <a:pos x="78" y="11"/>
                </a:cxn>
                <a:cxn ang="0">
                  <a:pos x="73" y="18"/>
                </a:cxn>
                <a:cxn ang="0">
                  <a:pos x="47" y="50"/>
                </a:cxn>
                <a:cxn ang="0">
                  <a:pos x="0" y="60"/>
                </a:cxn>
                <a:cxn ang="0">
                  <a:pos x="6" y="86"/>
                </a:cxn>
              </a:cxnLst>
              <a:rect l="0" t="0" r="r" b="b"/>
              <a:pathLst>
                <a:path w="100" h="87">
                  <a:moveTo>
                    <a:pt x="6" y="86"/>
                  </a:moveTo>
                  <a:lnTo>
                    <a:pt x="61" y="76"/>
                  </a:lnTo>
                  <a:lnTo>
                    <a:pt x="99" y="32"/>
                  </a:lnTo>
                  <a:lnTo>
                    <a:pt x="99" y="20"/>
                  </a:lnTo>
                  <a:lnTo>
                    <a:pt x="98" y="14"/>
                  </a:lnTo>
                  <a:lnTo>
                    <a:pt x="95" y="8"/>
                  </a:lnTo>
                  <a:lnTo>
                    <a:pt x="93" y="4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5" y="1"/>
                  </a:lnTo>
                  <a:lnTo>
                    <a:pt x="82" y="1"/>
                  </a:lnTo>
                  <a:lnTo>
                    <a:pt x="79" y="6"/>
                  </a:lnTo>
                  <a:lnTo>
                    <a:pt x="78" y="11"/>
                  </a:lnTo>
                  <a:lnTo>
                    <a:pt x="73" y="18"/>
                  </a:lnTo>
                  <a:lnTo>
                    <a:pt x="47" y="50"/>
                  </a:lnTo>
                  <a:lnTo>
                    <a:pt x="0" y="60"/>
                  </a:lnTo>
                  <a:lnTo>
                    <a:pt x="6" y="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92" name="Freeform 208"/>
            <p:cNvSpPr>
              <a:spLocks/>
            </p:cNvSpPr>
            <p:nvPr/>
          </p:nvSpPr>
          <p:spPr bwMode="auto">
            <a:xfrm>
              <a:off x="2445" y="1246"/>
              <a:ext cx="21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9" y="3"/>
                </a:cxn>
                <a:cxn ang="0">
                  <a:pos x="13" y="5"/>
                </a:cxn>
                <a:cxn ang="0">
                  <a:pos x="13" y="6"/>
                </a:cxn>
                <a:cxn ang="0">
                  <a:pos x="16" y="8"/>
                </a:cxn>
                <a:cxn ang="0">
                  <a:pos x="16" y="9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6" y="15"/>
                </a:cxn>
                <a:cxn ang="0">
                  <a:pos x="16" y="17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16" y="21"/>
                </a:cxn>
              </a:cxnLst>
              <a:rect l="0" t="0" r="r" b="b"/>
              <a:pathLst>
                <a:path w="17" h="2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9" y="3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93" name="Line 209"/>
            <p:cNvSpPr>
              <a:spLocks noChangeShapeType="1"/>
            </p:cNvSpPr>
            <p:nvPr/>
          </p:nvSpPr>
          <p:spPr bwMode="auto">
            <a:xfrm>
              <a:off x="2622" y="1170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94" name="Freeform 210"/>
            <p:cNvSpPr>
              <a:spLocks/>
            </p:cNvSpPr>
            <p:nvPr/>
          </p:nvSpPr>
          <p:spPr bwMode="auto">
            <a:xfrm>
              <a:off x="2623" y="1170"/>
              <a:ext cx="241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5" y="9"/>
                </a:cxn>
                <a:cxn ang="0">
                  <a:pos x="5" y="12"/>
                </a:cxn>
                <a:cxn ang="0">
                  <a:pos x="5" y="15"/>
                </a:cxn>
                <a:cxn ang="0">
                  <a:pos x="5" y="18"/>
                </a:cxn>
                <a:cxn ang="0">
                  <a:pos x="3" y="20"/>
                </a:cxn>
                <a:cxn ang="0">
                  <a:pos x="5" y="21"/>
                </a:cxn>
                <a:cxn ang="0">
                  <a:pos x="11" y="21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46" y="21"/>
                </a:cxn>
                <a:cxn ang="0">
                  <a:pos x="61" y="21"/>
                </a:cxn>
                <a:cxn ang="0">
                  <a:pos x="78" y="21"/>
                </a:cxn>
                <a:cxn ang="0">
                  <a:pos x="95" y="21"/>
                </a:cxn>
                <a:cxn ang="0">
                  <a:pos x="112" y="21"/>
                </a:cxn>
                <a:cxn ang="0">
                  <a:pos x="129" y="21"/>
                </a:cxn>
                <a:cxn ang="0">
                  <a:pos x="144" y="21"/>
                </a:cxn>
                <a:cxn ang="0">
                  <a:pos x="159" y="21"/>
                </a:cxn>
                <a:cxn ang="0">
                  <a:pos x="172" y="21"/>
                </a:cxn>
                <a:cxn ang="0">
                  <a:pos x="181" y="21"/>
                </a:cxn>
                <a:cxn ang="0">
                  <a:pos x="187" y="21"/>
                </a:cxn>
                <a:cxn ang="0">
                  <a:pos x="190" y="21"/>
                </a:cxn>
                <a:cxn ang="0">
                  <a:pos x="189" y="18"/>
                </a:cxn>
                <a:cxn ang="0">
                  <a:pos x="189" y="15"/>
                </a:cxn>
                <a:cxn ang="0">
                  <a:pos x="189" y="12"/>
                </a:cxn>
                <a:cxn ang="0">
                  <a:pos x="189" y="9"/>
                </a:cxn>
                <a:cxn ang="0">
                  <a:pos x="189" y="6"/>
                </a:cxn>
                <a:cxn ang="0">
                  <a:pos x="187" y="4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r" b="b"/>
              <a:pathLst>
                <a:path w="191" h="22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6" y="21"/>
                  </a:lnTo>
                  <a:lnTo>
                    <a:pt x="32" y="21"/>
                  </a:lnTo>
                  <a:lnTo>
                    <a:pt x="38" y="21"/>
                  </a:lnTo>
                  <a:lnTo>
                    <a:pt x="46" y="21"/>
                  </a:lnTo>
                  <a:lnTo>
                    <a:pt x="54" y="21"/>
                  </a:lnTo>
                  <a:lnTo>
                    <a:pt x="61" y="21"/>
                  </a:lnTo>
                  <a:lnTo>
                    <a:pt x="69" y="21"/>
                  </a:lnTo>
                  <a:lnTo>
                    <a:pt x="78" y="21"/>
                  </a:lnTo>
                  <a:lnTo>
                    <a:pt x="86" y="21"/>
                  </a:lnTo>
                  <a:lnTo>
                    <a:pt x="95" y="21"/>
                  </a:lnTo>
                  <a:lnTo>
                    <a:pt x="104" y="21"/>
                  </a:lnTo>
                  <a:lnTo>
                    <a:pt x="112" y="21"/>
                  </a:lnTo>
                  <a:lnTo>
                    <a:pt x="121" y="21"/>
                  </a:lnTo>
                  <a:lnTo>
                    <a:pt x="129" y="21"/>
                  </a:lnTo>
                  <a:lnTo>
                    <a:pt x="136" y="21"/>
                  </a:lnTo>
                  <a:lnTo>
                    <a:pt x="144" y="21"/>
                  </a:lnTo>
                  <a:lnTo>
                    <a:pt x="152" y="21"/>
                  </a:lnTo>
                  <a:lnTo>
                    <a:pt x="159" y="21"/>
                  </a:lnTo>
                  <a:lnTo>
                    <a:pt x="166" y="21"/>
                  </a:lnTo>
                  <a:lnTo>
                    <a:pt x="172" y="21"/>
                  </a:lnTo>
                  <a:lnTo>
                    <a:pt x="176" y="21"/>
                  </a:lnTo>
                  <a:lnTo>
                    <a:pt x="181" y="21"/>
                  </a:lnTo>
                  <a:lnTo>
                    <a:pt x="184" y="21"/>
                  </a:lnTo>
                  <a:lnTo>
                    <a:pt x="187" y="21"/>
                  </a:lnTo>
                  <a:lnTo>
                    <a:pt x="189" y="21"/>
                  </a:lnTo>
                  <a:lnTo>
                    <a:pt x="190" y="21"/>
                  </a:lnTo>
                  <a:lnTo>
                    <a:pt x="190" y="20"/>
                  </a:lnTo>
                  <a:lnTo>
                    <a:pt x="189" y="18"/>
                  </a:lnTo>
                  <a:lnTo>
                    <a:pt x="189" y="16"/>
                  </a:lnTo>
                  <a:lnTo>
                    <a:pt x="189" y="15"/>
                  </a:lnTo>
                  <a:lnTo>
                    <a:pt x="189" y="13"/>
                  </a:lnTo>
                  <a:lnTo>
                    <a:pt x="189" y="12"/>
                  </a:lnTo>
                  <a:lnTo>
                    <a:pt x="189" y="10"/>
                  </a:lnTo>
                  <a:lnTo>
                    <a:pt x="189" y="9"/>
                  </a:lnTo>
                  <a:lnTo>
                    <a:pt x="189" y="7"/>
                  </a:lnTo>
                  <a:lnTo>
                    <a:pt x="189" y="6"/>
                  </a:lnTo>
                  <a:lnTo>
                    <a:pt x="187" y="6"/>
                  </a:lnTo>
                  <a:lnTo>
                    <a:pt x="187" y="4"/>
                  </a:lnTo>
                  <a:lnTo>
                    <a:pt x="187" y="3"/>
                  </a:lnTo>
                  <a:lnTo>
                    <a:pt x="187" y="1"/>
                  </a:lnTo>
                  <a:lnTo>
                    <a:pt x="185" y="1"/>
                  </a:lnTo>
                  <a:lnTo>
                    <a:pt x="0" y="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95" name="Freeform 211"/>
            <p:cNvSpPr>
              <a:spLocks/>
            </p:cNvSpPr>
            <p:nvPr/>
          </p:nvSpPr>
          <p:spPr bwMode="auto">
            <a:xfrm>
              <a:off x="2623" y="1170"/>
              <a:ext cx="241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5" y="9"/>
                </a:cxn>
                <a:cxn ang="0">
                  <a:pos x="5" y="12"/>
                </a:cxn>
                <a:cxn ang="0">
                  <a:pos x="5" y="15"/>
                </a:cxn>
                <a:cxn ang="0">
                  <a:pos x="5" y="18"/>
                </a:cxn>
                <a:cxn ang="0">
                  <a:pos x="3" y="20"/>
                </a:cxn>
                <a:cxn ang="0">
                  <a:pos x="5" y="21"/>
                </a:cxn>
                <a:cxn ang="0">
                  <a:pos x="11" y="21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46" y="21"/>
                </a:cxn>
                <a:cxn ang="0">
                  <a:pos x="61" y="21"/>
                </a:cxn>
                <a:cxn ang="0">
                  <a:pos x="78" y="21"/>
                </a:cxn>
                <a:cxn ang="0">
                  <a:pos x="95" y="21"/>
                </a:cxn>
                <a:cxn ang="0">
                  <a:pos x="112" y="21"/>
                </a:cxn>
                <a:cxn ang="0">
                  <a:pos x="129" y="21"/>
                </a:cxn>
                <a:cxn ang="0">
                  <a:pos x="144" y="21"/>
                </a:cxn>
                <a:cxn ang="0">
                  <a:pos x="159" y="21"/>
                </a:cxn>
                <a:cxn ang="0">
                  <a:pos x="172" y="21"/>
                </a:cxn>
                <a:cxn ang="0">
                  <a:pos x="181" y="21"/>
                </a:cxn>
                <a:cxn ang="0">
                  <a:pos x="187" y="21"/>
                </a:cxn>
                <a:cxn ang="0">
                  <a:pos x="190" y="21"/>
                </a:cxn>
                <a:cxn ang="0">
                  <a:pos x="189" y="18"/>
                </a:cxn>
                <a:cxn ang="0">
                  <a:pos x="189" y="15"/>
                </a:cxn>
                <a:cxn ang="0">
                  <a:pos x="189" y="12"/>
                </a:cxn>
                <a:cxn ang="0">
                  <a:pos x="189" y="9"/>
                </a:cxn>
                <a:cxn ang="0">
                  <a:pos x="189" y="6"/>
                </a:cxn>
                <a:cxn ang="0">
                  <a:pos x="187" y="4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r" b="b"/>
              <a:pathLst>
                <a:path w="191" h="22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6" y="21"/>
                  </a:lnTo>
                  <a:lnTo>
                    <a:pt x="32" y="21"/>
                  </a:lnTo>
                  <a:lnTo>
                    <a:pt x="38" y="21"/>
                  </a:lnTo>
                  <a:lnTo>
                    <a:pt x="46" y="21"/>
                  </a:lnTo>
                  <a:lnTo>
                    <a:pt x="54" y="21"/>
                  </a:lnTo>
                  <a:lnTo>
                    <a:pt x="61" y="21"/>
                  </a:lnTo>
                  <a:lnTo>
                    <a:pt x="69" y="21"/>
                  </a:lnTo>
                  <a:lnTo>
                    <a:pt x="78" y="21"/>
                  </a:lnTo>
                  <a:lnTo>
                    <a:pt x="86" y="21"/>
                  </a:lnTo>
                  <a:lnTo>
                    <a:pt x="95" y="21"/>
                  </a:lnTo>
                  <a:lnTo>
                    <a:pt x="104" y="21"/>
                  </a:lnTo>
                  <a:lnTo>
                    <a:pt x="112" y="21"/>
                  </a:lnTo>
                  <a:lnTo>
                    <a:pt x="121" y="21"/>
                  </a:lnTo>
                  <a:lnTo>
                    <a:pt x="129" y="21"/>
                  </a:lnTo>
                  <a:lnTo>
                    <a:pt x="136" y="21"/>
                  </a:lnTo>
                  <a:lnTo>
                    <a:pt x="144" y="21"/>
                  </a:lnTo>
                  <a:lnTo>
                    <a:pt x="152" y="21"/>
                  </a:lnTo>
                  <a:lnTo>
                    <a:pt x="159" y="21"/>
                  </a:lnTo>
                  <a:lnTo>
                    <a:pt x="166" y="21"/>
                  </a:lnTo>
                  <a:lnTo>
                    <a:pt x="172" y="21"/>
                  </a:lnTo>
                  <a:lnTo>
                    <a:pt x="176" y="21"/>
                  </a:lnTo>
                  <a:lnTo>
                    <a:pt x="181" y="21"/>
                  </a:lnTo>
                  <a:lnTo>
                    <a:pt x="184" y="21"/>
                  </a:lnTo>
                  <a:lnTo>
                    <a:pt x="187" y="21"/>
                  </a:lnTo>
                  <a:lnTo>
                    <a:pt x="189" y="21"/>
                  </a:lnTo>
                  <a:lnTo>
                    <a:pt x="190" y="21"/>
                  </a:lnTo>
                  <a:lnTo>
                    <a:pt x="190" y="20"/>
                  </a:lnTo>
                  <a:lnTo>
                    <a:pt x="189" y="18"/>
                  </a:lnTo>
                  <a:lnTo>
                    <a:pt x="189" y="16"/>
                  </a:lnTo>
                  <a:lnTo>
                    <a:pt x="189" y="15"/>
                  </a:lnTo>
                  <a:lnTo>
                    <a:pt x="189" y="13"/>
                  </a:lnTo>
                  <a:lnTo>
                    <a:pt x="189" y="12"/>
                  </a:lnTo>
                  <a:lnTo>
                    <a:pt x="189" y="10"/>
                  </a:lnTo>
                  <a:lnTo>
                    <a:pt x="189" y="9"/>
                  </a:lnTo>
                  <a:lnTo>
                    <a:pt x="189" y="7"/>
                  </a:lnTo>
                  <a:lnTo>
                    <a:pt x="189" y="6"/>
                  </a:lnTo>
                  <a:lnTo>
                    <a:pt x="187" y="6"/>
                  </a:lnTo>
                  <a:lnTo>
                    <a:pt x="187" y="4"/>
                  </a:lnTo>
                  <a:lnTo>
                    <a:pt x="187" y="3"/>
                  </a:lnTo>
                  <a:lnTo>
                    <a:pt x="187" y="1"/>
                  </a:lnTo>
                  <a:lnTo>
                    <a:pt x="185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96" name="Freeform 212"/>
            <p:cNvSpPr>
              <a:spLocks/>
            </p:cNvSpPr>
            <p:nvPr/>
          </p:nvSpPr>
          <p:spPr bwMode="auto">
            <a:xfrm>
              <a:off x="2635" y="1170"/>
              <a:ext cx="248" cy="80"/>
            </a:xfrm>
            <a:custGeom>
              <a:avLst/>
              <a:gdLst/>
              <a:ahLst/>
              <a:cxnLst>
                <a:cxn ang="0">
                  <a:pos x="190" y="13"/>
                </a:cxn>
                <a:cxn ang="0">
                  <a:pos x="130" y="47"/>
                </a:cxn>
                <a:cxn ang="0">
                  <a:pos x="49" y="49"/>
                </a:cxn>
                <a:cxn ang="0">
                  <a:pos x="14" y="1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1" y="21"/>
                </a:cxn>
                <a:cxn ang="0">
                  <a:pos x="32" y="62"/>
                </a:cxn>
                <a:cxn ang="0">
                  <a:pos x="37" y="70"/>
                </a:cxn>
                <a:cxn ang="0">
                  <a:pos x="139" y="70"/>
                </a:cxn>
                <a:cxn ang="0">
                  <a:pos x="196" y="41"/>
                </a:cxn>
                <a:cxn ang="0">
                  <a:pos x="197" y="27"/>
                </a:cxn>
                <a:cxn ang="0">
                  <a:pos x="190" y="13"/>
                </a:cxn>
              </a:cxnLst>
              <a:rect l="0" t="0" r="r" b="b"/>
              <a:pathLst>
                <a:path w="198" h="71">
                  <a:moveTo>
                    <a:pt x="190" y="13"/>
                  </a:moveTo>
                  <a:lnTo>
                    <a:pt x="130" y="47"/>
                  </a:lnTo>
                  <a:lnTo>
                    <a:pt x="49" y="49"/>
                  </a:lnTo>
                  <a:lnTo>
                    <a:pt x="14" y="1"/>
                  </a:lnTo>
                  <a:lnTo>
                    <a:pt x="4" y="0"/>
                  </a:lnTo>
                  <a:lnTo>
                    <a:pt x="0" y="7"/>
                  </a:lnTo>
                  <a:lnTo>
                    <a:pt x="1" y="21"/>
                  </a:lnTo>
                  <a:lnTo>
                    <a:pt x="32" y="62"/>
                  </a:lnTo>
                  <a:lnTo>
                    <a:pt x="37" y="70"/>
                  </a:lnTo>
                  <a:lnTo>
                    <a:pt x="139" y="70"/>
                  </a:lnTo>
                  <a:lnTo>
                    <a:pt x="196" y="41"/>
                  </a:lnTo>
                  <a:lnTo>
                    <a:pt x="197" y="27"/>
                  </a:lnTo>
                  <a:lnTo>
                    <a:pt x="190" y="13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97" name="Freeform 213"/>
            <p:cNvSpPr>
              <a:spLocks/>
            </p:cNvSpPr>
            <p:nvPr/>
          </p:nvSpPr>
          <p:spPr bwMode="auto">
            <a:xfrm>
              <a:off x="2635" y="1170"/>
              <a:ext cx="248" cy="80"/>
            </a:xfrm>
            <a:custGeom>
              <a:avLst/>
              <a:gdLst/>
              <a:ahLst/>
              <a:cxnLst>
                <a:cxn ang="0">
                  <a:pos x="190" y="13"/>
                </a:cxn>
                <a:cxn ang="0">
                  <a:pos x="130" y="47"/>
                </a:cxn>
                <a:cxn ang="0">
                  <a:pos x="49" y="49"/>
                </a:cxn>
                <a:cxn ang="0">
                  <a:pos x="14" y="1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1" y="21"/>
                </a:cxn>
                <a:cxn ang="0">
                  <a:pos x="32" y="62"/>
                </a:cxn>
                <a:cxn ang="0">
                  <a:pos x="37" y="70"/>
                </a:cxn>
                <a:cxn ang="0">
                  <a:pos x="139" y="70"/>
                </a:cxn>
                <a:cxn ang="0">
                  <a:pos x="196" y="41"/>
                </a:cxn>
                <a:cxn ang="0">
                  <a:pos x="197" y="27"/>
                </a:cxn>
                <a:cxn ang="0">
                  <a:pos x="190" y="13"/>
                </a:cxn>
              </a:cxnLst>
              <a:rect l="0" t="0" r="r" b="b"/>
              <a:pathLst>
                <a:path w="198" h="71">
                  <a:moveTo>
                    <a:pt x="190" y="13"/>
                  </a:moveTo>
                  <a:lnTo>
                    <a:pt x="130" y="47"/>
                  </a:lnTo>
                  <a:lnTo>
                    <a:pt x="49" y="49"/>
                  </a:lnTo>
                  <a:lnTo>
                    <a:pt x="14" y="1"/>
                  </a:lnTo>
                  <a:lnTo>
                    <a:pt x="4" y="0"/>
                  </a:lnTo>
                  <a:lnTo>
                    <a:pt x="0" y="7"/>
                  </a:lnTo>
                  <a:lnTo>
                    <a:pt x="1" y="21"/>
                  </a:lnTo>
                  <a:lnTo>
                    <a:pt x="32" y="62"/>
                  </a:lnTo>
                  <a:lnTo>
                    <a:pt x="37" y="70"/>
                  </a:lnTo>
                  <a:lnTo>
                    <a:pt x="139" y="70"/>
                  </a:lnTo>
                  <a:lnTo>
                    <a:pt x="196" y="41"/>
                  </a:lnTo>
                  <a:lnTo>
                    <a:pt x="197" y="27"/>
                  </a:lnTo>
                  <a:lnTo>
                    <a:pt x="190" y="13"/>
                  </a:lnTo>
                </a:path>
              </a:pathLst>
            </a:custGeom>
            <a:solidFill>
              <a:srgbClr val="ACACAC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98" name="Freeform 214"/>
            <p:cNvSpPr>
              <a:spLocks/>
            </p:cNvSpPr>
            <p:nvPr/>
          </p:nvSpPr>
          <p:spPr bwMode="auto">
            <a:xfrm>
              <a:off x="2797" y="1224"/>
              <a:ext cx="21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16" y="22"/>
                </a:cxn>
                <a:cxn ang="0">
                  <a:pos x="16" y="23"/>
                </a:cxn>
              </a:cxnLst>
              <a:rect l="0" t="0" r="r" b="b"/>
              <a:pathLst>
                <a:path w="17" h="24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799" name="Freeform 215"/>
            <p:cNvSpPr>
              <a:spLocks/>
            </p:cNvSpPr>
            <p:nvPr/>
          </p:nvSpPr>
          <p:spPr bwMode="auto">
            <a:xfrm>
              <a:off x="2684" y="1226"/>
              <a:ext cx="23" cy="2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1"/>
                </a:cxn>
              </a:cxnLst>
              <a:rect l="0" t="0" r="r" b="b"/>
              <a:pathLst>
                <a:path w="17" h="22">
                  <a:moveTo>
                    <a:pt x="16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00" name="Freeform 216"/>
            <p:cNvSpPr>
              <a:spLocks/>
            </p:cNvSpPr>
            <p:nvPr/>
          </p:nvSpPr>
          <p:spPr bwMode="auto">
            <a:xfrm>
              <a:off x="1927" y="1305"/>
              <a:ext cx="2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9" y="8"/>
                </a:cxn>
                <a:cxn ang="0">
                  <a:pos x="10" y="9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4" y="15"/>
                </a:cxn>
                <a:cxn ang="0">
                  <a:pos x="16" y="17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16" y="21"/>
                </a:cxn>
                <a:cxn ang="0">
                  <a:pos x="16" y="23"/>
                </a:cxn>
                <a:cxn ang="0">
                  <a:pos x="16" y="25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01" name="Freeform 217"/>
            <p:cNvSpPr>
              <a:spLocks/>
            </p:cNvSpPr>
            <p:nvPr/>
          </p:nvSpPr>
          <p:spPr bwMode="auto">
            <a:xfrm>
              <a:off x="1848" y="1322"/>
              <a:ext cx="22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9"/>
                </a:cxn>
                <a:cxn ang="0">
                  <a:pos x="2" y="20"/>
                </a:cxn>
                <a:cxn ang="0">
                  <a:pos x="2" y="22"/>
                </a:cxn>
                <a:cxn ang="0">
                  <a:pos x="8" y="23"/>
                </a:cxn>
                <a:cxn ang="0">
                  <a:pos x="8" y="25"/>
                </a:cxn>
                <a:cxn ang="0">
                  <a:pos x="8" y="26"/>
                </a:cxn>
                <a:cxn ang="0">
                  <a:pos x="8" y="28"/>
                </a:cxn>
                <a:cxn ang="0">
                  <a:pos x="8" y="29"/>
                </a:cxn>
              </a:cxnLst>
              <a:rect l="0" t="0" r="r" b="b"/>
              <a:pathLst>
                <a:path w="17" h="30">
                  <a:moveTo>
                    <a:pt x="16" y="0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02" name="Freeform 218"/>
            <p:cNvSpPr>
              <a:spLocks/>
            </p:cNvSpPr>
            <p:nvPr/>
          </p:nvSpPr>
          <p:spPr bwMode="auto">
            <a:xfrm>
              <a:off x="2250" y="735"/>
              <a:ext cx="36" cy="3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8" y="14"/>
                </a:cxn>
                <a:cxn ang="0">
                  <a:pos x="28" y="24"/>
                </a:cxn>
                <a:cxn ang="0">
                  <a:pos x="28" y="41"/>
                </a:cxn>
                <a:cxn ang="0">
                  <a:pos x="28" y="60"/>
                </a:cxn>
                <a:cxn ang="0">
                  <a:pos x="28" y="81"/>
                </a:cxn>
                <a:cxn ang="0">
                  <a:pos x="28" y="106"/>
                </a:cxn>
                <a:cxn ang="0">
                  <a:pos x="28" y="132"/>
                </a:cxn>
                <a:cxn ang="0">
                  <a:pos x="28" y="156"/>
                </a:cxn>
                <a:cxn ang="0">
                  <a:pos x="28" y="182"/>
                </a:cxn>
                <a:cxn ang="0">
                  <a:pos x="28" y="207"/>
                </a:cxn>
                <a:cxn ang="0">
                  <a:pos x="28" y="228"/>
                </a:cxn>
                <a:cxn ang="0">
                  <a:pos x="28" y="248"/>
                </a:cxn>
                <a:cxn ang="0">
                  <a:pos x="28" y="263"/>
                </a:cxn>
                <a:cxn ang="0">
                  <a:pos x="28" y="274"/>
                </a:cxn>
                <a:cxn ang="0">
                  <a:pos x="28" y="282"/>
                </a:cxn>
                <a:cxn ang="0">
                  <a:pos x="28" y="285"/>
                </a:cxn>
                <a:cxn ang="0">
                  <a:pos x="26" y="286"/>
                </a:cxn>
                <a:cxn ang="0">
                  <a:pos x="25" y="288"/>
                </a:cxn>
                <a:cxn ang="0">
                  <a:pos x="23" y="289"/>
                </a:cxn>
                <a:cxn ang="0">
                  <a:pos x="21" y="291"/>
                </a:cxn>
                <a:cxn ang="0">
                  <a:pos x="20" y="292"/>
                </a:cxn>
                <a:cxn ang="0">
                  <a:pos x="17" y="292"/>
                </a:cxn>
                <a:cxn ang="0">
                  <a:pos x="14" y="292"/>
                </a:cxn>
                <a:cxn ang="0">
                  <a:pos x="11" y="294"/>
                </a:cxn>
                <a:cxn ang="0">
                  <a:pos x="8" y="292"/>
                </a:cxn>
                <a:cxn ang="0">
                  <a:pos x="5" y="292"/>
                </a:cxn>
                <a:cxn ang="0">
                  <a:pos x="2" y="291"/>
                </a:cxn>
                <a:cxn ang="0">
                  <a:pos x="0" y="289"/>
                </a:cxn>
              </a:cxnLst>
              <a:rect l="0" t="0" r="r" b="b"/>
              <a:pathLst>
                <a:path w="29" h="295">
                  <a:moveTo>
                    <a:pt x="0" y="28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8" y="24"/>
                  </a:lnTo>
                  <a:lnTo>
                    <a:pt x="28" y="32"/>
                  </a:lnTo>
                  <a:lnTo>
                    <a:pt x="28" y="41"/>
                  </a:lnTo>
                  <a:lnTo>
                    <a:pt x="28" y="50"/>
                  </a:lnTo>
                  <a:lnTo>
                    <a:pt x="28" y="60"/>
                  </a:lnTo>
                  <a:lnTo>
                    <a:pt x="28" y="70"/>
                  </a:lnTo>
                  <a:lnTo>
                    <a:pt x="28" y="81"/>
                  </a:lnTo>
                  <a:lnTo>
                    <a:pt x="28" y="93"/>
                  </a:lnTo>
                  <a:lnTo>
                    <a:pt x="28" y="106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28" y="144"/>
                  </a:lnTo>
                  <a:lnTo>
                    <a:pt x="28" y="156"/>
                  </a:lnTo>
                  <a:lnTo>
                    <a:pt x="28" y="170"/>
                  </a:lnTo>
                  <a:lnTo>
                    <a:pt x="28" y="182"/>
                  </a:lnTo>
                  <a:lnTo>
                    <a:pt x="28" y="194"/>
                  </a:lnTo>
                  <a:lnTo>
                    <a:pt x="28" y="207"/>
                  </a:lnTo>
                  <a:lnTo>
                    <a:pt x="28" y="217"/>
                  </a:lnTo>
                  <a:lnTo>
                    <a:pt x="28" y="228"/>
                  </a:lnTo>
                  <a:lnTo>
                    <a:pt x="28" y="239"/>
                  </a:lnTo>
                  <a:lnTo>
                    <a:pt x="28" y="248"/>
                  </a:lnTo>
                  <a:lnTo>
                    <a:pt x="28" y="256"/>
                  </a:lnTo>
                  <a:lnTo>
                    <a:pt x="28" y="263"/>
                  </a:lnTo>
                  <a:lnTo>
                    <a:pt x="28" y="269"/>
                  </a:lnTo>
                  <a:lnTo>
                    <a:pt x="28" y="274"/>
                  </a:lnTo>
                  <a:lnTo>
                    <a:pt x="28" y="279"/>
                  </a:lnTo>
                  <a:lnTo>
                    <a:pt x="28" y="282"/>
                  </a:lnTo>
                  <a:lnTo>
                    <a:pt x="28" y="283"/>
                  </a:lnTo>
                  <a:lnTo>
                    <a:pt x="28" y="285"/>
                  </a:lnTo>
                  <a:lnTo>
                    <a:pt x="26" y="285"/>
                  </a:lnTo>
                  <a:lnTo>
                    <a:pt x="26" y="286"/>
                  </a:lnTo>
                  <a:lnTo>
                    <a:pt x="26" y="288"/>
                  </a:lnTo>
                  <a:lnTo>
                    <a:pt x="25" y="288"/>
                  </a:lnTo>
                  <a:lnTo>
                    <a:pt x="25" y="289"/>
                  </a:lnTo>
                  <a:lnTo>
                    <a:pt x="23" y="289"/>
                  </a:lnTo>
                  <a:lnTo>
                    <a:pt x="23" y="291"/>
                  </a:lnTo>
                  <a:lnTo>
                    <a:pt x="21" y="291"/>
                  </a:lnTo>
                  <a:lnTo>
                    <a:pt x="20" y="291"/>
                  </a:lnTo>
                  <a:lnTo>
                    <a:pt x="20" y="292"/>
                  </a:lnTo>
                  <a:lnTo>
                    <a:pt x="18" y="292"/>
                  </a:lnTo>
                  <a:lnTo>
                    <a:pt x="17" y="292"/>
                  </a:lnTo>
                  <a:lnTo>
                    <a:pt x="15" y="292"/>
                  </a:lnTo>
                  <a:lnTo>
                    <a:pt x="14" y="292"/>
                  </a:lnTo>
                  <a:lnTo>
                    <a:pt x="12" y="294"/>
                  </a:lnTo>
                  <a:lnTo>
                    <a:pt x="11" y="294"/>
                  </a:lnTo>
                  <a:lnTo>
                    <a:pt x="9" y="292"/>
                  </a:lnTo>
                  <a:lnTo>
                    <a:pt x="8" y="292"/>
                  </a:lnTo>
                  <a:lnTo>
                    <a:pt x="6" y="292"/>
                  </a:lnTo>
                  <a:lnTo>
                    <a:pt x="5" y="292"/>
                  </a:lnTo>
                  <a:lnTo>
                    <a:pt x="3" y="291"/>
                  </a:lnTo>
                  <a:lnTo>
                    <a:pt x="2" y="291"/>
                  </a:lnTo>
                  <a:lnTo>
                    <a:pt x="2" y="289"/>
                  </a:lnTo>
                  <a:lnTo>
                    <a:pt x="0" y="289"/>
                  </a:lnTo>
                  <a:lnTo>
                    <a:pt x="0" y="288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03" name="Freeform 219"/>
            <p:cNvSpPr>
              <a:spLocks/>
            </p:cNvSpPr>
            <p:nvPr/>
          </p:nvSpPr>
          <p:spPr bwMode="auto">
            <a:xfrm>
              <a:off x="2250" y="735"/>
              <a:ext cx="36" cy="3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8" y="14"/>
                </a:cxn>
                <a:cxn ang="0">
                  <a:pos x="28" y="24"/>
                </a:cxn>
                <a:cxn ang="0">
                  <a:pos x="28" y="41"/>
                </a:cxn>
                <a:cxn ang="0">
                  <a:pos x="28" y="60"/>
                </a:cxn>
                <a:cxn ang="0">
                  <a:pos x="28" y="81"/>
                </a:cxn>
                <a:cxn ang="0">
                  <a:pos x="28" y="106"/>
                </a:cxn>
                <a:cxn ang="0">
                  <a:pos x="28" y="132"/>
                </a:cxn>
                <a:cxn ang="0">
                  <a:pos x="28" y="156"/>
                </a:cxn>
                <a:cxn ang="0">
                  <a:pos x="28" y="182"/>
                </a:cxn>
                <a:cxn ang="0">
                  <a:pos x="28" y="207"/>
                </a:cxn>
                <a:cxn ang="0">
                  <a:pos x="28" y="228"/>
                </a:cxn>
                <a:cxn ang="0">
                  <a:pos x="28" y="248"/>
                </a:cxn>
                <a:cxn ang="0">
                  <a:pos x="28" y="263"/>
                </a:cxn>
                <a:cxn ang="0">
                  <a:pos x="28" y="274"/>
                </a:cxn>
                <a:cxn ang="0">
                  <a:pos x="28" y="282"/>
                </a:cxn>
                <a:cxn ang="0">
                  <a:pos x="28" y="285"/>
                </a:cxn>
                <a:cxn ang="0">
                  <a:pos x="26" y="286"/>
                </a:cxn>
                <a:cxn ang="0">
                  <a:pos x="25" y="288"/>
                </a:cxn>
                <a:cxn ang="0">
                  <a:pos x="23" y="289"/>
                </a:cxn>
                <a:cxn ang="0">
                  <a:pos x="21" y="291"/>
                </a:cxn>
                <a:cxn ang="0">
                  <a:pos x="20" y="292"/>
                </a:cxn>
                <a:cxn ang="0">
                  <a:pos x="17" y="292"/>
                </a:cxn>
                <a:cxn ang="0">
                  <a:pos x="14" y="292"/>
                </a:cxn>
                <a:cxn ang="0">
                  <a:pos x="11" y="294"/>
                </a:cxn>
                <a:cxn ang="0">
                  <a:pos x="8" y="292"/>
                </a:cxn>
                <a:cxn ang="0">
                  <a:pos x="5" y="292"/>
                </a:cxn>
                <a:cxn ang="0">
                  <a:pos x="2" y="291"/>
                </a:cxn>
                <a:cxn ang="0">
                  <a:pos x="0" y="289"/>
                </a:cxn>
              </a:cxnLst>
              <a:rect l="0" t="0" r="r" b="b"/>
              <a:pathLst>
                <a:path w="29" h="295">
                  <a:moveTo>
                    <a:pt x="0" y="28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8" y="24"/>
                  </a:lnTo>
                  <a:lnTo>
                    <a:pt x="28" y="32"/>
                  </a:lnTo>
                  <a:lnTo>
                    <a:pt x="28" y="41"/>
                  </a:lnTo>
                  <a:lnTo>
                    <a:pt x="28" y="50"/>
                  </a:lnTo>
                  <a:lnTo>
                    <a:pt x="28" y="60"/>
                  </a:lnTo>
                  <a:lnTo>
                    <a:pt x="28" y="70"/>
                  </a:lnTo>
                  <a:lnTo>
                    <a:pt x="28" y="81"/>
                  </a:lnTo>
                  <a:lnTo>
                    <a:pt x="28" y="93"/>
                  </a:lnTo>
                  <a:lnTo>
                    <a:pt x="28" y="106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28" y="144"/>
                  </a:lnTo>
                  <a:lnTo>
                    <a:pt x="28" y="156"/>
                  </a:lnTo>
                  <a:lnTo>
                    <a:pt x="28" y="170"/>
                  </a:lnTo>
                  <a:lnTo>
                    <a:pt x="28" y="182"/>
                  </a:lnTo>
                  <a:lnTo>
                    <a:pt x="28" y="194"/>
                  </a:lnTo>
                  <a:lnTo>
                    <a:pt x="28" y="207"/>
                  </a:lnTo>
                  <a:lnTo>
                    <a:pt x="28" y="217"/>
                  </a:lnTo>
                  <a:lnTo>
                    <a:pt x="28" y="228"/>
                  </a:lnTo>
                  <a:lnTo>
                    <a:pt x="28" y="239"/>
                  </a:lnTo>
                  <a:lnTo>
                    <a:pt x="28" y="248"/>
                  </a:lnTo>
                  <a:lnTo>
                    <a:pt x="28" y="256"/>
                  </a:lnTo>
                  <a:lnTo>
                    <a:pt x="28" y="263"/>
                  </a:lnTo>
                  <a:lnTo>
                    <a:pt x="28" y="269"/>
                  </a:lnTo>
                  <a:lnTo>
                    <a:pt x="28" y="274"/>
                  </a:lnTo>
                  <a:lnTo>
                    <a:pt x="28" y="279"/>
                  </a:lnTo>
                  <a:lnTo>
                    <a:pt x="28" y="282"/>
                  </a:lnTo>
                  <a:lnTo>
                    <a:pt x="28" y="283"/>
                  </a:lnTo>
                  <a:lnTo>
                    <a:pt x="28" y="285"/>
                  </a:lnTo>
                  <a:lnTo>
                    <a:pt x="26" y="285"/>
                  </a:lnTo>
                  <a:lnTo>
                    <a:pt x="26" y="286"/>
                  </a:lnTo>
                  <a:lnTo>
                    <a:pt x="26" y="288"/>
                  </a:lnTo>
                  <a:lnTo>
                    <a:pt x="25" y="288"/>
                  </a:lnTo>
                  <a:lnTo>
                    <a:pt x="25" y="289"/>
                  </a:lnTo>
                  <a:lnTo>
                    <a:pt x="23" y="289"/>
                  </a:lnTo>
                  <a:lnTo>
                    <a:pt x="23" y="291"/>
                  </a:lnTo>
                  <a:lnTo>
                    <a:pt x="21" y="291"/>
                  </a:lnTo>
                  <a:lnTo>
                    <a:pt x="20" y="291"/>
                  </a:lnTo>
                  <a:lnTo>
                    <a:pt x="20" y="292"/>
                  </a:lnTo>
                  <a:lnTo>
                    <a:pt x="18" y="292"/>
                  </a:lnTo>
                  <a:lnTo>
                    <a:pt x="17" y="292"/>
                  </a:lnTo>
                  <a:lnTo>
                    <a:pt x="15" y="292"/>
                  </a:lnTo>
                  <a:lnTo>
                    <a:pt x="14" y="292"/>
                  </a:lnTo>
                  <a:lnTo>
                    <a:pt x="12" y="294"/>
                  </a:lnTo>
                  <a:lnTo>
                    <a:pt x="11" y="294"/>
                  </a:lnTo>
                  <a:lnTo>
                    <a:pt x="9" y="292"/>
                  </a:lnTo>
                  <a:lnTo>
                    <a:pt x="8" y="292"/>
                  </a:lnTo>
                  <a:lnTo>
                    <a:pt x="6" y="292"/>
                  </a:lnTo>
                  <a:lnTo>
                    <a:pt x="5" y="292"/>
                  </a:lnTo>
                  <a:lnTo>
                    <a:pt x="3" y="291"/>
                  </a:lnTo>
                  <a:lnTo>
                    <a:pt x="2" y="291"/>
                  </a:lnTo>
                  <a:lnTo>
                    <a:pt x="2" y="289"/>
                  </a:lnTo>
                  <a:lnTo>
                    <a:pt x="0" y="289"/>
                  </a:lnTo>
                  <a:lnTo>
                    <a:pt x="0" y="2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04" name="Freeform 220"/>
            <p:cNvSpPr>
              <a:spLocks/>
            </p:cNvSpPr>
            <p:nvPr/>
          </p:nvSpPr>
          <p:spPr bwMode="auto">
            <a:xfrm>
              <a:off x="2250" y="741"/>
              <a:ext cx="36" cy="1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4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9" y="14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14" y="16"/>
                </a:cxn>
                <a:cxn ang="0">
                  <a:pos x="15" y="16"/>
                </a:cxn>
                <a:cxn ang="0">
                  <a:pos x="17" y="14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1" y="14"/>
                </a:cxn>
                <a:cxn ang="0">
                  <a:pos x="23" y="10"/>
                </a:cxn>
                <a:cxn ang="0">
                  <a:pos x="25" y="10"/>
                </a:cxn>
                <a:cxn ang="0">
                  <a:pos x="25" y="8"/>
                </a:cxn>
                <a:cxn ang="0">
                  <a:pos x="26" y="8"/>
                </a:cxn>
                <a:cxn ang="0">
                  <a:pos x="26" y="5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9" h="17">
                  <a:moveTo>
                    <a:pt x="0" y="3"/>
                  </a:moveTo>
                  <a:lnTo>
                    <a:pt x="0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05" name="Freeform 221"/>
            <p:cNvSpPr>
              <a:spLocks/>
            </p:cNvSpPr>
            <p:nvPr/>
          </p:nvSpPr>
          <p:spPr bwMode="auto">
            <a:xfrm>
              <a:off x="646" y="1772"/>
              <a:ext cx="127" cy="105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42" y="92"/>
                </a:cxn>
                <a:cxn ang="0">
                  <a:pos x="43" y="91"/>
                </a:cxn>
                <a:cxn ang="0">
                  <a:pos x="48" y="86"/>
                </a:cxn>
                <a:cxn ang="0">
                  <a:pos x="57" y="77"/>
                </a:cxn>
                <a:cxn ang="0">
                  <a:pos x="101" y="39"/>
                </a:cxn>
                <a:cxn ang="0">
                  <a:pos x="101" y="23"/>
                </a:cxn>
                <a:cxn ang="0">
                  <a:pos x="100" y="17"/>
                </a:cxn>
                <a:cxn ang="0">
                  <a:pos x="97" y="11"/>
                </a:cxn>
                <a:cxn ang="0">
                  <a:pos x="94" y="5"/>
                </a:cxn>
                <a:cxn ang="0">
                  <a:pos x="88" y="2"/>
                </a:cxn>
                <a:cxn ang="0">
                  <a:pos x="78" y="0"/>
                </a:cxn>
                <a:cxn ang="0">
                  <a:pos x="69" y="0"/>
                </a:cxn>
                <a:cxn ang="0">
                  <a:pos x="17" y="42"/>
                </a:cxn>
                <a:cxn ang="0">
                  <a:pos x="10" y="48"/>
                </a:cxn>
                <a:cxn ang="0">
                  <a:pos x="5" y="55"/>
                </a:cxn>
                <a:cxn ang="0">
                  <a:pos x="3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3" y="78"/>
                </a:cxn>
                <a:cxn ang="0">
                  <a:pos x="5" y="83"/>
                </a:cxn>
              </a:cxnLst>
              <a:rect l="0" t="0" r="r" b="b"/>
              <a:pathLst>
                <a:path w="102" h="93">
                  <a:moveTo>
                    <a:pt x="5" y="83"/>
                  </a:moveTo>
                  <a:lnTo>
                    <a:pt x="42" y="92"/>
                  </a:lnTo>
                  <a:lnTo>
                    <a:pt x="43" y="91"/>
                  </a:lnTo>
                  <a:lnTo>
                    <a:pt x="48" y="86"/>
                  </a:lnTo>
                  <a:lnTo>
                    <a:pt x="57" y="77"/>
                  </a:lnTo>
                  <a:lnTo>
                    <a:pt x="101" y="39"/>
                  </a:lnTo>
                  <a:lnTo>
                    <a:pt x="101" y="23"/>
                  </a:lnTo>
                  <a:lnTo>
                    <a:pt x="100" y="17"/>
                  </a:lnTo>
                  <a:lnTo>
                    <a:pt x="97" y="11"/>
                  </a:lnTo>
                  <a:lnTo>
                    <a:pt x="94" y="5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17" y="42"/>
                  </a:lnTo>
                  <a:lnTo>
                    <a:pt x="10" y="48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3" y="78"/>
                  </a:lnTo>
                  <a:lnTo>
                    <a:pt x="5" y="83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06" name="Freeform 222"/>
            <p:cNvSpPr>
              <a:spLocks/>
            </p:cNvSpPr>
            <p:nvPr/>
          </p:nvSpPr>
          <p:spPr bwMode="auto">
            <a:xfrm>
              <a:off x="646" y="1772"/>
              <a:ext cx="127" cy="105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42" y="92"/>
                </a:cxn>
                <a:cxn ang="0">
                  <a:pos x="43" y="91"/>
                </a:cxn>
                <a:cxn ang="0">
                  <a:pos x="48" y="86"/>
                </a:cxn>
                <a:cxn ang="0">
                  <a:pos x="57" y="77"/>
                </a:cxn>
                <a:cxn ang="0">
                  <a:pos x="101" y="39"/>
                </a:cxn>
                <a:cxn ang="0">
                  <a:pos x="101" y="23"/>
                </a:cxn>
                <a:cxn ang="0">
                  <a:pos x="100" y="17"/>
                </a:cxn>
                <a:cxn ang="0">
                  <a:pos x="97" y="11"/>
                </a:cxn>
                <a:cxn ang="0">
                  <a:pos x="94" y="5"/>
                </a:cxn>
                <a:cxn ang="0">
                  <a:pos x="88" y="2"/>
                </a:cxn>
                <a:cxn ang="0">
                  <a:pos x="78" y="0"/>
                </a:cxn>
                <a:cxn ang="0">
                  <a:pos x="69" y="0"/>
                </a:cxn>
                <a:cxn ang="0">
                  <a:pos x="17" y="42"/>
                </a:cxn>
                <a:cxn ang="0">
                  <a:pos x="10" y="48"/>
                </a:cxn>
                <a:cxn ang="0">
                  <a:pos x="5" y="55"/>
                </a:cxn>
                <a:cxn ang="0">
                  <a:pos x="3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3" y="78"/>
                </a:cxn>
                <a:cxn ang="0">
                  <a:pos x="5" y="83"/>
                </a:cxn>
              </a:cxnLst>
              <a:rect l="0" t="0" r="r" b="b"/>
              <a:pathLst>
                <a:path w="102" h="93">
                  <a:moveTo>
                    <a:pt x="5" y="83"/>
                  </a:moveTo>
                  <a:lnTo>
                    <a:pt x="42" y="92"/>
                  </a:lnTo>
                  <a:lnTo>
                    <a:pt x="43" y="91"/>
                  </a:lnTo>
                  <a:lnTo>
                    <a:pt x="48" y="86"/>
                  </a:lnTo>
                  <a:lnTo>
                    <a:pt x="57" y="77"/>
                  </a:lnTo>
                  <a:lnTo>
                    <a:pt x="101" y="39"/>
                  </a:lnTo>
                  <a:lnTo>
                    <a:pt x="101" y="23"/>
                  </a:lnTo>
                  <a:lnTo>
                    <a:pt x="100" y="17"/>
                  </a:lnTo>
                  <a:lnTo>
                    <a:pt x="97" y="11"/>
                  </a:lnTo>
                  <a:lnTo>
                    <a:pt x="94" y="5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17" y="42"/>
                  </a:lnTo>
                  <a:lnTo>
                    <a:pt x="10" y="48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3" y="78"/>
                  </a:lnTo>
                  <a:lnTo>
                    <a:pt x="5" y="83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07" name="Freeform 223"/>
            <p:cNvSpPr>
              <a:spLocks/>
            </p:cNvSpPr>
            <p:nvPr/>
          </p:nvSpPr>
          <p:spPr bwMode="auto">
            <a:xfrm>
              <a:off x="655" y="1822"/>
              <a:ext cx="45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9"/>
                </a:cxn>
                <a:cxn ang="0">
                  <a:pos x="29" y="11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4" y="20"/>
                </a:cxn>
                <a:cxn ang="0">
                  <a:pos x="34" y="23"/>
                </a:cxn>
                <a:cxn ang="0">
                  <a:pos x="34" y="25"/>
                </a:cxn>
                <a:cxn ang="0">
                  <a:pos x="35" y="28"/>
                </a:cxn>
                <a:cxn ang="0">
                  <a:pos x="35" y="31"/>
                </a:cxn>
                <a:cxn ang="0">
                  <a:pos x="35" y="32"/>
                </a:cxn>
                <a:cxn ang="0">
                  <a:pos x="35" y="35"/>
                </a:cxn>
                <a:cxn ang="0">
                  <a:pos x="35" y="37"/>
                </a:cxn>
                <a:cxn ang="0">
                  <a:pos x="35" y="40"/>
                </a:cxn>
                <a:cxn ang="0">
                  <a:pos x="35" y="41"/>
                </a:cxn>
                <a:cxn ang="0">
                  <a:pos x="34" y="44"/>
                </a:cxn>
                <a:cxn ang="0">
                  <a:pos x="34" y="46"/>
                </a:cxn>
                <a:cxn ang="0">
                  <a:pos x="34" y="48"/>
                </a:cxn>
              </a:cxnLst>
              <a:rect l="0" t="0" r="r" b="b"/>
              <a:pathLst>
                <a:path w="36" h="49">
                  <a:moveTo>
                    <a:pt x="0" y="6"/>
                  </a:move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5" y="28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4" y="44"/>
                  </a:lnTo>
                  <a:lnTo>
                    <a:pt x="34" y="46"/>
                  </a:lnTo>
                  <a:lnTo>
                    <a:pt x="34" y="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08" name="Freeform 224"/>
            <p:cNvSpPr>
              <a:spLocks/>
            </p:cNvSpPr>
            <p:nvPr/>
          </p:nvSpPr>
          <p:spPr bwMode="auto">
            <a:xfrm>
              <a:off x="705" y="1840"/>
              <a:ext cx="164" cy="197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25" y="156"/>
                </a:cxn>
                <a:cxn ang="0">
                  <a:pos x="128" y="158"/>
                </a:cxn>
                <a:cxn ang="0">
                  <a:pos x="110" y="173"/>
                </a:cxn>
                <a:cxn ang="0">
                  <a:pos x="109" y="171"/>
                </a:cxn>
                <a:cxn ang="0">
                  <a:pos x="0" y="27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0" y="5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9" y="5"/>
                </a:cxn>
              </a:cxnLst>
              <a:rect l="0" t="0" r="r" b="b"/>
              <a:pathLst>
                <a:path w="129" h="174">
                  <a:moveTo>
                    <a:pt x="9" y="5"/>
                  </a:moveTo>
                  <a:lnTo>
                    <a:pt x="125" y="156"/>
                  </a:lnTo>
                  <a:lnTo>
                    <a:pt x="128" y="158"/>
                  </a:lnTo>
                  <a:lnTo>
                    <a:pt x="110" y="173"/>
                  </a:lnTo>
                  <a:lnTo>
                    <a:pt x="109" y="17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5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5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09" name="Freeform 225"/>
            <p:cNvSpPr>
              <a:spLocks/>
            </p:cNvSpPr>
            <p:nvPr/>
          </p:nvSpPr>
          <p:spPr bwMode="auto">
            <a:xfrm>
              <a:off x="705" y="1840"/>
              <a:ext cx="164" cy="197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25" y="156"/>
                </a:cxn>
                <a:cxn ang="0">
                  <a:pos x="128" y="158"/>
                </a:cxn>
                <a:cxn ang="0">
                  <a:pos x="110" y="173"/>
                </a:cxn>
                <a:cxn ang="0">
                  <a:pos x="109" y="171"/>
                </a:cxn>
                <a:cxn ang="0">
                  <a:pos x="0" y="27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0" y="5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9" y="5"/>
                </a:cxn>
              </a:cxnLst>
              <a:rect l="0" t="0" r="r" b="b"/>
              <a:pathLst>
                <a:path w="129" h="174">
                  <a:moveTo>
                    <a:pt x="9" y="5"/>
                  </a:moveTo>
                  <a:lnTo>
                    <a:pt x="125" y="156"/>
                  </a:lnTo>
                  <a:lnTo>
                    <a:pt x="128" y="158"/>
                  </a:lnTo>
                  <a:lnTo>
                    <a:pt x="110" y="173"/>
                  </a:lnTo>
                  <a:lnTo>
                    <a:pt x="109" y="17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5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10" name="Freeform 226"/>
            <p:cNvSpPr>
              <a:spLocks/>
            </p:cNvSpPr>
            <p:nvPr/>
          </p:nvSpPr>
          <p:spPr bwMode="auto">
            <a:xfrm>
              <a:off x="869" y="1862"/>
              <a:ext cx="50" cy="22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5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2" y="5"/>
                </a:cxn>
                <a:cxn ang="0">
                  <a:pos x="35" y="5"/>
                </a:cxn>
                <a:cxn ang="0">
                  <a:pos x="38" y="11"/>
                </a:cxn>
                <a:cxn ang="0">
                  <a:pos x="38" y="187"/>
                </a:cxn>
                <a:cxn ang="0">
                  <a:pos x="38" y="190"/>
                </a:cxn>
                <a:cxn ang="0">
                  <a:pos x="35" y="195"/>
                </a:cxn>
                <a:cxn ang="0">
                  <a:pos x="32" y="199"/>
                </a:cxn>
                <a:cxn ang="0">
                  <a:pos x="26" y="202"/>
                </a:cxn>
                <a:cxn ang="0">
                  <a:pos x="18" y="202"/>
                </a:cxn>
                <a:cxn ang="0">
                  <a:pos x="9" y="202"/>
                </a:cxn>
                <a:cxn ang="0">
                  <a:pos x="3" y="199"/>
                </a:cxn>
                <a:cxn ang="0">
                  <a:pos x="0" y="195"/>
                </a:cxn>
                <a:cxn ang="0">
                  <a:pos x="0" y="190"/>
                </a:cxn>
                <a:cxn ang="0">
                  <a:pos x="0" y="13"/>
                </a:cxn>
                <a:cxn ang="0">
                  <a:pos x="0" y="11"/>
                </a:cxn>
              </a:cxnLst>
              <a:rect l="0" t="0" r="r" b="b"/>
              <a:pathLst>
                <a:path w="39" h="203">
                  <a:moveTo>
                    <a:pt x="0" y="11"/>
                  </a:moveTo>
                  <a:lnTo>
                    <a:pt x="3" y="5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8" y="11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5" y="195"/>
                  </a:lnTo>
                  <a:lnTo>
                    <a:pt x="32" y="199"/>
                  </a:lnTo>
                  <a:lnTo>
                    <a:pt x="26" y="202"/>
                  </a:lnTo>
                  <a:lnTo>
                    <a:pt x="18" y="202"/>
                  </a:lnTo>
                  <a:lnTo>
                    <a:pt x="9" y="202"/>
                  </a:lnTo>
                  <a:lnTo>
                    <a:pt x="3" y="199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3"/>
                  </a:lnTo>
                  <a:lnTo>
                    <a:pt x="0" y="11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11" name="Freeform 227"/>
            <p:cNvSpPr>
              <a:spLocks/>
            </p:cNvSpPr>
            <p:nvPr/>
          </p:nvSpPr>
          <p:spPr bwMode="auto">
            <a:xfrm>
              <a:off x="869" y="1862"/>
              <a:ext cx="50" cy="22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5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2" y="5"/>
                </a:cxn>
                <a:cxn ang="0">
                  <a:pos x="35" y="5"/>
                </a:cxn>
                <a:cxn ang="0">
                  <a:pos x="38" y="11"/>
                </a:cxn>
                <a:cxn ang="0">
                  <a:pos x="38" y="187"/>
                </a:cxn>
                <a:cxn ang="0">
                  <a:pos x="38" y="190"/>
                </a:cxn>
                <a:cxn ang="0">
                  <a:pos x="35" y="195"/>
                </a:cxn>
                <a:cxn ang="0">
                  <a:pos x="32" y="199"/>
                </a:cxn>
                <a:cxn ang="0">
                  <a:pos x="26" y="202"/>
                </a:cxn>
                <a:cxn ang="0">
                  <a:pos x="18" y="202"/>
                </a:cxn>
                <a:cxn ang="0">
                  <a:pos x="9" y="202"/>
                </a:cxn>
                <a:cxn ang="0">
                  <a:pos x="3" y="199"/>
                </a:cxn>
                <a:cxn ang="0">
                  <a:pos x="0" y="195"/>
                </a:cxn>
                <a:cxn ang="0">
                  <a:pos x="0" y="190"/>
                </a:cxn>
                <a:cxn ang="0">
                  <a:pos x="0" y="13"/>
                </a:cxn>
                <a:cxn ang="0">
                  <a:pos x="0" y="11"/>
                </a:cxn>
              </a:cxnLst>
              <a:rect l="0" t="0" r="r" b="b"/>
              <a:pathLst>
                <a:path w="39" h="203">
                  <a:moveTo>
                    <a:pt x="0" y="11"/>
                  </a:moveTo>
                  <a:lnTo>
                    <a:pt x="3" y="5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8" y="11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5" y="195"/>
                  </a:lnTo>
                  <a:lnTo>
                    <a:pt x="32" y="199"/>
                  </a:lnTo>
                  <a:lnTo>
                    <a:pt x="26" y="202"/>
                  </a:lnTo>
                  <a:lnTo>
                    <a:pt x="18" y="202"/>
                  </a:lnTo>
                  <a:lnTo>
                    <a:pt x="9" y="202"/>
                  </a:lnTo>
                  <a:lnTo>
                    <a:pt x="3" y="199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3"/>
                  </a:lnTo>
                  <a:lnTo>
                    <a:pt x="0" y="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12" name="Freeform 228"/>
            <p:cNvSpPr>
              <a:spLocks/>
            </p:cNvSpPr>
            <p:nvPr/>
          </p:nvSpPr>
          <p:spPr bwMode="auto">
            <a:xfrm>
              <a:off x="844" y="2017"/>
              <a:ext cx="26" cy="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1" y="0"/>
                </a:cxn>
                <a:cxn ang="0">
                  <a:pos x="3" y="6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3" y="32"/>
                </a:cxn>
                <a:cxn ang="0">
                  <a:pos x="18" y="54"/>
                </a:cxn>
                <a:cxn ang="0">
                  <a:pos x="20" y="0"/>
                </a:cxn>
              </a:cxnLst>
              <a:rect l="0" t="0" r="r" b="b"/>
              <a:pathLst>
                <a:path w="21" h="55">
                  <a:moveTo>
                    <a:pt x="20" y="0"/>
                  </a:moveTo>
                  <a:lnTo>
                    <a:pt x="11" y="0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3" y="32"/>
                  </a:lnTo>
                  <a:lnTo>
                    <a:pt x="18" y="54"/>
                  </a:lnTo>
                  <a:lnTo>
                    <a:pt x="20" y="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13" name="Freeform 229"/>
            <p:cNvSpPr>
              <a:spLocks/>
            </p:cNvSpPr>
            <p:nvPr/>
          </p:nvSpPr>
          <p:spPr bwMode="auto">
            <a:xfrm>
              <a:off x="844" y="2017"/>
              <a:ext cx="26" cy="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1" y="0"/>
                </a:cxn>
                <a:cxn ang="0">
                  <a:pos x="3" y="6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3" y="32"/>
                </a:cxn>
                <a:cxn ang="0">
                  <a:pos x="18" y="54"/>
                </a:cxn>
                <a:cxn ang="0">
                  <a:pos x="20" y="0"/>
                </a:cxn>
              </a:cxnLst>
              <a:rect l="0" t="0" r="r" b="b"/>
              <a:pathLst>
                <a:path w="21" h="55">
                  <a:moveTo>
                    <a:pt x="20" y="0"/>
                  </a:moveTo>
                  <a:lnTo>
                    <a:pt x="11" y="0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3" y="32"/>
                  </a:lnTo>
                  <a:lnTo>
                    <a:pt x="18" y="54"/>
                  </a:lnTo>
                  <a:lnTo>
                    <a:pt x="2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14" name="Freeform 230"/>
            <p:cNvSpPr>
              <a:spLocks/>
            </p:cNvSpPr>
            <p:nvPr/>
          </p:nvSpPr>
          <p:spPr bwMode="auto">
            <a:xfrm>
              <a:off x="869" y="1874"/>
              <a:ext cx="50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3" y="14"/>
                </a:cxn>
                <a:cxn ang="0">
                  <a:pos x="11" y="16"/>
                </a:cxn>
                <a:cxn ang="0">
                  <a:pos x="25" y="16"/>
                </a:cxn>
                <a:cxn ang="0">
                  <a:pos x="32" y="14"/>
                </a:cxn>
                <a:cxn ang="0">
                  <a:pos x="35" y="5"/>
                </a:cxn>
                <a:cxn ang="0">
                  <a:pos x="38" y="0"/>
                </a:cxn>
              </a:cxnLst>
              <a:rect l="0" t="0" r="r" b="b"/>
              <a:pathLst>
                <a:path w="39" h="17">
                  <a:moveTo>
                    <a:pt x="0" y="0"/>
                  </a:moveTo>
                  <a:lnTo>
                    <a:pt x="0" y="5"/>
                  </a:lnTo>
                  <a:lnTo>
                    <a:pt x="3" y="14"/>
                  </a:lnTo>
                  <a:lnTo>
                    <a:pt x="11" y="16"/>
                  </a:lnTo>
                  <a:lnTo>
                    <a:pt x="25" y="16"/>
                  </a:lnTo>
                  <a:lnTo>
                    <a:pt x="32" y="14"/>
                  </a:lnTo>
                  <a:lnTo>
                    <a:pt x="35" y="5"/>
                  </a:lnTo>
                  <a:lnTo>
                    <a:pt x="3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15" name="Freeform 231"/>
            <p:cNvSpPr>
              <a:spLocks/>
            </p:cNvSpPr>
            <p:nvPr/>
          </p:nvSpPr>
          <p:spPr bwMode="auto">
            <a:xfrm>
              <a:off x="3589" y="1211"/>
              <a:ext cx="288" cy="115"/>
            </a:xfrm>
            <a:custGeom>
              <a:avLst/>
              <a:gdLst/>
              <a:ahLst/>
              <a:cxnLst>
                <a:cxn ang="0">
                  <a:pos x="224" y="71"/>
                </a:cxn>
                <a:cxn ang="0">
                  <a:pos x="219" y="74"/>
                </a:cxn>
                <a:cxn ang="0">
                  <a:pos x="213" y="77"/>
                </a:cxn>
                <a:cxn ang="0">
                  <a:pos x="207" y="81"/>
                </a:cxn>
                <a:cxn ang="0">
                  <a:pos x="199" y="86"/>
                </a:cxn>
                <a:cxn ang="0">
                  <a:pos x="191" y="89"/>
                </a:cxn>
                <a:cxn ang="0">
                  <a:pos x="185" y="94"/>
                </a:cxn>
                <a:cxn ang="0">
                  <a:pos x="179" y="97"/>
                </a:cxn>
                <a:cxn ang="0">
                  <a:pos x="175" y="98"/>
                </a:cxn>
                <a:cxn ang="0">
                  <a:pos x="168" y="98"/>
                </a:cxn>
                <a:cxn ang="0">
                  <a:pos x="159" y="97"/>
                </a:cxn>
                <a:cxn ang="0">
                  <a:pos x="144" y="92"/>
                </a:cxn>
                <a:cxn ang="0">
                  <a:pos x="124" y="88"/>
                </a:cxn>
                <a:cxn ang="0">
                  <a:pos x="103" y="81"/>
                </a:cxn>
                <a:cxn ang="0">
                  <a:pos x="80" y="75"/>
                </a:cxn>
                <a:cxn ang="0">
                  <a:pos x="57" y="71"/>
                </a:cxn>
                <a:cxn ang="0">
                  <a:pos x="37" y="65"/>
                </a:cxn>
                <a:cxn ang="0">
                  <a:pos x="18" y="60"/>
                </a:cxn>
                <a:cxn ang="0">
                  <a:pos x="6" y="57"/>
                </a:cxn>
                <a:cxn ang="0">
                  <a:pos x="0" y="54"/>
                </a:cxn>
                <a:cxn ang="0">
                  <a:pos x="1" y="46"/>
                </a:cxn>
                <a:cxn ang="0">
                  <a:pos x="3" y="39"/>
                </a:cxn>
                <a:cxn ang="0">
                  <a:pos x="5" y="33"/>
                </a:cxn>
                <a:cxn ang="0">
                  <a:pos x="8" y="25"/>
                </a:cxn>
                <a:cxn ang="0">
                  <a:pos x="11" y="19"/>
                </a:cxn>
                <a:cxn ang="0">
                  <a:pos x="14" y="13"/>
                </a:cxn>
                <a:cxn ang="0">
                  <a:pos x="18" y="8"/>
                </a:cxn>
                <a:cxn ang="0">
                  <a:pos x="23" y="3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52" y="3"/>
                </a:cxn>
                <a:cxn ang="0">
                  <a:pos x="69" y="6"/>
                </a:cxn>
                <a:cxn ang="0">
                  <a:pos x="89" y="10"/>
                </a:cxn>
                <a:cxn ang="0">
                  <a:pos x="110" y="14"/>
                </a:cxn>
                <a:cxn ang="0">
                  <a:pos x="132" y="19"/>
                </a:cxn>
                <a:cxn ang="0">
                  <a:pos x="152" y="22"/>
                </a:cxn>
                <a:cxn ang="0">
                  <a:pos x="170" y="25"/>
                </a:cxn>
                <a:cxn ang="0">
                  <a:pos x="185" y="28"/>
                </a:cxn>
                <a:cxn ang="0">
                  <a:pos x="196" y="29"/>
                </a:cxn>
                <a:cxn ang="0">
                  <a:pos x="202" y="31"/>
                </a:cxn>
                <a:cxn ang="0">
                  <a:pos x="208" y="33"/>
                </a:cxn>
                <a:cxn ang="0">
                  <a:pos x="214" y="36"/>
                </a:cxn>
                <a:cxn ang="0">
                  <a:pos x="217" y="39"/>
                </a:cxn>
                <a:cxn ang="0">
                  <a:pos x="220" y="42"/>
                </a:cxn>
                <a:cxn ang="0">
                  <a:pos x="222" y="46"/>
                </a:cxn>
                <a:cxn ang="0">
                  <a:pos x="224" y="51"/>
                </a:cxn>
                <a:cxn ang="0">
                  <a:pos x="225" y="55"/>
                </a:cxn>
                <a:cxn ang="0">
                  <a:pos x="225" y="60"/>
                </a:cxn>
                <a:cxn ang="0">
                  <a:pos x="227" y="65"/>
                </a:cxn>
                <a:cxn ang="0">
                  <a:pos x="227" y="69"/>
                </a:cxn>
              </a:cxnLst>
              <a:rect l="0" t="0" r="r" b="b"/>
              <a:pathLst>
                <a:path w="228" h="101">
                  <a:moveTo>
                    <a:pt x="227" y="69"/>
                  </a:moveTo>
                  <a:lnTo>
                    <a:pt x="225" y="71"/>
                  </a:lnTo>
                  <a:lnTo>
                    <a:pt x="224" y="71"/>
                  </a:lnTo>
                  <a:lnTo>
                    <a:pt x="222" y="72"/>
                  </a:lnTo>
                  <a:lnTo>
                    <a:pt x="220" y="72"/>
                  </a:lnTo>
                  <a:lnTo>
                    <a:pt x="219" y="74"/>
                  </a:lnTo>
                  <a:lnTo>
                    <a:pt x="217" y="75"/>
                  </a:lnTo>
                  <a:lnTo>
                    <a:pt x="216" y="77"/>
                  </a:lnTo>
                  <a:lnTo>
                    <a:pt x="213" y="77"/>
                  </a:lnTo>
                  <a:lnTo>
                    <a:pt x="211" y="78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4" y="83"/>
                  </a:lnTo>
                  <a:lnTo>
                    <a:pt x="202" y="85"/>
                  </a:lnTo>
                  <a:lnTo>
                    <a:pt x="199" y="86"/>
                  </a:lnTo>
                  <a:lnTo>
                    <a:pt x="196" y="88"/>
                  </a:lnTo>
                  <a:lnTo>
                    <a:pt x="194" y="88"/>
                  </a:lnTo>
                  <a:lnTo>
                    <a:pt x="191" y="89"/>
                  </a:lnTo>
                  <a:lnTo>
                    <a:pt x="190" y="91"/>
                  </a:lnTo>
                  <a:lnTo>
                    <a:pt x="187" y="92"/>
                  </a:lnTo>
                  <a:lnTo>
                    <a:pt x="185" y="94"/>
                  </a:lnTo>
                  <a:lnTo>
                    <a:pt x="182" y="94"/>
                  </a:lnTo>
                  <a:lnTo>
                    <a:pt x="181" y="95"/>
                  </a:lnTo>
                  <a:lnTo>
                    <a:pt x="179" y="97"/>
                  </a:lnTo>
                  <a:lnTo>
                    <a:pt x="178" y="97"/>
                  </a:lnTo>
                  <a:lnTo>
                    <a:pt x="176" y="98"/>
                  </a:lnTo>
                  <a:lnTo>
                    <a:pt x="175" y="98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8" y="98"/>
                  </a:lnTo>
                  <a:lnTo>
                    <a:pt x="165" y="98"/>
                  </a:lnTo>
                  <a:lnTo>
                    <a:pt x="162" y="97"/>
                  </a:lnTo>
                  <a:lnTo>
                    <a:pt x="159" y="97"/>
                  </a:lnTo>
                  <a:lnTo>
                    <a:pt x="155" y="95"/>
                  </a:lnTo>
                  <a:lnTo>
                    <a:pt x="148" y="94"/>
                  </a:lnTo>
                  <a:lnTo>
                    <a:pt x="144" y="92"/>
                  </a:lnTo>
                  <a:lnTo>
                    <a:pt x="138" y="91"/>
                  </a:lnTo>
                  <a:lnTo>
                    <a:pt x="130" y="89"/>
                  </a:lnTo>
                  <a:lnTo>
                    <a:pt x="124" y="88"/>
                  </a:lnTo>
                  <a:lnTo>
                    <a:pt x="116" y="86"/>
                  </a:lnTo>
                  <a:lnTo>
                    <a:pt x="110" y="83"/>
                  </a:lnTo>
                  <a:lnTo>
                    <a:pt x="103" y="81"/>
                  </a:lnTo>
                  <a:lnTo>
                    <a:pt x="95" y="80"/>
                  </a:lnTo>
                  <a:lnTo>
                    <a:pt x="87" y="78"/>
                  </a:lnTo>
                  <a:lnTo>
                    <a:pt x="80" y="75"/>
                  </a:lnTo>
                  <a:lnTo>
                    <a:pt x="72" y="74"/>
                  </a:lnTo>
                  <a:lnTo>
                    <a:pt x="64" y="72"/>
                  </a:lnTo>
                  <a:lnTo>
                    <a:pt x="57" y="71"/>
                  </a:lnTo>
                  <a:lnTo>
                    <a:pt x="50" y="69"/>
                  </a:lnTo>
                  <a:lnTo>
                    <a:pt x="43" y="66"/>
                  </a:lnTo>
                  <a:lnTo>
                    <a:pt x="37" y="65"/>
                  </a:lnTo>
                  <a:lnTo>
                    <a:pt x="31" y="63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9" y="59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6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5" y="33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5" y="11"/>
                  </a:lnTo>
                  <a:lnTo>
                    <a:pt x="17" y="10"/>
                  </a:lnTo>
                  <a:lnTo>
                    <a:pt x="18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52" y="3"/>
                  </a:lnTo>
                  <a:lnTo>
                    <a:pt x="58" y="3"/>
                  </a:lnTo>
                  <a:lnTo>
                    <a:pt x="63" y="5"/>
                  </a:lnTo>
                  <a:lnTo>
                    <a:pt x="69" y="6"/>
                  </a:lnTo>
                  <a:lnTo>
                    <a:pt x="75" y="8"/>
                  </a:lnTo>
                  <a:lnTo>
                    <a:pt x="81" y="8"/>
                  </a:lnTo>
                  <a:lnTo>
                    <a:pt x="89" y="10"/>
                  </a:lnTo>
                  <a:lnTo>
                    <a:pt x="95" y="11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6" y="16"/>
                  </a:lnTo>
                  <a:lnTo>
                    <a:pt x="124" y="17"/>
                  </a:lnTo>
                  <a:lnTo>
                    <a:pt x="132" y="19"/>
                  </a:lnTo>
                  <a:lnTo>
                    <a:pt x="138" y="19"/>
                  </a:lnTo>
                  <a:lnTo>
                    <a:pt x="145" y="20"/>
                  </a:lnTo>
                  <a:lnTo>
                    <a:pt x="152" y="22"/>
                  </a:lnTo>
                  <a:lnTo>
                    <a:pt x="158" y="23"/>
                  </a:lnTo>
                  <a:lnTo>
                    <a:pt x="164" y="25"/>
                  </a:lnTo>
                  <a:lnTo>
                    <a:pt x="170" y="25"/>
                  </a:lnTo>
                  <a:lnTo>
                    <a:pt x="176" y="26"/>
                  </a:lnTo>
                  <a:lnTo>
                    <a:pt x="181" y="28"/>
                  </a:lnTo>
                  <a:lnTo>
                    <a:pt x="185" y="28"/>
                  </a:lnTo>
                  <a:lnTo>
                    <a:pt x="190" y="29"/>
                  </a:lnTo>
                  <a:lnTo>
                    <a:pt x="193" y="29"/>
                  </a:lnTo>
                  <a:lnTo>
                    <a:pt x="196" y="29"/>
                  </a:lnTo>
                  <a:lnTo>
                    <a:pt x="197" y="31"/>
                  </a:lnTo>
                  <a:lnTo>
                    <a:pt x="199" y="31"/>
                  </a:lnTo>
                  <a:lnTo>
                    <a:pt x="202" y="31"/>
                  </a:lnTo>
                  <a:lnTo>
                    <a:pt x="205" y="31"/>
                  </a:lnTo>
                  <a:lnTo>
                    <a:pt x="207" y="33"/>
                  </a:lnTo>
                  <a:lnTo>
                    <a:pt x="208" y="33"/>
                  </a:lnTo>
                  <a:lnTo>
                    <a:pt x="210" y="33"/>
                  </a:lnTo>
                  <a:lnTo>
                    <a:pt x="213" y="34"/>
                  </a:lnTo>
                  <a:lnTo>
                    <a:pt x="214" y="36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7" y="39"/>
                  </a:lnTo>
                  <a:lnTo>
                    <a:pt x="219" y="39"/>
                  </a:lnTo>
                  <a:lnTo>
                    <a:pt x="220" y="40"/>
                  </a:lnTo>
                  <a:lnTo>
                    <a:pt x="220" y="42"/>
                  </a:lnTo>
                  <a:lnTo>
                    <a:pt x="222" y="43"/>
                  </a:lnTo>
                  <a:lnTo>
                    <a:pt x="222" y="45"/>
                  </a:lnTo>
                  <a:lnTo>
                    <a:pt x="222" y="46"/>
                  </a:lnTo>
                  <a:lnTo>
                    <a:pt x="224" y="48"/>
                  </a:lnTo>
                  <a:lnTo>
                    <a:pt x="224" y="49"/>
                  </a:lnTo>
                  <a:lnTo>
                    <a:pt x="224" y="51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5" y="60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7" y="65"/>
                  </a:lnTo>
                  <a:lnTo>
                    <a:pt x="227" y="66"/>
                  </a:lnTo>
                  <a:lnTo>
                    <a:pt x="227" y="68"/>
                  </a:lnTo>
                  <a:lnTo>
                    <a:pt x="227" y="69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16" name="Freeform 232"/>
            <p:cNvSpPr>
              <a:spLocks/>
            </p:cNvSpPr>
            <p:nvPr/>
          </p:nvSpPr>
          <p:spPr bwMode="auto">
            <a:xfrm>
              <a:off x="3589" y="1211"/>
              <a:ext cx="288" cy="115"/>
            </a:xfrm>
            <a:custGeom>
              <a:avLst/>
              <a:gdLst/>
              <a:ahLst/>
              <a:cxnLst>
                <a:cxn ang="0">
                  <a:pos x="224" y="71"/>
                </a:cxn>
                <a:cxn ang="0">
                  <a:pos x="219" y="74"/>
                </a:cxn>
                <a:cxn ang="0">
                  <a:pos x="213" y="77"/>
                </a:cxn>
                <a:cxn ang="0">
                  <a:pos x="207" y="81"/>
                </a:cxn>
                <a:cxn ang="0">
                  <a:pos x="199" y="86"/>
                </a:cxn>
                <a:cxn ang="0">
                  <a:pos x="191" y="89"/>
                </a:cxn>
                <a:cxn ang="0">
                  <a:pos x="185" y="94"/>
                </a:cxn>
                <a:cxn ang="0">
                  <a:pos x="179" y="97"/>
                </a:cxn>
                <a:cxn ang="0">
                  <a:pos x="175" y="98"/>
                </a:cxn>
                <a:cxn ang="0">
                  <a:pos x="168" y="98"/>
                </a:cxn>
                <a:cxn ang="0">
                  <a:pos x="159" y="97"/>
                </a:cxn>
                <a:cxn ang="0">
                  <a:pos x="144" y="92"/>
                </a:cxn>
                <a:cxn ang="0">
                  <a:pos x="124" y="88"/>
                </a:cxn>
                <a:cxn ang="0">
                  <a:pos x="103" y="81"/>
                </a:cxn>
                <a:cxn ang="0">
                  <a:pos x="80" y="75"/>
                </a:cxn>
                <a:cxn ang="0">
                  <a:pos x="57" y="71"/>
                </a:cxn>
                <a:cxn ang="0">
                  <a:pos x="37" y="65"/>
                </a:cxn>
                <a:cxn ang="0">
                  <a:pos x="18" y="60"/>
                </a:cxn>
                <a:cxn ang="0">
                  <a:pos x="6" y="57"/>
                </a:cxn>
                <a:cxn ang="0">
                  <a:pos x="0" y="54"/>
                </a:cxn>
                <a:cxn ang="0">
                  <a:pos x="1" y="46"/>
                </a:cxn>
                <a:cxn ang="0">
                  <a:pos x="3" y="39"/>
                </a:cxn>
                <a:cxn ang="0">
                  <a:pos x="5" y="33"/>
                </a:cxn>
                <a:cxn ang="0">
                  <a:pos x="8" y="25"/>
                </a:cxn>
                <a:cxn ang="0">
                  <a:pos x="11" y="19"/>
                </a:cxn>
                <a:cxn ang="0">
                  <a:pos x="14" y="13"/>
                </a:cxn>
                <a:cxn ang="0">
                  <a:pos x="18" y="8"/>
                </a:cxn>
                <a:cxn ang="0">
                  <a:pos x="23" y="3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52" y="3"/>
                </a:cxn>
                <a:cxn ang="0">
                  <a:pos x="69" y="6"/>
                </a:cxn>
                <a:cxn ang="0">
                  <a:pos x="89" y="10"/>
                </a:cxn>
                <a:cxn ang="0">
                  <a:pos x="110" y="14"/>
                </a:cxn>
                <a:cxn ang="0">
                  <a:pos x="132" y="19"/>
                </a:cxn>
                <a:cxn ang="0">
                  <a:pos x="152" y="22"/>
                </a:cxn>
                <a:cxn ang="0">
                  <a:pos x="170" y="25"/>
                </a:cxn>
                <a:cxn ang="0">
                  <a:pos x="185" y="28"/>
                </a:cxn>
                <a:cxn ang="0">
                  <a:pos x="196" y="29"/>
                </a:cxn>
                <a:cxn ang="0">
                  <a:pos x="202" y="31"/>
                </a:cxn>
                <a:cxn ang="0">
                  <a:pos x="208" y="33"/>
                </a:cxn>
                <a:cxn ang="0">
                  <a:pos x="214" y="36"/>
                </a:cxn>
                <a:cxn ang="0">
                  <a:pos x="217" y="39"/>
                </a:cxn>
                <a:cxn ang="0">
                  <a:pos x="220" y="42"/>
                </a:cxn>
                <a:cxn ang="0">
                  <a:pos x="222" y="46"/>
                </a:cxn>
                <a:cxn ang="0">
                  <a:pos x="224" y="51"/>
                </a:cxn>
                <a:cxn ang="0">
                  <a:pos x="225" y="55"/>
                </a:cxn>
                <a:cxn ang="0">
                  <a:pos x="225" y="60"/>
                </a:cxn>
                <a:cxn ang="0">
                  <a:pos x="227" y="65"/>
                </a:cxn>
                <a:cxn ang="0">
                  <a:pos x="227" y="69"/>
                </a:cxn>
              </a:cxnLst>
              <a:rect l="0" t="0" r="r" b="b"/>
              <a:pathLst>
                <a:path w="228" h="101">
                  <a:moveTo>
                    <a:pt x="227" y="69"/>
                  </a:moveTo>
                  <a:lnTo>
                    <a:pt x="225" y="71"/>
                  </a:lnTo>
                  <a:lnTo>
                    <a:pt x="224" y="71"/>
                  </a:lnTo>
                  <a:lnTo>
                    <a:pt x="222" y="72"/>
                  </a:lnTo>
                  <a:lnTo>
                    <a:pt x="220" y="72"/>
                  </a:lnTo>
                  <a:lnTo>
                    <a:pt x="219" y="74"/>
                  </a:lnTo>
                  <a:lnTo>
                    <a:pt x="217" y="75"/>
                  </a:lnTo>
                  <a:lnTo>
                    <a:pt x="216" y="77"/>
                  </a:lnTo>
                  <a:lnTo>
                    <a:pt x="213" y="77"/>
                  </a:lnTo>
                  <a:lnTo>
                    <a:pt x="211" y="78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4" y="83"/>
                  </a:lnTo>
                  <a:lnTo>
                    <a:pt x="202" y="85"/>
                  </a:lnTo>
                  <a:lnTo>
                    <a:pt x="199" y="86"/>
                  </a:lnTo>
                  <a:lnTo>
                    <a:pt x="196" y="88"/>
                  </a:lnTo>
                  <a:lnTo>
                    <a:pt x="194" y="88"/>
                  </a:lnTo>
                  <a:lnTo>
                    <a:pt x="191" y="89"/>
                  </a:lnTo>
                  <a:lnTo>
                    <a:pt x="190" y="91"/>
                  </a:lnTo>
                  <a:lnTo>
                    <a:pt x="187" y="92"/>
                  </a:lnTo>
                  <a:lnTo>
                    <a:pt x="185" y="94"/>
                  </a:lnTo>
                  <a:lnTo>
                    <a:pt x="182" y="94"/>
                  </a:lnTo>
                  <a:lnTo>
                    <a:pt x="181" y="95"/>
                  </a:lnTo>
                  <a:lnTo>
                    <a:pt x="179" y="97"/>
                  </a:lnTo>
                  <a:lnTo>
                    <a:pt x="178" y="97"/>
                  </a:lnTo>
                  <a:lnTo>
                    <a:pt x="176" y="98"/>
                  </a:lnTo>
                  <a:lnTo>
                    <a:pt x="175" y="98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8" y="98"/>
                  </a:lnTo>
                  <a:lnTo>
                    <a:pt x="167" y="98"/>
                  </a:lnTo>
                  <a:lnTo>
                    <a:pt x="162" y="97"/>
                  </a:lnTo>
                  <a:lnTo>
                    <a:pt x="159" y="97"/>
                  </a:lnTo>
                  <a:lnTo>
                    <a:pt x="155" y="95"/>
                  </a:lnTo>
                  <a:lnTo>
                    <a:pt x="148" y="94"/>
                  </a:lnTo>
                  <a:lnTo>
                    <a:pt x="144" y="92"/>
                  </a:lnTo>
                  <a:lnTo>
                    <a:pt x="138" y="91"/>
                  </a:lnTo>
                  <a:lnTo>
                    <a:pt x="130" y="89"/>
                  </a:lnTo>
                  <a:lnTo>
                    <a:pt x="124" y="88"/>
                  </a:lnTo>
                  <a:lnTo>
                    <a:pt x="116" y="86"/>
                  </a:lnTo>
                  <a:lnTo>
                    <a:pt x="110" y="83"/>
                  </a:lnTo>
                  <a:lnTo>
                    <a:pt x="103" y="81"/>
                  </a:lnTo>
                  <a:lnTo>
                    <a:pt x="95" y="80"/>
                  </a:lnTo>
                  <a:lnTo>
                    <a:pt x="87" y="78"/>
                  </a:lnTo>
                  <a:lnTo>
                    <a:pt x="80" y="75"/>
                  </a:lnTo>
                  <a:lnTo>
                    <a:pt x="72" y="74"/>
                  </a:lnTo>
                  <a:lnTo>
                    <a:pt x="64" y="72"/>
                  </a:lnTo>
                  <a:lnTo>
                    <a:pt x="57" y="71"/>
                  </a:lnTo>
                  <a:lnTo>
                    <a:pt x="50" y="69"/>
                  </a:lnTo>
                  <a:lnTo>
                    <a:pt x="43" y="66"/>
                  </a:lnTo>
                  <a:lnTo>
                    <a:pt x="37" y="65"/>
                  </a:lnTo>
                  <a:lnTo>
                    <a:pt x="31" y="63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9" y="59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6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5" y="33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5" y="11"/>
                  </a:lnTo>
                  <a:lnTo>
                    <a:pt x="17" y="10"/>
                  </a:lnTo>
                  <a:lnTo>
                    <a:pt x="18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52" y="3"/>
                  </a:lnTo>
                  <a:lnTo>
                    <a:pt x="58" y="3"/>
                  </a:lnTo>
                  <a:lnTo>
                    <a:pt x="63" y="5"/>
                  </a:lnTo>
                  <a:lnTo>
                    <a:pt x="69" y="6"/>
                  </a:lnTo>
                  <a:lnTo>
                    <a:pt x="75" y="8"/>
                  </a:lnTo>
                  <a:lnTo>
                    <a:pt x="81" y="8"/>
                  </a:lnTo>
                  <a:lnTo>
                    <a:pt x="89" y="10"/>
                  </a:lnTo>
                  <a:lnTo>
                    <a:pt x="95" y="11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6" y="16"/>
                  </a:lnTo>
                  <a:lnTo>
                    <a:pt x="124" y="17"/>
                  </a:lnTo>
                  <a:lnTo>
                    <a:pt x="132" y="19"/>
                  </a:lnTo>
                  <a:lnTo>
                    <a:pt x="138" y="19"/>
                  </a:lnTo>
                  <a:lnTo>
                    <a:pt x="145" y="20"/>
                  </a:lnTo>
                  <a:lnTo>
                    <a:pt x="152" y="22"/>
                  </a:lnTo>
                  <a:lnTo>
                    <a:pt x="158" y="23"/>
                  </a:lnTo>
                  <a:lnTo>
                    <a:pt x="164" y="25"/>
                  </a:lnTo>
                  <a:lnTo>
                    <a:pt x="170" y="25"/>
                  </a:lnTo>
                  <a:lnTo>
                    <a:pt x="176" y="26"/>
                  </a:lnTo>
                  <a:lnTo>
                    <a:pt x="181" y="28"/>
                  </a:lnTo>
                  <a:lnTo>
                    <a:pt x="185" y="28"/>
                  </a:lnTo>
                  <a:lnTo>
                    <a:pt x="190" y="29"/>
                  </a:lnTo>
                  <a:lnTo>
                    <a:pt x="193" y="29"/>
                  </a:lnTo>
                  <a:lnTo>
                    <a:pt x="196" y="29"/>
                  </a:lnTo>
                  <a:lnTo>
                    <a:pt x="197" y="31"/>
                  </a:lnTo>
                  <a:lnTo>
                    <a:pt x="199" y="31"/>
                  </a:lnTo>
                  <a:lnTo>
                    <a:pt x="202" y="31"/>
                  </a:lnTo>
                  <a:lnTo>
                    <a:pt x="205" y="31"/>
                  </a:lnTo>
                  <a:lnTo>
                    <a:pt x="207" y="33"/>
                  </a:lnTo>
                  <a:lnTo>
                    <a:pt x="208" y="33"/>
                  </a:lnTo>
                  <a:lnTo>
                    <a:pt x="210" y="33"/>
                  </a:lnTo>
                  <a:lnTo>
                    <a:pt x="213" y="34"/>
                  </a:lnTo>
                  <a:lnTo>
                    <a:pt x="214" y="36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7" y="39"/>
                  </a:lnTo>
                  <a:lnTo>
                    <a:pt x="219" y="39"/>
                  </a:lnTo>
                  <a:lnTo>
                    <a:pt x="220" y="40"/>
                  </a:lnTo>
                  <a:lnTo>
                    <a:pt x="220" y="42"/>
                  </a:lnTo>
                  <a:lnTo>
                    <a:pt x="222" y="43"/>
                  </a:lnTo>
                  <a:lnTo>
                    <a:pt x="222" y="45"/>
                  </a:lnTo>
                  <a:lnTo>
                    <a:pt x="222" y="46"/>
                  </a:lnTo>
                  <a:lnTo>
                    <a:pt x="224" y="48"/>
                  </a:lnTo>
                  <a:lnTo>
                    <a:pt x="224" y="49"/>
                  </a:lnTo>
                  <a:lnTo>
                    <a:pt x="224" y="51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5" y="60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7" y="65"/>
                  </a:lnTo>
                  <a:lnTo>
                    <a:pt x="227" y="66"/>
                  </a:lnTo>
                  <a:lnTo>
                    <a:pt x="227" y="68"/>
                  </a:lnTo>
                  <a:lnTo>
                    <a:pt x="227" y="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17" name="Freeform 233"/>
            <p:cNvSpPr>
              <a:spLocks/>
            </p:cNvSpPr>
            <p:nvPr/>
          </p:nvSpPr>
          <p:spPr bwMode="auto">
            <a:xfrm>
              <a:off x="3807" y="1248"/>
              <a:ext cx="45" cy="7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4" y="1"/>
                </a:cxn>
                <a:cxn ang="0">
                  <a:pos x="31" y="1"/>
                </a:cxn>
                <a:cxn ang="0">
                  <a:pos x="28" y="3"/>
                </a:cxn>
                <a:cxn ang="0">
                  <a:pos x="24" y="3"/>
                </a:cxn>
                <a:cxn ang="0">
                  <a:pos x="23" y="4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5" y="9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3"/>
                </a:cxn>
                <a:cxn ang="0">
                  <a:pos x="11" y="15"/>
                </a:cxn>
                <a:cxn ang="0">
                  <a:pos x="9" y="16"/>
                </a:cxn>
                <a:cxn ang="0">
                  <a:pos x="9" y="18"/>
                </a:cxn>
                <a:cxn ang="0">
                  <a:pos x="8" y="19"/>
                </a:cxn>
                <a:cxn ang="0">
                  <a:pos x="8" y="21"/>
                </a:cxn>
                <a:cxn ang="0">
                  <a:pos x="6" y="22"/>
                </a:cxn>
                <a:cxn ang="0">
                  <a:pos x="6" y="26"/>
                </a:cxn>
                <a:cxn ang="0">
                  <a:pos x="6" y="27"/>
                </a:cxn>
                <a:cxn ang="0">
                  <a:pos x="5" y="30"/>
                </a:cxn>
                <a:cxn ang="0">
                  <a:pos x="5" y="33"/>
                </a:cxn>
                <a:cxn ang="0">
                  <a:pos x="5" y="36"/>
                </a:cxn>
                <a:cxn ang="0">
                  <a:pos x="3" y="38"/>
                </a:cxn>
                <a:cxn ang="0">
                  <a:pos x="3" y="41"/>
                </a:cxn>
                <a:cxn ang="0">
                  <a:pos x="3" y="45"/>
                </a:cxn>
                <a:cxn ang="0">
                  <a:pos x="2" y="48"/>
                </a:cxn>
                <a:cxn ang="0">
                  <a:pos x="2" y="52"/>
                </a:cxn>
                <a:cxn ang="0">
                  <a:pos x="2" y="56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0" y="68"/>
                </a:cxn>
              </a:cxnLst>
              <a:rect l="0" t="0" r="r" b="b"/>
              <a:pathLst>
                <a:path w="36" h="69">
                  <a:moveTo>
                    <a:pt x="35" y="0"/>
                  </a:moveTo>
                  <a:lnTo>
                    <a:pt x="34" y="1"/>
                  </a:lnTo>
                  <a:lnTo>
                    <a:pt x="31" y="1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5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18" name="Freeform 234"/>
            <p:cNvSpPr>
              <a:spLocks/>
            </p:cNvSpPr>
            <p:nvPr/>
          </p:nvSpPr>
          <p:spPr bwMode="auto">
            <a:xfrm>
              <a:off x="3822" y="1260"/>
              <a:ext cx="139" cy="8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103" y="55"/>
                </a:cxn>
                <a:cxn ang="0">
                  <a:pos x="98" y="58"/>
                </a:cxn>
                <a:cxn ang="0">
                  <a:pos x="94" y="61"/>
                </a:cxn>
                <a:cxn ang="0">
                  <a:pos x="89" y="65"/>
                </a:cxn>
                <a:cxn ang="0">
                  <a:pos x="84" y="68"/>
                </a:cxn>
                <a:cxn ang="0">
                  <a:pos x="80" y="71"/>
                </a:cxn>
                <a:cxn ang="0">
                  <a:pos x="75" y="72"/>
                </a:cxn>
                <a:cxn ang="0">
                  <a:pos x="72" y="72"/>
                </a:cxn>
                <a:cxn ang="0">
                  <a:pos x="68" y="71"/>
                </a:cxn>
                <a:cxn ang="0">
                  <a:pos x="60" y="68"/>
                </a:cxn>
                <a:cxn ang="0">
                  <a:pos x="51" y="65"/>
                </a:cxn>
                <a:cxn ang="0">
                  <a:pos x="42" y="61"/>
                </a:cxn>
                <a:cxn ang="0">
                  <a:pos x="32" y="58"/>
                </a:cxn>
                <a:cxn ang="0">
                  <a:pos x="22" y="55"/>
                </a:cxn>
                <a:cxn ang="0">
                  <a:pos x="14" y="52"/>
                </a:cxn>
                <a:cxn ang="0">
                  <a:pos x="6" y="51"/>
                </a:cxn>
                <a:cxn ang="0">
                  <a:pos x="2" y="49"/>
                </a:cxn>
                <a:cxn ang="0">
                  <a:pos x="0" y="45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5" y="14"/>
                </a:cxn>
                <a:cxn ang="0">
                  <a:pos x="8" y="11"/>
                </a:cxn>
                <a:cxn ang="0">
                  <a:pos x="12" y="6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40" y="2"/>
                </a:cxn>
                <a:cxn ang="0">
                  <a:pos x="48" y="3"/>
                </a:cxn>
                <a:cxn ang="0">
                  <a:pos x="55" y="5"/>
                </a:cxn>
                <a:cxn ang="0">
                  <a:pos x="65" y="6"/>
                </a:cxn>
                <a:cxn ang="0">
                  <a:pos x="74" y="8"/>
                </a:cxn>
                <a:cxn ang="0">
                  <a:pos x="81" y="9"/>
                </a:cxn>
                <a:cxn ang="0">
                  <a:pos x="88" y="11"/>
                </a:cxn>
                <a:cxn ang="0">
                  <a:pos x="92" y="12"/>
                </a:cxn>
                <a:cxn ang="0">
                  <a:pos x="97" y="12"/>
                </a:cxn>
                <a:cxn ang="0">
                  <a:pos x="100" y="14"/>
                </a:cxn>
                <a:cxn ang="0">
                  <a:pos x="104" y="19"/>
                </a:cxn>
                <a:cxn ang="0">
                  <a:pos x="107" y="23"/>
                </a:cxn>
                <a:cxn ang="0">
                  <a:pos x="107" y="28"/>
                </a:cxn>
                <a:cxn ang="0">
                  <a:pos x="109" y="32"/>
                </a:cxn>
                <a:cxn ang="0">
                  <a:pos x="109" y="37"/>
                </a:cxn>
                <a:cxn ang="0">
                  <a:pos x="109" y="42"/>
                </a:cxn>
                <a:cxn ang="0">
                  <a:pos x="107" y="46"/>
                </a:cxn>
              </a:cxnLst>
              <a:rect l="0" t="0" r="r" b="b"/>
              <a:pathLst>
                <a:path w="110" h="75">
                  <a:moveTo>
                    <a:pt x="107" y="49"/>
                  </a:moveTo>
                  <a:lnTo>
                    <a:pt x="107" y="51"/>
                  </a:lnTo>
                  <a:lnTo>
                    <a:pt x="106" y="52"/>
                  </a:lnTo>
                  <a:lnTo>
                    <a:pt x="104" y="54"/>
                  </a:lnTo>
                  <a:lnTo>
                    <a:pt x="103" y="54"/>
                  </a:lnTo>
                  <a:lnTo>
                    <a:pt x="103" y="55"/>
                  </a:lnTo>
                  <a:lnTo>
                    <a:pt x="101" y="55"/>
                  </a:lnTo>
                  <a:lnTo>
                    <a:pt x="100" y="57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5" y="60"/>
                  </a:lnTo>
                  <a:lnTo>
                    <a:pt x="94" y="61"/>
                  </a:lnTo>
                  <a:lnTo>
                    <a:pt x="92" y="61"/>
                  </a:lnTo>
                  <a:lnTo>
                    <a:pt x="91" y="63"/>
                  </a:lnTo>
                  <a:lnTo>
                    <a:pt x="89" y="65"/>
                  </a:lnTo>
                  <a:lnTo>
                    <a:pt x="88" y="65"/>
                  </a:lnTo>
                  <a:lnTo>
                    <a:pt x="86" y="66"/>
                  </a:lnTo>
                  <a:lnTo>
                    <a:pt x="84" y="68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80" y="71"/>
                  </a:lnTo>
                  <a:lnTo>
                    <a:pt x="78" y="71"/>
                  </a:lnTo>
                  <a:lnTo>
                    <a:pt x="77" y="72"/>
                  </a:lnTo>
                  <a:lnTo>
                    <a:pt x="75" y="72"/>
                  </a:lnTo>
                  <a:lnTo>
                    <a:pt x="75" y="74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5" y="69"/>
                  </a:lnTo>
                  <a:lnTo>
                    <a:pt x="63" y="69"/>
                  </a:lnTo>
                  <a:lnTo>
                    <a:pt x="60" y="68"/>
                  </a:lnTo>
                  <a:lnTo>
                    <a:pt x="57" y="66"/>
                  </a:lnTo>
                  <a:lnTo>
                    <a:pt x="54" y="66"/>
                  </a:lnTo>
                  <a:lnTo>
                    <a:pt x="51" y="65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2" y="61"/>
                  </a:lnTo>
                  <a:lnTo>
                    <a:pt x="39" y="60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8" y="57"/>
                  </a:lnTo>
                  <a:lnTo>
                    <a:pt x="25" y="57"/>
                  </a:lnTo>
                  <a:lnTo>
                    <a:pt x="22" y="55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4" y="52"/>
                  </a:lnTo>
                  <a:lnTo>
                    <a:pt x="11" y="52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1" y="3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5" y="6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5" y="9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1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1" y="16"/>
                  </a:lnTo>
                  <a:lnTo>
                    <a:pt x="103" y="17"/>
                  </a:lnTo>
                  <a:lnTo>
                    <a:pt x="104" y="19"/>
                  </a:lnTo>
                  <a:lnTo>
                    <a:pt x="106" y="20"/>
                  </a:lnTo>
                  <a:lnTo>
                    <a:pt x="106" y="22"/>
                  </a:lnTo>
                  <a:lnTo>
                    <a:pt x="107" y="23"/>
                  </a:lnTo>
                  <a:lnTo>
                    <a:pt x="107" y="25"/>
                  </a:lnTo>
                  <a:lnTo>
                    <a:pt x="107" y="26"/>
                  </a:lnTo>
                  <a:lnTo>
                    <a:pt x="107" y="28"/>
                  </a:lnTo>
                  <a:lnTo>
                    <a:pt x="109" y="29"/>
                  </a:lnTo>
                  <a:lnTo>
                    <a:pt x="109" y="31"/>
                  </a:lnTo>
                  <a:lnTo>
                    <a:pt x="109" y="32"/>
                  </a:lnTo>
                  <a:lnTo>
                    <a:pt x="109" y="34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09" y="38"/>
                  </a:lnTo>
                  <a:lnTo>
                    <a:pt x="109" y="40"/>
                  </a:lnTo>
                  <a:lnTo>
                    <a:pt x="109" y="42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7" y="46"/>
                  </a:lnTo>
                  <a:lnTo>
                    <a:pt x="107" y="48"/>
                  </a:lnTo>
                  <a:lnTo>
                    <a:pt x="107" y="49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19" name="Freeform 235"/>
            <p:cNvSpPr>
              <a:spLocks/>
            </p:cNvSpPr>
            <p:nvPr/>
          </p:nvSpPr>
          <p:spPr bwMode="auto">
            <a:xfrm>
              <a:off x="3822" y="1260"/>
              <a:ext cx="139" cy="8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103" y="55"/>
                </a:cxn>
                <a:cxn ang="0">
                  <a:pos x="98" y="58"/>
                </a:cxn>
                <a:cxn ang="0">
                  <a:pos x="94" y="61"/>
                </a:cxn>
                <a:cxn ang="0">
                  <a:pos x="89" y="65"/>
                </a:cxn>
                <a:cxn ang="0">
                  <a:pos x="84" y="68"/>
                </a:cxn>
                <a:cxn ang="0">
                  <a:pos x="80" y="71"/>
                </a:cxn>
                <a:cxn ang="0">
                  <a:pos x="75" y="72"/>
                </a:cxn>
                <a:cxn ang="0">
                  <a:pos x="72" y="72"/>
                </a:cxn>
                <a:cxn ang="0">
                  <a:pos x="68" y="71"/>
                </a:cxn>
                <a:cxn ang="0">
                  <a:pos x="60" y="68"/>
                </a:cxn>
                <a:cxn ang="0">
                  <a:pos x="51" y="65"/>
                </a:cxn>
                <a:cxn ang="0">
                  <a:pos x="42" y="61"/>
                </a:cxn>
                <a:cxn ang="0">
                  <a:pos x="32" y="58"/>
                </a:cxn>
                <a:cxn ang="0">
                  <a:pos x="22" y="55"/>
                </a:cxn>
                <a:cxn ang="0">
                  <a:pos x="14" y="52"/>
                </a:cxn>
                <a:cxn ang="0">
                  <a:pos x="6" y="51"/>
                </a:cxn>
                <a:cxn ang="0">
                  <a:pos x="2" y="49"/>
                </a:cxn>
                <a:cxn ang="0">
                  <a:pos x="0" y="45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5" y="14"/>
                </a:cxn>
                <a:cxn ang="0">
                  <a:pos x="8" y="11"/>
                </a:cxn>
                <a:cxn ang="0">
                  <a:pos x="12" y="6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40" y="2"/>
                </a:cxn>
                <a:cxn ang="0">
                  <a:pos x="48" y="3"/>
                </a:cxn>
                <a:cxn ang="0">
                  <a:pos x="55" y="5"/>
                </a:cxn>
                <a:cxn ang="0">
                  <a:pos x="65" y="6"/>
                </a:cxn>
                <a:cxn ang="0">
                  <a:pos x="74" y="8"/>
                </a:cxn>
                <a:cxn ang="0">
                  <a:pos x="81" y="9"/>
                </a:cxn>
                <a:cxn ang="0">
                  <a:pos x="88" y="11"/>
                </a:cxn>
                <a:cxn ang="0">
                  <a:pos x="92" y="12"/>
                </a:cxn>
                <a:cxn ang="0">
                  <a:pos x="97" y="12"/>
                </a:cxn>
                <a:cxn ang="0">
                  <a:pos x="100" y="14"/>
                </a:cxn>
                <a:cxn ang="0">
                  <a:pos x="104" y="19"/>
                </a:cxn>
                <a:cxn ang="0">
                  <a:pos x="107" y="23"/>
                </a:cxn>
                <a:cxn ang="0">
                  <a:pos x="107" y="28"/>
                </a:cxn>
                <a:cxn ang="0">
                  <a:pos x="109" y="32"/>
                </a:cxn>
                <a:cxn ang="0">
                  <a:pos x="109" y="37"/>
                </a:cxn>
                <a:cxn ang="0">
                  <a:pos x="109" y="42"/>
                </a:cxn>
                <a:cxn ang="0">
                  <a:pos x="107" y="46"/>
                </a:cxn>
              </a:cxnLst>
              <a:rect l="0" t="0" r="r" b="b"/>
              <a:pathLst>
                <a:path w="110" h="75">
                  <a:moveTo>
                    <a:pt x="107" y="49"/>
                  </a:moveTo>
                  <a:lnTo>
                    <a:pt x="107" y="51"/>
                  </a:lnTo>
                  <a:lnTo>
                    <a:pt x="106" y="52"/>
                  </a:lnTo>
                  <a:lnTo>
                    <a:pt x="104" y="54"/>
                  </a:lnTo>
                  <a:lnTo>
                    <a:pt x="103" y="54"/>
                  </a:lnTo>
                  <a:lnTo>
                    <a:pt x="103" y="55"/>
                  </a:lnTo>
                  <a:lnTo>
                    <a:pt x="101" y="55"/>
                  </a:lnTo>
                  <a:lnTo>
                    <a:pt x="100" y="57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5" y="60"/>
                  </a:lnTo>
                  <a:lnTo>
                    <a:pt x="94" y="61"/>
                  </a:lnTo>
                  <a:lnTo>
                    <a:pt x="92" y="61"/>
                  </a:lnTo>
                  <a:lnTo>
                    <a:pt x="91" y="63"/>
                  </a:lnTo>
                  <a:lnTo>
                    <a:pt x="89" y="65"/>
                  </a:lnTo>
                  <a:lnTo>
                    <a:pt x="88" y="65"/>
                  </a:lnTo>
                  <a:lnTo>
                    <a:pt x="86" y="66"/>
                  </a:lnTo>
                  <a:lnTo>
                    <a:pt x="84" y="68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80" y="71"/>
                  </a:lnTo>
                  <a:lnTo>
                    <a:pt x="78" y="71"/>
                  </a:lnTo>
                  <a:lnTo>
                    <a:pt x="77" y="72"/>
                  </a:lnTo>
                  <a:lnTo>
                    <a:pt x="75" y="72"/>
                  </a:lnTo>
                  <a:lnTo>
                    <a:pt x="75" y="74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5" y="69"/>
                  </a:lnTo>
                  <a:lnTo>
                    <a:pt x="63" y="69"/>
                  </a:lnTo>
                  <a:lnTo>
                    <a:pt x="60" y="68"/>
                  </a:lnTo>
                  <a:lnTo>
                    <a:pt x="57" y="66"/>
                  </a:lnTo>
                  <a:lnTo>
                    <a:pt x="54" y="66"/>
                  </a:lnTo>
                  <a:lnTo>
                    <a:pt x="51" y="65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2" y="61"/>
                  </a:lnTo>
                  <a:lnTo>
                    <a:pt x="39" y="60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8" y="57"/>
                  </a:lnTo>
                  <a:lnTo>
                    <a:pt x="25" y="57"/>
                  </a:lnTo>
                  <a:lnTo>
                    <a:pt x="22" y="55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4" y="52"/>
                  </a:lnTo>
                  <a:lnTo>
                    <a:pt x="11" y="52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1" y="3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5" y="6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5" y="9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1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1" y="16"/>
                  </a:lnTo>
                  <a:lnTo>
                    <a:pt x="103" y="17"/>
                  </a:lnTo>
                  <a:lnTo>
                    <a:pt x="104" y="19"/>
                  </a:lnTo>
                  <a:lnTo>
                    <a:pt x="106" y="20"/>
                  </a:lnTo>
                  <a:lnTo>
                    <a:pt x="106" y="22"/>
                  </a:lnTo>
                  <a:lnTo>
                    <a:pt x="107" y="23"/>
                  </a:lnTo>
                  <a:lnTo>
                    <a:pt x="107" y="25"/>
                  </a:lnTo>
                  <a:lnTo>
                    <a:pt x="107" y="26"/>
                  </a:lnTo>
                  <a:lnTo>
                    <a:pt x="107" y="28"/>
                  </a:lnTo>
                  <a:lnTo>
                    <a:pt x="109" y="29"/>
                  </a:lnTo>
                  <a:lnTo>
                    <a:pt x="109" y="31"/>
                  </a:lnTo>
                  <a:lnTo>
                    <a:pt x="109" y="32"/>
                  </a:lnTo>
                  <a:lnTo>
                    <a:pt x="109" y="34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09" y="38"/>
                  </a:lnTo>
                  <a:lnTo>
                    <a:pt x="109" y="40"/>
                  </a:lnTo>
                  <a:lnTo>
                    <a:pt x="109" y="42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7" y="46"/>
                  </a:lnTo>
                  <a:lnTo>
                    <a:pt x="107" y="48"/>
                  </a:lnTo>
                  <a:lnTo>
                    <a:pt x="107" y="4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20" name="Freeform 236"/>
            <p:cNvSpPr>
              <a:spLocks/>
            </p:cNvSpPr>
            <p:nvPr/>
          </p:nvSpPr>
          <p:spPr bwMode="auto">
            <a:xfrm>
              <a:off x="3916" y="1276"/>
              <a:ext cx="30" cy="6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17" y="2"/>
                </a:cxn>
                <a:cxn ang="0">
                  <a:pos x="15" y="3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7" y="12"/>
                </a:cxn>
                <a:cxn ang="0">
                  <a:pos x="6" y="15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3" y="21"/>
                </a:cxn>
                <a:cxn ang="0">
                  <a:pos x="3" y="23"/>
                </a:cxn>
                <a:cxn ang="0">
                  <a:pos x="1" y="26"/>
                </a:cxn>
                <a:cxn ang="0">
                  <a:pos x="1" y="28"/>
                </a:cxn>
                <a:cxn ang="0">
                  <a:pos x="1" y="31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0" y="57"/>
                </a:cxn>
                <a:cxn ang="0">
                  <a:pos x="1" y="60"/>
                </a:cxn>
              </a:cxnLst>
              <a:rect l="0" t="0" r="r" b="b"/>
              <a:pathLst>
                <a:path w="24" h="61">
                  <a:moveTo>
                    <a:pt x="23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21" name="Freeform 237"/>
            <p:cNvSpPr>
              <a:spLocks/>
            </p:cNvSpPr>
            <p:nvPr/>
          </p:nvSpPr>
          <p:spPr bwMode="auto">
            <a:xfrm>
              <a:off x="3875" y="1305"/>
              <a:ext cx="22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5" y="18"/>
                </a:cxn>
                <a:cxn ang="0">
                  <a:pos x="5" y="21"/>
                </a:cxn>
                <a:cxn ang="0">
                  <a:pos x="5" y="25"/>
                </a:cxn>
                <a:cxn ang="0">
                  <a:pos x="5" y="28"/>
                </a:cxn>
                <a:cxn ang="0">
                  <a:pos x="7" y="31"/>
                </a:cxn>
                <a:cxn ang="0">
                  <a:pos x="7" y="29"/>
                </a:cxn>
                <a:cxn ang="0">
                  <a:pos x="10" y="29"/>
                </a:cxn>
                <a:cxn ang="0">
                  <a:pos x="10" y="28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2" y="25"/>
                </a:cxn>
                <a:cxn ang="0">
                  <a:pos x="16" y="23"/>
                </a:cxn>
                <a:cxn ang="0">
                  <a:pos x="16" y="21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6" y="8"/>
                </a:cxn>
                <a:cxn ang="0">
                  <a:pos x="16" y="6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</a:cxnLst>
              <a:rect l="0" t="0" r="r" b="b"/>
              <a:pathLst>
                <a:path w="17" h="32">
                  <a:moveTo>
                    <a:pt x="0" y="3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22" name="Freeform 238"/>
            <p:cNvSpPr>
              <a:spLocks/>
            </p:cNvSpPr>
            <p:nvPr/>
          </p:nvSpPr>
          <p:spPr bwMode="auto">
            <a:xfrm>
              <a:off x="3875" y="1305"/>
              <a:ext cx="22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5" y="18"/>
                </a:cxn>
                <a:cxn ang="0">
                  <a:pos x="5" y="21"/>
                </a:cxn>
                <a:cxn ang="0">
                  <a:pos x="5" y="25"/>
                </a:cxn>
                <a:cxn ang="0">
                  <a:pos x="5" y="28"/>
                </a:cxn>
                <a:cxn ang="0">
                  <a:pos x="7" y="31"/>
                </a:cxn>
                <a:cxn ang="0">
                  <a:pos x="7" y="29"/>
                </a:cxn>
                <a:cxn ang="0">
                  <a:pos x="10" y="29"/>
                </a:cxn>
                <a:cxn ang="0">
                  <a:pos x="10" y="28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2" y="25"/>
                </a:cxn>
                <a:cxn ang="0">
                  <a:pos x="16" y="23"/>
                </a:cxn>
                <a:cxn ang="0">
                  <a:pos x="16" y="21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6" y="8"/>
                </a:cxn>
                <a:cxn ang="0">
                  <a:pos x="16" y="6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</a:cxnLst>
              <a:rect l="0" t="0" r="r" b="b"/>
              <a:pathLst>
                <a:path w="17" h="32">
                  <a:moveTo>
                    <a:pt x="0" y="3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23" name="Freeform 239"/>
            <p:cNvSpPr>
              <a:spLocks/>
            </p:cNvSpPr>
            <p:nvPr/>
          </p:nvSpPr>
          <p:spPr bwMode="auto">
            <a:xfrm>
              <a:off x="3837" y="1085"/>
              <a:ext cx="45" cy="26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1" y="9"/>
                </a:cxn>
                <a:cxn ang="0">
                  <a:pos x="28" y="3"/>
                </a:cxn>
                <a:cxn ang="0">
                  <a:pos x="23" y="1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2"/>
                </a:cxn>
                <a:cxn ang="0">
                  <a:pos x="0" y="215"/>
                </a:cxn>
                <a:cxn ang="0">
                  <a:pos x="0" y="220"/>
                </a:cxn>
                <a:cxn ang="0">
                  <a:pos x="2" y="225"/>
                </a:cxn>
                <a:cxn ang="0">
                  <a:pos x="7" y="229"/>
                </a:cxn>
                <a:cxn ang="0">
                  <a:pos x="11" y="231"/>
                </a:cxn>
                <a:cxn ang="0">
                  <a:pos x="17" y="232"/>
                </a:cxn>
                <a:cxn ang="0">
                  <a:pos x="23" y="231"/>
                </a:cxn>
                <a:cxn ang="0">
                  <a:pos x="28" y="229"/>
                </a:cxn>
                <a:cxn ang="0">
                  <a:pos x="31" y="225"/>
                </a:cxn>
                <a:cxn ang="0">
                  <a:pos x="34" y="220"/>
                </a:cxn>
                <a:cxn ang="0">
                  <a:pos x="34" y="16"/>
                </a:cxn>
                <a:cxn ang="0">
                  <a:pos x="34" y="12"/>
                </a:cxn>
              </a:cxnLst>
              <a:rect l="0" t="0" r="r" b="b"/>
              <a:pathLst>
                <a:path w="35" h="233">
                  <a:moveTo>
                    <a:pt x="34" y="12"/>
                  </a:moveTo>
                  <a:lnTo>
                    <a:pt x="31" y="9"/>
                  </a:lnTo>
                  <a:lnTo>
                    <a:pt x="28" y="3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2" y="225"/>
                  </a:lnTo>
                  <a:lnTo>
                    <a:pt x="7" y="229"/>
                  </a:lnTo>
                  <a:lnTo>
                    <a:pt x="11" y="231"/>
                  </a:lnTo>
                  <a:lnTo>
                    <a:pt x="17" y="232"/>
                  </a:lnTo>
                  <a:lnTo>
                    <a:pt x="23" y="231"/>
                  </a:lnTo>
                  <a:lnTo>
                    <a:pt x="28" y="229"/>
                  </a:lnTo>
                  <a:lnTo>
                    <a:pt x="31" y="225"/>
                  </a:lnTo>
                  <a:lnTo>
                    <a:pt x="34" y="220"/>
                  </a:lnTo>
                  <a:lnTo>
                    <a:pt x="34" y="16"/>
                  </a:lnTo>
                  <a:lnTo>
                    <a:pt x="34" y="1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24" name="Freeform 240"/>
            <p:cNvSpPr>
              <a:spLocks/>
            </p:cNvSpPr>
            <p:nvPr/>
          </p:nvSpPr>
          <p:spPr bwMode="auto">
            <a:xfrm>
              <a:off x="3837" y="1085"/>
              <a:ext cx="45" cy="26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1" y="9"/>
                </a:cxn>
                <a:cxn ang="0">
                  <a:pos x="28" y="3"/>
                </a:cxn>
                <a:cxn ang="0">
                  <a:pos x="23" y="1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2"/>
                </a:cxn>
                <a:cxn ang="0">
                  <a:pos x="0" y="215"/>
                </a:cxn>
                <a:cxn ang="0">
                  <a:pos x="0" y="220"/>
                </a:cxn>
                <a:cxn ang="0">
                  <a:pos x="2" y="225"/>
                </a:cxn>
                <a:cxn ang="0">
                  <a:pos x="7" y="229"/>
                </a:cxn>
                <a:cxn ang="0">
                  <a:pos x="11" y="231"/>
                </a:cxn>
                <a:cxn ang="0">
                  <a:pos x="17" y="232"/>
                </a:cxn>
                <a:cxn ang="0">
                  <a:pos x="23" y="231"/>
                </a:cxn>
                <a:cxn ang="0">
                  <a:pos x="28" y="229"/>
                </a:cxn>
                <a:cxn ang="0">
                  <a:pos x="31" y="225"/>
                </a:cxn>
                <a:cxn ang="0">
                  <a:pos x="34" y="220"/>
                </a:cxn>
                <a:cxn ang="0">
                  <a:pos x="34" y="16"/>
                </a:cxn>
                <a:cxn ang="0">
                  <a:pos x="34" y="12"/>
                </a:cxn>
              </a:cxnLst>
              <a:rect l="0" t="0" r="r" b="b"/>
              <a:pathLst>
                <a:path w="35" h="233">
                  <a:moveTo>
                    <a:pt x="34" y="12"/>
                  </a:moveTo>
                  <a:lnTo>
                    <a:pt x="31" y="9"/>
                  </a:lnTo>
                  <a:lnTo>
                    <a:pt x="28" y="3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2" y="225"/>
                  </a:lnTo>
                  <a:lnTo>
                    <a:pt x="7" y="229"/>
                  </a:lnTo>
                  <a:lnTo>
                    <a:pt x="11" y="231"/>
                  </a:lnTo>
                  <a:lnTo>
                    <a:pt x="17" y="232"/>
                  </a:lnTo>
                  <a:lnTo>
                    <a:pt x="23" y="231"/>
                  </a:lnTo>
                  <a:lnTo>
                    <a:pt x="28" y="229"/>
                  </a:lnTo>
                  <a:lnTo>
                    <a:pt x="31" y="225"/>
                  </a:lnTo>
                  <a:lnTo>
                    <a:pt x="34" y="220"/>
                  </a:lnTo>
                  <a:lnTo>
                    <a:pt x="34" y="16"/>
                  </a:lnTo>
                  <a:lnTo>
                    <a:pt x="34" y="1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25" name="Freeform 241"/>
            <p:cNvSpPr>
              <a:spLocks/>
            </p:cNvSpPr>
            <p:nvPr/>
          </p:nvSpPr>
          <p:spPr bwMode="auto">
            <a:xfrm>
              <a:off x="3841" y="1096"/>
              <a:ext cx="37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8"/>
                </a:cxn>
                <a:cxn ang="0">
                  <a:pos x="26" y="13"/>
                </a:cxn>
                <a:cxn ang="0">
                  <a:pos x="21" y="16"/>
                </a:cxn>
                <a:cxn ang="0">
                  <a:pos x="15" y="16"/>
                </a:cxn>
                <a:cxn ang="0">
                  <a:pos x="9" y="16"/>
                </a:cxn>
                <a:cxn ang="0">
                  <a:pos x="5" y="13"/>
                </a:cxn>
                <a:cxn ang="0">
                  <a:pos x="3" y="8"/>
                </a:cxn>
                <a:cxn ang="0">
                  <a:pos x="0" y="0"/>
                </a:cxn>
              </a:cxnLst>
              <a:rect l="0" t="0" r="r" b="b"/>
              <a:pathLst>
                <a:path w="30" h="17">
                  <a:moveTo>
                    <a:pt x="29" y="0"/>
                  </a:moveTo>
                  <a:lnTo>
                    <a:pt x="29" y="8"/>
                  </a:lnTo>
                  <a:lnTo>
                    <a:pt x="26" y="13"/>
                  </a:lnTo>
                  <a:lnTo>
                    <a:pt x="21" y="16"/>
                  </a:lnTo>
                  <a:lnTo>
                    <a:pt x="15" y="16"/>
                  </a:lnTo>
                  <a:lnTo>
                    <a:pt x="9" y="16"/>
                  </a:lnTo>
                  <a:lnTo>
                    <a:pt x="5" y="13"/>
                  </a:lnTo>
                  <a:lnTo>
                    <a:pt x="3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26" name="Freeform 242"/>
            <p:cNvSpPr>
              <a:spLocks/>
            </p:cNvSpPr>
            <p:nvPr/>
          </p:nvSpPr>
          <p:spPr bwMode="auto">
            <a:xfrm>
              <a:off x="3460" y="1256"/>
              <a:ext cx="329" cy="106"/>
            </a:xfrm>
            <a:custGeom>
              <a:avLst/>
              <a:gdLst/>
              <a:ahLst/>
              <a:cxnLst>
                <a:cxn ang="0">
                  <a:pos x="227" y="92"/>
                </a:cxn>
                <a:cxn ang="0">
                  <a:pos x="224" y="92"/>
                </a:cxn>
                <a:cxn ang="0">
                  <a:pos x="218" y="90"/>
                </a:cxn>
                <a:cxn ang="0">
                  <a:pos x="207" y="87"/>
                </a:cxn>
                <a:cxn ang="0">
                  <a:pos x="193" y="84"/>
                </a:cxn>
                <a:cxn ang="0">
                  <a:pos x="176" y="80"/>
                </a:cxn>
                <a:cxn ang="0">
                  <a:pos x="158" y="75"/>
                </a:cxn>
                <a:cxn ang="0">
                  <a:pos x="140" y="71"/>
                </a:cxn>
                <a:cxn ang="0">
                  <a:pos x="120" y="64"/>
                </a:cxn>
                <a:cxn ang="0">
                  <a:pos x="98" y="60"/>
                </a:cxn>
                <a:cxn ang="0">
                  <a:pos x="78" y="54"/>
                </a:cxn>
                <a:cxn ang="0">
                  <a:pos x="60" y="49"/>
                </a:cxn>
                <a:cxn ang="0">
                  <a:pos x="42" y="45"/>
                </a:cxn>
                <a:cxn ang="0">
                  <a:pos x="26" y="41"/>
                </a:cxn>
                <a:cxn ang="0">
                  <a:pos x="14" y="38"/>
                </a:cxn>
                <a:cxn ang="0">
                  <a:pos x="5" y="35"/>
                </a:cxn>
                <a:cxn ang="0">
                  <a:pos x="0" y="34"/>
                </a:cxn>
                <a:cxn ang="0">
                  <a:pos x="0" y="31"/>
                </a:cxn>
                <a:cxn ang="0">
                  <a:pos x="2" y="28"/>
                </a:cxn>
                <a:cxn ang="0">
                  <a:pos x="2" y="25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5" y="15"/>
                </a:cxn>
                <a:cxn ang="0">
                  <a:pos x="6" y="12"/>
                </a:cxn>
                <a:cxn ang="0">
                  <a:pos x="8" y="11"/>
                </a:cxn>
                <a:cxn ang="0">
                  <a:pos x="9" y="8"/>
                </a:cxn>
                <a:cxn ang="0">
                  <a:pos x="13" y="5"/>
                </a:cxn>
                <a:cxn ang="0">
                  <a:pos x="14" y="3"/>
                </a:cxn>
                <a:cxn ang="0">
                  <a:pos x="17" y="2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42" y="3"/>
                </a:cxn>
                <a:cxn ang="0">
                  <a:pos x="55" y="6"/>
                </a:cxn>
                <a:cxn ang="0">
                  <a:pos x="71" y="11"/>
                </a:cxn>
                <a:cxn ang="0">
                  <a:pos x="89" y="14"/>
                </a:cxn>
                <a:cxn ang="0">
                  <a:pos x="108" y="19"/>
                </a:cxn>
                <a:cxn ang="0">
                  <a:pos x="127" y="23"/>
                </a:cxn>
                <a:cxn ang="0">
                  <a:pos x="147" y="28"/>
                </a:cxn>
                <a:cxn ang="0">
                  <a:pos x="167" y="32"/>
                </a:cxn>
                <a:cxn ang="0">
                  <a:pos x="186" y="35"/>
                </a:cxn>
                <a:cxn ang="0">
                  <a:pos x="202" y="40"/>
                </a:cxn>
                <a:cxn ang="0">
                  <a:pos x="218" y="43"/>
                </a:cxn>
                <a:cxn ang="0">
                  <a:pos x="230" y="46"/>
                </a:cxn>
                <a:cxn ang="0">
                  <a:pos x="239" y="48"/>
                </a:cxn>
                <a:cxn ang="0">
                  <a:pos x="244" y="49"/>
                </a:cxn>
                <a:cxn ang="0">
                  <a:pos x="247" y="49"/>
                </a:cxn>
                <a:cxn ang="0">
                  <a:pos x="250" y="49"/>
                </a:cxn>
                <a:cxn ang="0">
                  <a:pos x="253" y="51"/>
                </a:cxn>
                <a:cxn ang="0">
                  <a:pos x="256" y="54"/>
                </a:cxn>
                <a:cxn ang="0">
                  <a:pos x="258" y="55"/>
                </a:cxn>
                <a:cxn ang="0">
                  <a:pos x="259" y="58"/>
                </a:cxn>
                <a:cxn ang="0">
                  <a:pos x="259" y="61"/>
                </a:cxn>
                <a:cxn ang="0">
                  <a:pos x="261" y="64"/>
                </a:cxn>
                <a:cxn ang="0">
                  <a:pos x="261" y="68"/>
                </a:cxn>
                <a:cxn ang="0">
                  <a:pos x="261" y="71"/>
                </a:cxn>
                <a:cxn ang="0">
                  <a:pos x="261" y="74"/>
                </a:cxn>
              </a:cxnLst>
              <a:rect l="0" t="0" r="r" b="b"/>
              <a:pathLst>
                <a:path w="262" h="93">
                  <a:moveTo>
                    <a:pt x="261" y="74"/>
                  </a:moveTo>
                  <a:lnTo>
                    <a:pt x="227" y="92"/>
                  </a:lnTo>
                  <a:lnTo>
                    <a:pt x="225" y="92"/>
                  </a:lnTo>
                  <a:lnTo>
                    <a:pt x="224" y="92"/>
                  </a:lnTo>
                  <a:lnTo>
                    <a:pt x="221" y="92"/>
                  </a:lnTo>
                  <a:lnTo>
                    <a:pt x="218" y="90"/>
                  </a:lnTo>
                  <a:lnTo>
                    <a:pt x="213" y="89"/>
                  </a:lnTo>
                  <a:lnTo>
                    <a:pt x="207" y="87"/>
                  </a:lnTo>
                  <a:lnTo>
                    <a:pt x="201" y="86"/>
                  </a:lnTo>
                  <a:lnTo>
                    <a:pt x="193" y="84"/>
                  </a:lnTo>
                  <a:lnTo>
                    <a:pt x="186" y="83"/>
                  </a:lnTo>
                  <a:lnTo>
                    <a:pt x="176" y="80"/>
                  </a:lnTo>
                  <a:lnTo>
                    <a:pt x="169" y="78"/>
                  </a:lnTo>
                  <a:lnTo>
                    <a:pt x="158" y="75"/>
                  </a:lnTo>
                  <a:lnTo>
                    <a:pt x="149" y="72"/>
                  </a:lnTo>
                  <a:lnTo>
                    <a:pt x="140" y="71"/>
                  </a:lnTo>
                  <a:lnTo>
                    <a:pt x="129" y="68"/>
                  </a:lnTo>
                  <a:lnTo>
                    <a:pt x="120" y="64"/>
                  </a:lnTo>
                  <a:lnTo>
                    <a:pt x="109" y="63"/>
                  </a:lnTo>
                  <a:lnTo>
                    <a:pt x="98" y="60"/>
                  </a:lnTo>
                  <a:lnTo>
                    <a:pt x="89" y="57"/>
                  </a:lnTo>
                  <a:lnTo>
                    <a:pt x="78" y="54"/>
                  </a:lnTo>
                  <a:lnTo>
                    <a:pt x="69" y="52"/>
                  </a:lnTo>
                  <a:lnTo>
                    <a:pt x="60" y="49"/>
                  </a:lnTo>
                  <a:lnTo>
                    <a:pt x="51" y="48"/>
                  </a:lnTo>
                  <a:lnTo>
                    <a:pt x="42" y="45"/>
                  </a:lnTo>
                  <a:lnTo>
                    <a:pt x="34" y="43"/>
                  </a:lnTo>
                  <a:lnTo>
                    <a:pt x="26" y="41"/>
                  </a:lnTo>
                  <a:lnTo>
                    <a:pt x="20" y="40"/>
                  </a:lnTo>
                  <a:lnTo>
                    <a:pt x="14" y="38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42" y="3"/>
                  </a:lnTo>
                  <a:lnTo>
                    <a:pt x="48" y="5"/>
                  </a:lnTo>
                  <a:lnTo>
                    <a:pt x="55" y="6"/>
                  </a:lnTo>
                  <a:lnTo>
                    <a:pt x="63" y="8"/>
                  </a:lnTo>
                  <a:lnTo>
                    <a:pt x="71" y="11"/>
                  </a:lnTo>
                  <a:lnTo>
                    <a:pt x="80" y="12"/>
                  </a:lnTo>
                  <a:lnTo>
                    <a:pt x="89" y="14"/>
                  </a:lnTo>
                  <a:lnTo>
                    <a:pt x="98" y="17"/>
                  </a:lnTo>
                  <a:lnTo>
                    <a:pt x="108" y="19"/>
                  </a:lnTo>
                  <a:lnTo>
                    <a:pt x="118" y="20"/>
                  </a:lnTo>
                  <a:lnTo>
                    <a:pt x="127" y="23"/>
                  </a:lnTo>
                  <a:lnTo>
                    <a:pt x="138" y="25"/>
                  </a:lnTo>
                  <a:lnTo>
                    <a:pt x="147" y="28"/>
                  </a:lnTo>
                  <a:lnTo>
                    <a:pt x="158" y="29"/>
                  </a:lnTo>
                  <a:lnTo>
                    <a:pt x="167" y="32"/>
                  </a:lnTo>
                  <a:lnTo>
                    <a:pt x="176" y="34"/>
                  </a:lnTo>
                  <a:lnTo>
                    <a:pt x="186" y="35"/>
                  </a:lnTo>
                  <a:lnTo>
                    <a:pt x="195" y="38"/>
                  </a:lnTo>
                  <a:lnTo>
                    <a:pt x="202" y="40"/>
                  </a:lnTo>
                  <a:lnTo>
                    <a:pt x="210" y="41"/>
                  </a:lnTo>
                  <a:lnTo>
                    <a:pt x="218" y="43"/>
                  </a:lnTo>
                  <a:lnTo>
                    <a:pt x="224" y="45"/>
                  </a:lnTo>
                  <a:lnTo>
                    <a:pt x="230" y="46"/>
                  </a:lnTo>
                  <a:lnTo>
                    <a:pt x="235" y="48"/>
                  </a:lnTo>
                  <a:lnTo>
                    <a:pt x="239" y="48"/>
                  </a:lnTo>
                  <a:lnTo>
                    <a:pt x="242" y="49"/>
                  </a:lnTo>
                  <a:lnTo>
                    <a:pt x="244" y="49"/>
                  </a:lnTo>
                  <a:lnTo>
                    <a:pt x="245" y="49"/>
                  </a:lnTo>
                  <a:lnTo>
                    <a:pt x="247" y="49"/>
                  </a:lnTo>
                  <a:lnTo>
                    <a:pt x="248" y="49"/>
                  </a:lnTo>
                  <a:lnTo>
                    <a:pt x="250" y="49"/>
                  </a:lnTo>
                  <a:lnTo>
                    <a:pt x="251" y="51"/>
                  </a:lnTo>
                  <a:lnTo>
                    <a:pt x="253" y="51"/>
                  </a:lnTo>
                  <a:lnTo>
                    <a:pt x="255" y="52"/>
                  </a:lnTo>
                  <a:lnTo>
                    <a:pt x="256" y="54"/>
                  </a:lnTo>
                  <a:lnTo>
                    <a:pt x="256" y="55"/>
                  </a:lnTo>
                  <a:lnTo>
                    <a:pt x="258" y="55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60"/>
                  </a:lnTo>
                  <a:lnTo>
                    <a:pt x="259" y="61"/>
                  </a:lnTo>
                  <a:lnTo>
                    <a:pt x="261" y="63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8"/>
                  </a:lnTo>
                  <a:lnTo>
                    <a:pt x="261" y="69"/>
                  </a:lnTo>
                  <a:lnTo>
                    <a:pt x="261" y="71"/>
                  </a:lnTo>
                  <a:lnTo>
                    <a:pt x="261" y="72"/>
                  </a:lnTo>
                  <a:lnTo>
                    <a:pt x="261" y="7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27" name="Freeform 243"/>
            <p:cNvSpPr>
              <a:spLocks/>
            </p:cNvSpPr>
            <p:nvPr/>
          </p:nvSpPr>
          <p:spPr bwMode="auto">
            <a:xfrm>
              <a:off x="3460" y="1256"/>
              <a:ext cx="329" cy="106"/>
            </a:xfrm>
            <a:custGeom>
              <a:avLst/>
              <a:gdLst/>
              <a:ahLst/>
              <a:cxnLst>
                <a:cxn ang="0">
                  <a:pos x="227" y="92"/>
                </a:cxn>
                <a:cxn ang="0">
                  <a:pos x="224" y="92"/>
                </a:cxn>
                <a:cxn ang="0">
                  <a:pos x="218" y="90"/>
                </a:cxn>
                <a:cxn ang="0">
                  <a:pos x="207" y="87"/>
                </a:cxn>
                <a:cxn ang="0">
                  <a:pos x="193" y="84"/>
                </a:cxn>
                <a:cxn ang="0">
                  <a:pos x="176" y="80"/>
                </a:cxn>
                <a:cxn ang="0">
                  <a:pos x="158" y="75"/>
                </a:cxn>
                <a:cxn ang="0">
                  <a:pos x="140" y="71"/>
                </a:cxn>
                <a:cxn ang="0">
                  <a:pos x="120" y="64"/>
                </a:cxn>
                <a:cxn ang="0">
                  <a:pos x="98" y="60"/>
                </a:cxn>
                <a:cxn ang="0">
                  <a:pos x="78" y="54"/>
                </a:cxn>
                <a:cxn ang="0">
                  <a:pos x="60" y="49"/>
                </a:cxn>
                <a:cxn ang="0">
                  <a:pos x="42" y="45"/>
                </a:cxn>
                <a:cxn ang="0">
                  <a:pos x="26" y="41"/>
                </a:cxn>
                <a:cxn ang="0">
                  <a:pos x="14" y="38"/>
                </a:cxn>
                <a:cxn ang="0">
                  <a:pos x="5" y="35"/>
                </a:cxn>
                <a:cxn ang="0">
                  <a:pos x="0" y="34"/>
                </a:cxn>
                <a:cxn ang="0">
                  <a:pos x="0" y="31"/>
                </a:cxn>
                <a:cxn ang="0">
                  <a:pos x="2" y="28"/>
                </a:cxn>
                <a:cxn ang="0">
                  <a:pos x="2" y="25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5" y="15"/>
                </a:cxn>
                <a:cxn ang="0">
                  <a:pos x="6" y="12"/>
                </a:cxn>
                <a:cxn ang="0">
                  <a:pos x="8" y="11"/>
                </a:cxn>
                <a:cxn ang="0">
                  <a:pos x="9" y="8"/>
                </a:cxn>
                <a:cxn ang="0">
                  <a:pos x="13" y="5"/>
                </a:cxn>
                <a:cxn ang="0">
                  <a:pos x="14" y="3"/>
                </a:cxn>
                <a:cxn ang="0">
                  <a:pos x="17" y="2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42" y="3"/>
                </a:cxn>
                <a:cxn ang="0">
                  <a:pos x="55" y="6"/>
                </a:cxn>
                <a:cxn ang="0">
                  <a:pos x="71" y="11"/>
                </a:cxn>
                <a:cxn ang="0">
                  <a:pos x="89" y="14"/>
                </a:cxn>
                <a:cxn ang="0">
                  <a:pos x="108" y="19"/>
                </a:cxn>
                <a:cxn ang="0">
                  <a:pos x="127" y="23"/>
                </a:cxn>
                <a:cxn ang="0">
                  <a:pos x="147" y="28"/>
                </a:cxn>
                <a:cxn ang="0">
                  <a:pos x="167" y="32"/>
                </a:cxn>
                <a:cxn ang="0">
                  <a:pos x="186" y="35"/>
                </a:cxn>
                <a:cxn ang="0">
                  <a:pos x="202" y="40"/>
                </a:cxn>
                <a:cxn ang="0">
                  <a:pos x="218" y="43"/>
                </a:cxn>
                <a:cxn ang="0">
                  <a:pos x="230" y="46"/>
                </a:cxn>
                <a:cxn ang="0">
                  <a:pos x="239" y="48"/>
                </a:cxn>
                <a:cxn ang="0">
                  <a:pos x="244" y="49"/>
                </a:cxn>
                <a:cxn ang="0">
                  <a:pos x="247" y="49"/>
                </a:cxn>
                <a:cxn ang="0">
                  <a:pos x="250" y="49"/>
                </a:cxn>
                <a:cxn ang="0">
                  <a:pos x="253" y="51"/>
                </a:cxn>
                <a:cxn ang="0">
                  <a:pos x="256" y="54"/>
                </a:cxn>
                <a:cxn ang="0">
                  <a:pos x="258" y="55"/>
                </a:cxn>
                <a:cxn ang="0">
                  <a:pos x="259" y="58"/>
                </a:cxn>
                <a:cxn ang="0">
                  <a:pos x="259" y="61"/>
                </a:cxn>
                <a:cxn ang="0">
                  <a:pos x="261" y="64"/>
                </a:cxn>
                <a:cxn ang="0">
                  <a:pos x="261" y="68"/>
                </a:cxn>
                <a:cxn ang="0">
                  <a:pos x="261" y="71"/>
                </a:cxn>
                <a:cxn ang="0">
                  <a:pos x="261" y="74"/>
                </a:cxn>
              </a:cxnLst>
              <a:rect l="0" t="0" r="r" b="b"/>
              <a:pathLst>
                <a:path w="262" h="93">
                  <a:moveTo>
                    <a:pt x="261" y="74"/>
                  </a:moveTo>
                  <a:lnTo>
                    <a:pt x="227" y="92"/>
                  </a:lnTo>
                  <a:lnTo>
                    <a:pt x="225" y="92"/>
                  </a:lnTo>
                  <a:lnTo>
                    <a:pt x="224" y="92"/>
                  </a:lnTo>
                  <a:lnTo>
                    <a:pt x="221" y="92"/>
                  </a:lnTo>
                  <a:lnTo>
                    <a:pt x="218" y="90"/>
                  </a:lnTo>
                  <a:lnTo>
                    <a:pt x="213" y="89"/>
                  </a:lnTo>
                  <a:lnTo>
                    <a:pt x="207" y="87"/>
                  </a:lnTo>
                  <a:lnTo>
                    <a:pt x="201" y="86"/>
                  </a:lnTo>
                  <a:lnTo>
                    <a:pt x="193" y="84"/>
                  </a:lnTo>
                  <a:lnTo>
                    <a:pt x="186" y="83"/>
                  </a:lnTo>
                  <a:lnTo>
                    <a:pt x="176" y="80"/>
                  </a:lnTo>
                  <a:lnTo>
                    <a:pt x="169" y="78"/>
                  </a:lnTo>
                  <a:lnTo>
                    <a:pt x="158" y="75"/>
                  </a:lnTo>
                  <a:lnTo>
                    <a:pt x="149" y="72"/>
                  </a:lnTo>
                  <a:lnTo>
                    <a:pt x="140" y="71"/>
                  </a:lnTo>
                  <a:lnTo>
                    <a:pt x="129" y="68"/>
                  </a:lnTo>
                  <a:lnTo>
                    <a:pt x="120" y="64"/>
                  </a:lnTo>
                  <a:lnTo>
                    <a:pt x="109" y="63"/>
                  </a:lnTo>
                  <a:lnTo>
                    <a:pt x="98" y="60"/>
                  </a:lnTo>
                  <a:lnTo>
                    <a:pt x="89" y="57"/>
                  </a:lnTo>
                  <a:lnTo>
                    <a:pt x="78" y="54"/>
                  </a:lnTo>
                  <a:lnTo>
                    <a:pt x="69" y="52"/>
                  </a:lnTo>
                  <a:lnTo>
                    <a:pt x="60" y="49"/>
                  </a:lnTo>
                  <a:lnTo>
                    <a:pt x="51" y="48"/>
                  </a:lnTo>
                  <a:lnTo>
                    <a:pt x="42" y="45"/>
                  </a:lnTo>
                  <a:lnTo>
                    <a:pt x="34" y="43"/>
                  </a:lnTo>
                  <a:lnTo>
                    <a:pt x="26" y="41"/>
                  </a:lnTo>
                  <a:lnTo>
                    <a:pt x="20" y="40"/>
                  </a:lnTo>
                  <a:lnTo>
                    <a:pt x="14" y="38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42" y="3"/>
                  </a:lnTo>
                  <a:lnTo>
                    <a:pt x="48" y="5"/>
                  </a:lnTo>
                  <a:lnTo>
                    <a:pt x="55" y="6"/>
                  </a:lnTo>
                  <a:lnTo>
                    <a:pt x="63" y="8"/>
                  </a:lnTo>
                  <a:lnTo>
                    <a:pt x="71" y="11"/>
                  </a:lnTo>
                  <a:lnTo>
                    <a:pt x="80" y="12"/>
                  </a:lnTo>
                  <a:lnTo>
                    <a:pt x="89" y="14"/>
                  </a:lnTo>
                  <a:lnTo>
                    <a:pt x="98" y="17"/>
                  </a:lnTo>
                  <a:lnTo>
                    <a:pt x="108" y="19"/>
                  </a:lnTo>
                  <a:lnTo>
                    <a:pt x="118" y="20"/>
                  </a:lnTo>
                  <a:lnTo>
                    <a:pt x="127" y="23"/>
                  </a:lnTo>
                  <a:lnTo>
                    <a:pt x="138" y="25"/>
                  </a:lnTo>
                  <a:lnTo>
                    <a:pt x="147" y="28"/>
                  </a:lnTo>
                  <a:lnTo>
                    <a:pt x="158" y="29"/>
                  </a:lnTo>
                  <a:lnTo>
                    <a:pt x="167" y="32"/>
                  </a:lnTo>
                  <a:lnTo>
                    <a:pt x="176" y="34"/>
                  </a:lnTo>
                  <a:lnTo>
                    <a:pt x="186" y="35"/>
                  </a:lnTo>
                  <a:lnTo>
                    <a:pt x="195" y="38"/>
                  </a:lnTo>
                  <a:lnTo>
                    <a:pt x="202" y="40"/>
                  </a:lnTo>
                  <a:lnTo>
                    <a:pt x="210" y="41"/>
                  </a:lnTo>
                  <a:lnTo>
                    <a:pt x="218" y="43"/>
                  </a:lnTo>
                  <a:lnTo>
                    <a:pt x="224" y="45"/>
                  </a:lnTo>
                  <a:lnTo>
                    <a:pt x="230" y="46"/>
                  </a:lnTo>
                  <a:lnTo>
                    <a:pt x="235" y="48"/>
                  </a:lnTo>
                  <a:lnTo>
                    <a:pt x="239" y="48"/>
                  </a:lnTo>
                  <a:lnTo>
                    <a:pt x="242" y="49"/>
                  </a:lnTo>
                  <a:lnTo>
                    <a:pt x="244" y="49"/>
                  </a:lnTo>
                  <a:lnTo>
                    <a:pt x="245" y="49"/>
                  </a:lnTo>
                  <a:lnTo>
                    <a:pt x="247" y="49"/>
                  </a:lnTo>
                  <a:lnTo>
                    <a:pt x="248" y="49"/>
                  </a:lnTo>
                  <a:lnTo>
                    <a:pt x="250" y="49"/>
                  </a:lnTo>
                  <a:lnTo>
                    <a:pt x="251" y="51"/>
                  </a:lnTo>
                  <a:lnTo>
                    <a:pt x="253" y="51"/>
                  </a:lnTo>
                  <a:lnTo>
                    <a:pt x="255" y="52"/>
                  </a:lnTo>
                  <a:lnTo>
                    <a:pt x="256" y="54"/>
                  </a:lnTo>
                  <a:lnTo>
                    <a:pt x="256" y="55"/>
                  </a:lnTo>
                  <a:lnTo>
                    <a:pt x="258" y="55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60"/>
                  </a:lnTo>
                  <a:lnTo>
                    <a:pt x="259" y="61"/>
                  </a:lnTo>
                  <a:lnTo>
                    <a:pt x="261" y="63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8"/>
                  </a:lnTo>
                  <a:lnTo>
                    <a:pt x="261" y="69"/>
                  </a:lnTo>
                  <a:lnTo>
                    <a:pt x="261" y="71"/>
                  </a:lnTo>
                  <a:lnTo>
                    <a:pt x="261" y="72"/>
                  </a:lnTo>
                  <a:lnTo>
                    <a:pt x="261" y="7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28" name="Freeform 244"/>
            <p:cNvSpPr>
              <a:spLocks/>
            </p:cNvSpPr>
            <p:nvPr/>
          </p:nvSpPr>
          <p:spPr bwMode="auto">
            <a:xfrm>
              <a:off x="3746" y="1313"/>
              <a:ext cx="28" cy="4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2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1" y="5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5" y="14"/>
                </a:cxn>
                <a:cxn ang="0">
                  <a:pos x="5" y="15"/>
                </a:cxn>
                <a:cxn ang="0">
                  <a:pos x="3" y="17"/>
                </a:cxn>
                <a:cxn ang="0">
                  <a:pos x="3" y="20"/>
                </a:cxn>
                <a:cxn ang="0">
                  <a:pos x="3" y="22"/>
                </a:cxn>
                <a:cxn ang="0">
                  <a:pos x="3" y="23"/>
                </a:cxn>
                <a:cxn ang="0">
                  <a:pos x="1" y="25"/>
                </a:cxn>
                <a:cxn ang="0">
                  <a:pos x="1" y="28"/>
                </a:cxn>
                <a:cxn ang="0">
                  <a:pos x="1" y="29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0" y="43"/>
                </a:cxn>
              </a:cxnLst>
              <a:rect l="0" t="0" r="r" b="b"/>
              <a:pathLst>
                <a:path w="22" h="44">
                  <a:moveTo>
                    <a:pt x="21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29" name="Freeform 245"/>
            <p:cNvSpPr>
              <a:spLocks/>
            </p:cNvSpPr>
            <p:nvPr/>
          </p:nvSpPr>
          <p:spPr bwMode="auto">
            <a:xfrm>
              <a:off x="3297" y="1171"/>
              <a:ext cx="98" cy="54"/>
            </a:xfrm>
            <a:custGeom>
              <a:avLst/>
              <a:gdLst/>
              <a:ahLst/>
              <a:cxnLst>
                <a:cxn ang="0">
                  <a:pos x="76" y="26"/>
                </a:cxn>
                <a:cxn ang="0">
                  <a:pos x="73" y="28"/>
                </a:cxn>
                <a:cxn ang="0">
                  <a:pos x="70" y="29"/>
                </a:cxn>
                <a:cxn ang="0">
                  <a:pos x="62" y="37"/>
                </a:cxn>
                <a:cxn ang="0">
                  <a:pos x="55" y="46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2"/>
                </a:cxn>
                <a:cxn ang="0">
                  <a:pos x="4" y="12"/>
                </a:cxn>
                <a:cxn ang="0">
                  <a:pos x="9" y="6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67" y="3"/>
                </a:cxn>
                <a:cxn ang="0">
                  <a:pos x="69" y="6"/>
                </a:cxn>
                <a:cxn ang="0">
                  <a:pos x="72" y="9"/>
                </a:cxn>
                <a:cxn ang="0">
                  <a:pos x="76" y="17"/>
                </a:cxn>
                <a:cxn ang="0">
                  <a:pos x="76" y="26"/>
                </a:cxn>
              </a:cxnLst>
              <a:rect l="0" t="0" r="r" b="b"/>
              <a:pathLst>
                <a:path w="77" h="47">
                  <a:moveTo>
                    <a:pt x="76" y="26"/>
                  </a:moveTo>
                  <a:lnTo>
                    <a:pt x="73" y="28"/>
                  </a:lnTo>
                  <a:lnTo>
                    <a:pt x="70" y="29"/>
                  </a:lnTo>
                  <a:lnTo>
                    <a:pt x="62" y="37"/>
                  </a:lnTo>
                  <a:lnTo>
                    <a:pt x="55" y="46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4" y="12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67" y="3"/>
                  </a:lnTo>
                  <a:lnTo>
                    <a:pt x="69" y="6"/>
                  </a:lnTo>
                  <a:lnTo>
                    <a:pt x="72" y="9"/>
                  </a:lnTo>
                  <a:lnTo>
                    <a:pt x="76" y="17"/>
                  </a:lnTo>
                  <a:lnTo>
                    <a:pt x="76" y="2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30" name="Freeform 246"/>
            <p:cNvSpPr>
              <a:spLocks/>
            </p:cNvSpPr>
            <p:nvPr/>
          </p:nvSpPr>
          <p:spPr bwMode="auto">
            <a:xfrm>
              <a:off x="3297" y="1171"/>
              <a:ext cx="98" cy="54"/>
            </a:xfrm>
            <a:custGeom>
              <a:avLst/>
              <a:gdLst/>
              <a:ahLst/>
              <a:cxnLst>
                <a:cxn ang="0">
                  <a:pos x="76" y="26"/>
                </a:cxn>
                <a:cxn ang="0">
                  <a:pos x="73" y="28"/>
                </a:cxn>
                <a:cxn ang="0">
                  <a:pos x="70" y="29"/>
                </a:cxn>
                <a:cxn ang="0">
                  <a:pos x="62" y="37"/>
                </a:cxn>
                <a:cxn ang="0">
                  <a:pos x="55" y="46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2"/>
                </a:cxn>
                <a:cxn ang="0">
                  <a:pos x="4" y="12"/>
                </a:cxn>
                <a:cxn ang="0">
                  <a:pos x="9" y="6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67" y="3"/>
                </a:cxn>
                <a:cxn ang="0">
                  <a:pos x="69" y="6"/>
                </a:cxn>
                <a:cxn ang="0">
                  <a:pos x="72" y="9"/>
                </a:cxn>
                <a:cxn ang="0">
                  <a:pos x="76" y="17"/>
                </a:cxn>
                <a:cxn ang="0">
                  <a:pos x="76" y="26"/>
                </a:cxn>
              </a:cxnLst>
              <a:rect l="0" t="0" r="r" b="b"/>
              <a:pathLst>
                <a:path w="77" h="47">
                  <a:moveTo>
                    <a:pt x="76" y="26"/>
                  </a:moveTo>
                  <a:lnTo>
                    <a:pt x="73" y="28"/>
                  </a:lnTo>
                  <a:lnTo>
                    <a:pt x="70" y="29"/>
                  </a:lnTo>
                  <a:lnTo>
                    <a:pt x="62" y="37"/>
                  </a:lnTo>
                  <a:lnTo>
                    <a:pt x="55" y="46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4" y="12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67" y="3"/>
                  </a:lnTo>
                  <a:lnTo>
                    <a:pt x="69" y="6"/>
                  </a:lnTo>
                  <a:lnTo>
                    <a:pt x="72" y="9"/>
                  </a:lnTo>
                  <a:lnTo>
                    <a:pt x="76" y="17"/>
                  </a:lnTo>
                  <a:lnTo>
                    <a:pt x="76" y="2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31" name="Freeform 247"/>
            <p:cNvSpPr>
              <a:spLocks/>
            </p:cNvSpPr>
            <p:nvPr/>
          </p:nvSpPr>
          <p:spPr bwMode="auto">
            <a:xfrm>
              <a:off x="3364" y="1175"/>
              <a:ext cx="23" cy="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2" y="43"/>
                </a:cxn>
              </a:cxnLst>
              <a:rect l="0" t="0" r="r" b="b"/>
              <a:pathLst>
                <a:path w="17" h="44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32" name="Freeform 248"/>
            <p:cNvSpPr>
              <a:spLocks/>
            </p:cNvSpPr>
            <p:nvPr/>
          </p:nvSpPr>
          <p:spPr bwMode="auto">
            <a:xfrm>
              <a:off x="3378" y="1194"/>
              <a:ext cx="224" cy="6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12" y="20"/>
                </a:cxn>
                <a:cxn ang="0">
                  <a:pos x="24" y="21"/>
                </a:cxn>
                <a:cxn ang="0">
                  <a:pos x="35" y="23"/>
                </a:cxn>
                <a:cxn ang="0">
                  <a:pos x="44" y="26"/>
                </a:cxn>
                <a:cxn ang="0">
                  <a:pos x="54" y="28"/>
                </a:cxn>
                <a:cxn ang="0">
                  <a:pos x="63" y="29"/>
                </a:cxn>
                <a:cxn ang="0">
                  <a:pos x="72" y="31"/>
                </a:cxn>
                <a:cxn ang="0">
                  <a:pos x="81" y="32"/>
                </a:cxn>
                <a:cxn ang="0">
                  <a:pos x="90" y="35"/>
                </a:cxn>
                <a:cxn ang="0">
                  <a:pos x="100" y="37"/>
                </a:cxn>
                <a:cxn ang="0">
                  <a:pos x="109" y="38"/>
                </a:cxn>
                <a:cxn ang="0">
                  <a:pos x="119" y="41"/>
                </a:cxn>
                <a:cxn ang="0">
                  <a:pos x="130" y="43"/>
                </a:cxn>
                <a:cxn ang="0">
                  <a:pos x="142" y="46"/>
                </a:cxn>
                <a:cxn ang="0">
                  <a:pos x="155" y="49"/>
                </a:cxn>
                <a:cxn ang="0">
                  <a:pos x="168" y="54"/>
                </a:cxn>
                <a:cxn ang="0">
                  <a:pos x="168" y="51"/>
                </a:cxn>
                <a:cxn ang="0">
                  <a:pos x="170" y="49"/>
                </a:cxn>
                <a:cxn ang="0">
                  <a:pos x="170" y="46"/>
                </a:cxn>
                <a:cxn ang="0">
                  <a:pos x="172" y="44"/>
                </a:cxn>
                <a:cxn ang="0">
                  <a:pos x="172" y="41"/>
                </a:cxn>
                <a:cxn ang="0">
                  <a:pos x="173" y="40"/>
                </a:cxn>
                <a:cxn ang="0">
                  <a:pos x="175" y="38"/>
                </a:cxn>
                <a:cxn ang="0">
                  <a:pos x="175" y="35"/>
                </a:cxn>
                <a:cxn ang="0">
                  <a:pos x="167" y="34"/>
                </a:cxn>
                <a:cxn ang="0">
                  <a:pos x="153" y="31"/>
                </a:cxn>
                <a:cxn ang="0">
                  <a:pos x="139" y="28"/>
                </a:cxn>
                <a:cxn ang="0">
                  <a:pos x="127" y="26"/>
                </a:cxn>
                <a:cxn ang="0">
                  <a:pos x="116" y="25"/>
                </a:cxn>
                <a:cxn ang="0">
                  <a:pos x="107" y="21"/>
                </a:cxn>
                <a:cxn ang="0">
                  <a:pos x="98" y="20"/>
                </a:cxn>
                <a:cxn ang="0">
                  <a:pos x="90" y="18"/>
                </a:cxn>
                <a:cxn ang="0">
                  <a:pos x="81" y="17"/>
                </a:cxn>
                <a:cxn ang="0">
                  <a:pos x="73" y="15"/>
                </a:cxn>
                <a:cxn ang="0">
                  <a:pos x="64" y="14"/>
                </a:cxn>
                <a:cxn ang="0">
                  <a:pos x="55" y="11"/>
                </a:cxn>
                <a:cxn ang="0">
                  <a:pos x="44" y="9"/>
                </a:cxn>
                <a:cxn ang="0">
                  <a:pos x="34" y="8"/>
                </a:cxn>
                <a:cxn ang="0">
                  <a:pos x="21" y="5"/>
                </a:cxn>
                <a:cxn ang="0">
                  <a:pos x="8" y="2"/>
                </a:cxn>
              </a:cxnLst>
              <a:rect l="0" t="0" r="r" b="b"/>
              <a:pathLst>
                <a:path w="177" h="55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8" y="18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4" y="21"/>
                  </a:lnTo>
                  <a:lnTo>
                    <a:pt x="29" y="23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6"/>
                  </a:lnTo>
                  <a:lnTo>
                    <a:pt x="49" y="26"/>
                  </a:lnTo>
                  <a:lnTo>
                    <a:pt x="54" y="28"/>
                  </a:lnTo>
                  <a:lnTo>
                    <a:pt x="58" y="28"/>
                  </a:lnTo>
                  <a:lnTo>
                    <a:pt x="63" y="29"/>
                  </a:lnTo>
                  <a:lnTo>
                    <a:pt x="67" y="31"/>
                  </a:lnTo>
                  <a:lnTo>
                    <a:pt x="72" y="31"/>
                  </a:lnTo>
                  <a:lnTo>
                    <a:pt x="77" y="32"/>
                  </a:lnTo>
                  <a:lnTo>
                    <a:pt x="81" y="32"/>
                  </a:lnTo>
                  <a:lnTo>
                    <a:pt x="86" y="34"/>
                  </a:lnTo>
                  <a:lnTo>
                    <a:pt x="90" y="35"/>
                  </a:lnTo>
                  <a:lnTo>
                    <a:pt x="95" y="35"/>
                  </a:lnTo>
                  <a:lnTo>
                    <a:pt x="100" y="37"/>
                  </a:lnTo>
                  <a:lnTo>
                    <a:pt x="104" y="37"/>
                  </a:lnTo>
                  <a:lnTo>
                    <a:pt x="109" y="38"/>
                  </a:lnTo>
                  <a:lnTo>
                    <a:pt x="115" y="40"/>
                  </a:lnTo>
                  <a:lnTo>
                    <a:pt x="119" y="41"/>
                  </a:lnTo>
                  <a:lnTo>
                    <a:pt x="124" y="41"/>
                  </a:lnTo>
                  <a:lnTo>
                    <a:pt x="130" y="43"/>
                  </a:lnTo>
                  <a:lnTo>
                    <a:pt x="136" y="44"/>
                  </a:lnTo>
                  <a:lnTo>
                    <a:pt x="142" y="46"/>
                  </a:lnTo>
                  <a:lnTo>
                    <a:pt x="149" y="48"/>
                  </a:lnTo>
                  <a:lnTo>
                    <a:pt x="155" y="49"/>
                  </a:lnTo>
                  <a:lnTo>
                    <a:pt x="161" y="51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8" y="51"/>
                  </a:lnTo>
                  <a:lnTo>
                    <a:pt x="170" y="51"/>
                  </a:lnTo>
                  <a:lnTo>
                    <a:pt x="170" y="49"/>
                  </a:lnTo>
                  <a:lnTo>
                    <a:pt x="170" y="48"/>
                  </a:lnTo>
                  <a:lnTo>
                    <a:pt x="170" y="46"/>
                  </a:lnTo>
                  <a:lnTo>
                    <a:pt x="172" y="46"/>
                  </a:lnTo>
                  <a:lnTo>
                    <a:pt x="172" y="44"/>
                  </a:lnTo>
                  <a:lnTo>
                    <a:pt x="172" y="43"/>
                  </a:lnTo>
                  <a:lnTo>
                    <a:pt x="172" y="41"/>
                  </a:lnTo>
                  <a:lnTo>
                    <a:pt x="173" y="41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5" y="38"/>
                  </a:lnTo>
                  <a:lnTo>
                    <a:pt x="175" y="37"/>
                  </a:lnTo>
                  <a:lnTo>
                    <a:pt x="175" y="35"/>
                  </a:lnTo>
                  <a:lnTo>
                    <a:pt x="176" y="35"/>
                  </a:lnTo>
                  <a:lnTo>
                    <a:pt x="167" y="34"/>
                  </a:lnTo>
                  <a:lnTo>
                    <a:pt x="159" y="32"/>
                  </a:lnTo>
                  <a:lnTo>
                    <a:pt x="153" y="31"/>
                  </a:lnTo>
                  <a:lnTo>
                    <a:pt x="145" y="29"/>
                  </a:lnTo>
                  <a:lnTo>
                    <a:pt x="139" y="28"/>
                  </a:lnTo>
                  <a:lnTo>
                    <a:pt x="133" y="28"/>
                  </a:lnTo>
                  <a:lnTo>
                    <a:pt x="127" y="26"/>
                  </a:lnTo>
                  <a:lnTo>
                    <a:pt x="123" y="25"/>
                  </a:lnTo>
                  <a:lnTo>
                    <a:pt x="116" y="25"/>
                  </a:lnTo>
                  <a:lnTo>
                    <a:pt x="112" y="23"/>
                  </a:lnTo>
                  <a:lnTo>
                    <a:pt x="107" y="21"/>
                  </a:lnTo>
                  <a:lnTo>
                    <a:pt x="103" y="21"/>
                  </a:lnTo>
                  <a:lnTo>
                    <a:pt x="98" y="20"/>
                  </a:lnTo>
                  <a:lnTo>
                    <a:pt x="93" y="20"/>
                  </a:lnTo>
                  <a:lnTo>
                    <a:pt x="90" y="18"/>
                  </a:lnTo>
                  <a:lnTo>
                    <a:pt x="86" y="17"/>
                  </a:lnTo>
                  <a:lnTo>
                    <a:pt x="81" y="17"/>
                  </a:lnTo>
                  <a:lnTo>
                    <a:pt x="77" y="15"/>
                  </a:lnTo>
                  <a:lnTo>
                    <a:pt x="73" y="15"/>
                  </a:lnTo>
                  <a:lnTo>
                    <a:pt x="69" y="14"/>
                  </a:lnTo>
                  <a:lnTo>
                    <a:pt x="64" y="14"/>
                  </a:lnTo>
                  <a:lnTo>
                    <a:pt x="60" y="12"/>
                  </a:lnTo>
                  <a:lnTo>
                    <a:pt x="55" y="11"/>
                  </a:lnTo>
                  <a:lnTo>
                    <a:pt x="51" y="11"/>
                  </a:lnTo>
                  <a:lnTo>
                    <a:pt x="44" y="9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28" y="6"/>
                  </a:lnTo>
                  <a:lnTo>
                    <a:pt x="21" y="5"/>
                  </a:lnTo>
                  <a:lnTo>
                    <a:pt x="15" y="3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33" name="Freeform 249"/>
            <p:cNvSpPr>
              <a:spLocks/>
            </p:cNvSpPr>
            <p:nvPr/>
          </p:nvSpPr>
          <p:spPr bwMode="auto">
            <a:xfrm>
              <a:off x="3378" y="1194"/>
              <a:ext cx="224" cy="6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12" y="20"/>
                </a:cxn>
                <a:cxn ang="0">
                  <a:pos x="24" y="21"/>
                </a:cxn>
                <a:cxn ang="0">
                  <a:pos x="35" y="23"/>
                </a:cxn>
                <a:cxn ang="0">
                  <a:pos x="44" y="26"/>
                </a:cxn>
                <a:cxn ang="0">
                  <a:pos x="54" y="28"/>
                </a:cxn>
                <a:cxn ang="0">
                  <a:pos x="63" y="29"/>
                </a:cxn>
                <a:cxn ang="0">
                  <a:pos x="72" y="31"/>
                </a:cxn>
                <a:cxn ang="0">
                  <a:pos x="81" y="32"/>
                </a:cxn>
                <a:cxn ang="0">
                  <a:pos x="90" y="35"/>
                </a:cxn>
                <a:cxn ang="0">
                  <a:pos x="100" y="37"/>
                </a:cxn>
                <a:cxn ang="0">
                  <a:pos x="109" y="38"/>
                </a:cxn>
                <a:cxn ang="0">
                  <a:pos x="119" y="41"/>
                </a:cxn>
                <a:cxn ang="0">
                  <a:pos x="130" y="43"/>
                </a:cxn>
                <a:cxn ang="0">
                  <a:pos x="142" y="46"/>
                </a:cxn>
                <a:cxn ang="0">
                  <a:pos x="155" y="49"/>
                </a:cxn>
                <a:cxn ang="0">
                  <a:pos x="168" y="54"/>
                </a:cxn>
                <a:cxn ang="0">
                  <a:pos x="168" y="51"/>
                </a:cxn>
                <a:cxn ang="0">
                  <a:pos x="170" y="49"/>
                </a:cxn>
                <a:cxn ang="0">
                  <a:pos x="170" y="46"/>
                </a:cxn>
                <a:cxn ang="0">
                  <a:pos x="172" y="44"/>
                </a:cxn>
                <a:cxn ang="0">
                  <a:pos x="172" y="41"/>
                </a:cxn>
                <a:cxn ang="0">
                  <a:pos x="173" y="40"/>
                </a:cxn>
                <a:cxn ang="0">
                  <a:pos x="175" y="38"/>
                </a:cxn>
                <a:cxn ang="0">
                  <a:pos x="175" y="35"/>
                </a:cxn>
                <a:cxn ang="0">
                  <a:pos x="167" y="34"/>
                </a:cxn>
                <a:cxn ang="0">
                  <a:pos x="153" y="31"/>
                </a:cxn>
                <a:cxn ang="0">
                  <a:pos x="139" y="28"/>
                </a:cxn>
                <a:cxn ang="0">
                  <a:pos x="127" y="26"/>
                </a:cxn>
                <a:cxn ang="0">
                  <a:pos x="116" y="25"/>
                </a:cxn>
                <a:cxn ang="0">
                  <a:pos x="107" y="21"/>
                </a:cxn>
                <a:cxn ang="0">
                  <a:pos x="98" y="20"/>
                </a:cxn>
                <a:cxn ang="0">
                  <a:pos x="90" y="18"/>
                </a:cxn>
                <a:cxn ang="0">
                  <a:pos x="81" y="17"/>
                </a:cxn>
                <a:cxn ang="0">
                  <a:pos x="73" y="15"/>
                </a:cxn>
                <a:cxn ang="0">
                  <a:pos x="64" y="14"/>
                </a:cxn>
                <a:cxn ang="0">
                  <a:pos x="55" y="11"/>
                </a:cxn>
                <a:cxn ang="0">
                  <a:pos x="44" y="9"/>
                </a:cxn>
                <a:cxn ang="0">
                  <a:pos x="34" y="8"/>
                </a:cxn>
                <a:cxn ang="0">
                  <a:pos x="21" y="5"/>
                </a:cxn>
                <a:cxn ang="0">
                  <a:pos x="8" y="2"/>
                </a:cxn>
              </a:cxnLst>
              <a:rect l="0" t="0" r="r" b="b"/>
              <a:pathLst>
                <a:path w="177" h="55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8" y="18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4" y="21"/>
                  </a:lnTo>
                  <a:lnTo>
                    <a:pt x="29" y="23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6"/>
                  </a:lnTo>
                  <a:lnTo>
                    <a:pt x="49" y="26"/>
                  </a:lnTo>
                  <a:lnTo>
                    <a:pt x="54" y="28"/>
                  </a:lnTo>
                  <a:lnTo>
                    <a:pt x="58" y="28"/>
                  </a:lnTo>
                  <a:lnTo>
                    <a:pt x="63" y="29"/>
                  </a:lnTo>
                  <a:lnTo>
                    <a:pt x="67" y="31"/>
                  </a:lnTo>
                  <a:lnTo>
                    <a:pt x="72" y="31"/>
                  </a:lnTo>
                  <a:lnTo>
                    <a:pt x="77" y="32"/>
                  </a:lnTo>
                  <a:lnTo>
                    <a:pt x="81" y="32"/>
                  </a:lnTo>
                  <a:lnTo>
                    <a:pt x="86" y="34"/>
                  </a:lnTo>
                  <a:lnTo>
                    <a:pt x="90" y="35"/>
                  </a:lnTo>
                  <a:lnTo>
                    <a:pt x="95" y="35"/>
                  </a:lnTo>
                  <a:lnTo>
                    <a:pt x="100" y="37"/>
                  </a:lnTo>
                  <a:lnTo>
                    <a:pt x="104" y="37"/>
                  </a:lnTo>
                  <a:lnTo>
                    <a:pt x="109" y="38"/>
                  </a:lnTo>
                  <a:lnTo>
                    <a:pt x="115" y="40"/>
                  </a:lnTo>
                  <a:lnTo>
                    <a:pt x="119" y="41"/>
                  </a:lnTo>
                  <a:lnTo>
                    <a:pt x="124" y="41"/>
                  </a:lnTo>
                  <a:lnTo>
                    <a:pt x="130" y="43"/>
                  </a:lnTo>
                  <a:lnTo>
                    <a:pt x="136" y="44"/>
                  </a:lnTo>
                  <a:lnTo>
                    <a:pt x="142" y="46"/>
                  </a:lnTo>
                  <a:lnTo>
                    <a:pt x="149" y="48"/>
                  </a:lnTo>
                  <a:lnTo>
                    <a:pt x="155" y="49"/>
                  </a:lnTo>
                  <a:lnTo>
                    <a:pt x="161" y="51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8" y="51"/>
                  </a:lnTo>
                  <a:lnTo>
                    <a:pt x="170" y="51"/>
                  </a:lnTo>
                  <a:lnTo>
                    <a:pt x="170" y="49"/>
                  </a:lnTo>
                  <a:lnTo>
                    <a:pt x="170" y="48"/>
                  </a:lnTo>
                  <a:lnTo>
                    <a:pt x="170" y="46"/>
                  </a:lnTo>
                  <a:lnTo>
                    <a:pt x="172" y="46"/>
                  </a:lnTo>
                  <a:lnTo>
                    <a:pt x="172" y="44"/>
                  </a:lnTo>
                  <a:lnTo>
                    <a:pt x="172" y="43"/>
                  </a:lnTo>
                  <a:lnTo>
                    <a:pt x="172" y="41"/>
                  </a:lnTo>
                  <a:lnTo>
                    <a:pt x="173" y="41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5" y="38"/>
                  </a:lnTo>
                  <a:lnTo>
                    <a:pt x="175" y="37"/>
                  </a:lnTo>
                  <a:lnTo>
                    <a:pt x="175" y="35"/>
                  </a:lnTo>
                  <a:lnTo>
                    <a:pt x="176" y="35"/>
                  </a:lnTo>
                  <a:lnTo>
                    <a:pt x="167" y="34"/>
                  </a:lnTo>
                  <a:lnTo>
                    <a:pt x="159" y="32"/>
                  </a:lnTo>
                  <a:lnTo>
                    <a:pt x="153" y="31"/>
                  </a:lnTo>
                  <a:lnTo>
                    <a:pt x="145" y="29"/>
                  </a:lnTo>
                  <a:lnTo>
                    <a:pt x="139" y="28"/>
                  </a:lnTo>
                  <a:lnTo>
                    <a:pt x="133" y="28"/>
                  </a:lnTo>
                  <a:lnTo>
                    <a:pt x="127" y="26"/>
                  </a:lnTo>
                  <a:lnTo>
                    <a:pt x="123" y="25"/>
                  </a:lnTo>
                  <a:lnTo>
                    <a:pt x="116" y="25"/>
                  </a:lnTo>
                  <a:lnTo>
                    <a:pt x="112" y="23"/>
                  </a:lnTo>
                  <a:lnTo>
                    <a:pt x="107" y="21"/>
                  </a:lnTo>
                  <a:lnTo>
                    <a:pt x="103" y="21"/>
                  </a:lnTo>
                  <a:lnTo>
                    <a:pt x="98" y="20"/>
                  </a:lnTo>
                  <a:lnTo>
                    <a:pt x="93" y="20"/>
                  </a:lnTo>
                  <a:lnTo>
                    <a:pt x="90" y="18"/>
                  </a:lnTo>
                  <a:lnTo>
                    <a:pt x="86" y="17"/>
                  </a:lnTo>
                  <a:lnTo>
                    <a:pt x="81" y="17"/>
                  </a:lnTo>
                  <a:lnTo>
                    <a:pt x="77" y="15"/>
                  </a:lnTo>
                  <a:lnTo>
                    <a:pt x="73" y="15"/>
                  </a:lnTo>
                  <a:lnTo>
                    <a:pt x="69" y="14"/>
                  </a:lnTo>
                  <a:lnTo>
                    <a:pt x="64" y="14"/>
                  </a:lnTo>
                  <a:lnTo>
                    <a:pt x="60" y="12"/>
                  </a:lnTo>
                  <a:lnTo>
                    <a:pt x="55" y="11"/>
                  </a:lnTo>
                  <a:lnTo>
                    <a:pt x="51" y="11"/>
                  </a:lnTo>
                  <a:lnTo>
                    <a:pt x="44" y="9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28" y="6"/>
                  </a:lnTo>
                  <a:lnTo>
                    <a:pt x="21" y="5"/>
                  </a:lnTo>
                  <a:lnTo>
                    <a:pt x="15" y="3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34" name="Freeform 250"/>
            <p:cNvSpPr>
              <a:spLocks/>
            </p:cNvSpPr>
            <p:nvPr/>
          </p:nvSpPr>
          <p:spPr bwMode="auto">
            <a:xfrm>
              <a:off x="3372" y="1194"/>
              <a:ext cx="99" cy="8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13" y="20"/>
                </a:cxn>
                <a:cxn ang="0">
                  <a:pos x="22" y="21"/>
                </a:cxn>
                <a:cxn ang="0">
                  <a:pos x="28" y="25"/>
                </a:cxn>
                <a:cxn ang="0">
                  <a:pos x="31" y="28"/>
                </a:cxn>
                <a:cxn ang="0">
                  <a:pos x="34" y="31"/>
                </a:cxn>
                <a:cxn ang="0">
                  <a:pos x="34" y="34"/>
                </a:cxn>
                <a:cxn ang="0">
                  <a:pos x="36" y="37"/>
                </a:cxn>
                <a:cxn ang="0">
                  <a:pos x="36" y="41"/>
                </a:cxn>
                <a:cxn ang="0">
                  <a:pos x="36" y="44"/>
                </a:cxn>
                <a:cxn ang="0">
                  <a:pos x="36" y="49"/>
                </a:cxn>
                <a:cxn ang="0">
                  <a:pos x="37" y="54"/>
                </a:cxn>
                <a:cxn ang="0">
                  <a:pos x="40" y="57"/>
                </a:cxn>
                <a:cxn ang="0">
                  <a:pos x="45" y="61"/>
                </a:cxn>
                <a:cxn ang="0">
                  <a:pos x="51" y="64"/>
                </a:cxn>
                <a:cxn ang="0">
                  <a:pos x="62" y="69"/>
                </a:cxn>
                <a:cxn ang="0">
                  <a:pos x="74" y="74"/>
                </a:cxn>
                <a:cxn ang="0">
                  <a:pos x="74" y="70"/>
                </a:cxn>
                <a:cxn ang="0">
                  <a:pos x="75" y="69"/>
                </a:cxn>
                <a:cxn ang="0">
                  <a:pos x="77" y="66"/>
                </a:cxn>
                <a:cxn ang="0">
                  <a:pos x="78" y="64"/>
                </a:cxn>
                <a:cxn ang="0">
                  <a:pos x="78" y="61"/>
                </a:cxn>
                <a:cxn ang="0">
                  <a:pos x="74" y="60"/>
                </a:cxn>
                <a:cxn ang="0">
                  <a:pos x="68" y="58"/>
                </a:cxn>
                <a:cxn ang="0">
                  <a:pos x="63" y="55"/>
                </a:cxn>
                <a:cxn ang="0">
                  <a:pos x="60" y="52"/>
                </a:cxn>
                <a:cxn ang="0">
                  <a:pos x="57" y="49"/>
                </a:cxn>
                <a:cxn ang="0">
                  <a:pos x="56" y="44"/>
                </a:cxn>
                <a:cxn ang="0">
                  <a:pos x="54" y="40"/>
                </a:cxn>
                <a:cxn ang="0">
                  <a:pos x="54" y="35"/>
                </a:cxn>
                <a:cxn ang="0">
                  <a:pos x="52" y="31"/>
                </a:cxn>
                <a:cxn ang="0">
                  <a:pos x="51" y="26"/>
                </a:cxn>
                <a:cxn ang="0">
                  <a:pos x="49" y="21"/>
                </a:cxn>
                <a:cxn ang="0">
                  <a:pos x="46" y="17"/>
                </a:cxn>
                <a:cxn ang="0">
                  <a:pos x="42" y="12"/>
                </a:cxn>
                <a:cxn ang="0">
                  <a:pos x="34" y="9"/>
                </a:cxn>
                <a:cxn ang="0">
                  <a:pos x="25" y="5"/>
                </a:cxn>
                <a:cxn ang="0">
                  <a:pos x="14" y="2"/>
                </a:cxn>
                <a:cxn ang="0">
                  <a:pos x="5" y="0"/>
                </a:cxn>
              </a:cxnLst>
              <a:rect l="0" t="0" r="r" b="b"/>
              <a:pathLst>
                <a:path w="79" h="75">
                  <a:moveTo>
                    <a:pt x="5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8" y="20"/>
                  </a:lnTo>
                  <a:lnTo>
                    <a:pt x="13" y="20"/>
                  </a:lnTo>
                  <a:lnTo>
                    <a:pt x="17" y="21"/>
                  </a:lnTo>
                  <a:lnTo>
                    <a:pt x="22" y="21"/>
                  </a:lnTo>
                  <a:lnTo>
                    <a:pt x="25" y="23"/>
                  </a:lnTo>
                  <a:lnTo>
                    <a:pt x="28" y="25"/>
                  </a:lnTo>
                  <a:lnTo>
                    <a:pt x="29" y="26"/>
                  </a:lnTo>
                  <a:lnTo>
                    <a:pt x="31" y="28"/>
                  </a:lnTo>
                  <a:lnTo>
                    <a:pt x="33" y="29"/>
                  </a:lnTo>
                  <a:lnTo>
                    <a:pt x="34" y="31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7" y="51"/>
                  </a:lnTo>
                  <a:lnTo>
                    <a:pt x="37" y="54"/>
                  </a:lnTo>
                  <a:lnTo>
                    <a:pt x="39" y="55"/>
                  </a:lnTo>
                  <a:lnTo>
                    <a:pt x="40" y="57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3"/>
                  </a:lnTo>
                  <a:lnTo>
                    <a:pt x="51" y="64"/>
                  </a:lnTo>
                  <a:lnTo>
                    <a:pt x="56" y="67"/>
                  </a:lnTo>
                  <a:lnTo>
                    <a:pt x="62" y="69"/>
                  </a:lnTo>
                  <a:lnTo>
                    <a:pt x="66" y="70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5" y="69"/>
                  </a:lnTo>
                  <a:lnTo>
                    <a:pt x="75" y="67"/>
                  </a:lnTo>
                  <a:lnTo>
                    <a:pt x="77" y="66"/>
                  </a:lnTo>
                  <a:lnTo>
                    <a:pt x="77" y="64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1"/>
                  </a:lnTo>
                  <a:lnTo>
                    <a:pt x="78" y="60"/>
                  </a:lnTo>
                  <a:lnTo>
                    <a:pt x="74" y="60"/>
                  </a:lnTo>
                  <a:lnTo>
                    <a:pt x="71" y="58"/>
                  </a:lnTo>
                  <a:lnTo>
                    <a:pt x="68" y="58"/>
                  </a:lnTo>
                  <a:lnTo>
                    <a:pt x="65" y="57"/>
                  </a:lnTo>
                  <a:lnTo>
                    <a:pt x="63" y="55"/>
                  </a:lnTo>
                  <a:lnTo>
                    <a:pt x="62" y="54"/>
                  </a:lnTo>
                  <a:lnTo>
                    <a:pt x="60" y="52"/>
                  </a:lnTo>
                  <a:lnTo>
                    <a:pt x="59" y="51"/>
                  </a:lnTo>
                  <a:lnTo>
                    <a:pt x="57" y="49"/>
                  </a:lnTo>
                  <a:lnTo>
                    <a:pt x="56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5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49" y="21"/>
                  </a:lnTo>
                  <a:lnTo>
                    <a:pt x="48" y="18"/>
                  </a:lnTo>
                  <a:lnTo>
                    <a:pt x="46" y="17"/>
                  </a:lnTo>
                  <a:lnTo>
                    <a:pt x="43" y="15"/>
                  </a:lnTo>
                  <a:lnTo>
                    <a:pt x="42" y="12"/>
                  </a:lnTo>
                  <a:lnTo>
                    <a:pt x="39" y="11"/>
                  </a:lnTo>
                  <a:lnTo>
                    <a:pt x="34" y="9"/>
                  </a:lnTo>
                  <a:lnTo>
                    <a:pt x="31" y="6"/>
                  </a:lnTo>
                  <a:lnTo>
                    <a:pt x="25" y="5"/>
                  </a:lnTo>
                  <a:lnTo>
                    <a:pt x="20" y="3"/>
                  </a:lnTo>
                  <a:lnTo>
                    <a:pt x="14" y="2"/>
                  </a:lnTo>
                  <a:lnTo>
                    <a:pt x="8" y="2"/>
                  </a:lnTo>
                  <a:lnTo>
                    <a:pt x="5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35" name="Freeform 251"/>
            <p:cNvSpPr>
              <a:spLocks/>
            </p:cNvSpPr>
            <p:nvPr/>
          </p:nvSpPr>
          <p:spPr bwMode="auto">
            <a:xfrm>
              <a:off x="3372" y="1194"/>
              <a:ext cx="99" cy="8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13" y="20"/>
                </a:cxn>
                <a:cxn ang="0">
                  <a:pos x="22" y="21"/>
                </a:cxn>
                <a:cxn ang="0">
                  <a:pos x="28" y="25"/>
                </a:cxn>
                <a:cxn ang="0">
                  <a:pos x="31" y="28"/>
                </a:cxn>
                <a:cxn ang="0">
                  <a:pos x="34" y="31"/>
                </a:cxn>
                <a:cxn ang="0">
                  <a:pos x="34" y="34"/>
                </a:cxn>
                <a:cxn ang="0">
                  <a:pos x="36" y="37"/>
                </a:cxn>
                <a:cxn ang="0">
                  <a:pos x="36" y="41"/>
                </a:cxn>
                <a:cxn ang="0">
                  <a:pos x="36" y="44"/>
                </a:cxn>
                <a:cxn ang="0">
                  <a:pos x="36" y="49"/>
                </a:cxn>
                <a:cxn ang="0">
                  <a:pos x="37" y="54"/>
                </a:cxn>
                <a:cxn ang="0">
                  <a:pos x="40" y="57"/>
                </a:cxn>
                <a:cxn ang="0">
                  <a:pos x="45" y="61"/>
                </a:cxn>
                <a:cxn ang="0">
                  <a:pos x="51" y="64"/>
                </a:cxn>
                <a:cxn ang="0">
                  <a:pos x="62" y="69"/>
                </a:cxn>
                <a:cxn ang="0">
                  <a:pos x="74" y="74"/>
                </a:cxn>
                <a:cxn ang="0">
                  <a:pos x="74" y="70"/>
                </a:cxn>
                <a:cxn ang="0">
                  <a:pos x="75" y="69"/>
                </a:cxn>
                <a:cxn ang="0">
                  <a:pos x="77" y="66"/>
                </a:cxn>
                <a:cxn ang="0">
                  <a:pos x="78" y="64"/>
                </a:cxn>
                <a:cxn ang="0">
                  <a:pos x="78" y="61"/>
                </a:cxn>
                <a:cxn ang="0">
                  <a:pos x="74" y="60"/>
                </a:cxn>
                <a:cxn ang="0">
                  <a:pos x="68" y="58"/>
                </a:cxn>
                <a:cxn ang="0">
                  <a:pos x="63" y="55"/>
                </a:cxn>
                <a:cxn ang="0">
                  <a:pos x="60" y="52"/>
                </a:cxn>
                <a:cxn ang="0">
                  <a:pos x="57" y="49"/>
                </a:cxn>
                <a:cxn ang="0">
                  <a:pos x="56" y="44"/>
                </a:cxn>
                <a:cxn ang="0">
                  <a:pos x="54" y="40"/>
                </a:cxn>
                <a:cxn ang="0">
                  <a:pos x="54" y="35"/>
                </a:cxn>
                <a:cxn ang="0">
                  <a:pos x="52" y="31"/>
                </a:cxn>
                <a:cxn ang="0">
                  <a:pos x="51" y="26"/>
                </a:cxn>
                <a:cxn ang="0">
                  <a:pos x="49" y="21"/>
                </a:cxn>
                <a:cxn ang="0">
                  <a:pos x="46" y="17"/>
                </a:cxn>
                <a:cxn ang="0">
                  <a:pos x="42" y="12"/>
                </a:cxn>
                <a:cxn ang="0">
                  <a:pos x="34" y="9"/>
                </a:cxn>
                <a:cxn ang="0">
                  <a:pos x="25" y="5"/>
                </a:cxn>
                <a:cxn ang="0">
                  <a:pos x="14" y="2"/>
                </a:cxn>
              </a:cxnLst>
              <a:rect l="0" t="0" r="r" b="b"/>
              <a:pathLst>
                <a:path w="79" h="75">
                  <a:moveTo>
                    <a:pt x="5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8" y="20"/>
                  </a:lnTo>
                  <a:lnTo>
                    <a:pt x="13" y="20"/>
                  </a:lnTo>
                  <a:lnTo>
                    <a:pt x="17" y="21"/>
                  </a:lnTo>
                  <a:lnTo>
                    <a:pt x="22" y="21"/>
                  </a:lnTo>
                  <a:lnTo>
                    <a:pt x="25" y="23"/>
                  </a:lnTo>
                  <a:lnTo>
                    <a:pt x="28" y="25"/>
                  </a:lnTo>
                  <a:lnTo>
                    <a:pt x="29" y="26"/>
                  </a:lnTo>
                  <a:lnTo>
                    <a:pt x="31" y="28"/>
                  </a:lnTo>
                  <a:lnTo>
                    <a:pt x="33" y="29"/>
                  </a:lnTo>
                  <a:lnTo>
                    <a:pt x="34" y="31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7" y="51"/>
                  </a:lnTo>
                  <a:lnTo>
                    <a:pt x="37" y="54"/>
                  </a:lnTo>
                  <a:lnTo>
                    <a:pt x="39" y="55"/>
                  </a:lnTo>
                  <a:lnTo>
                    <a:pt x="40" y="57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3"/>
                  </a:lnTo>
                  <a:lnTo>
                    <a:pt x="51" y="64"/>
                  </a:lnTo>
                  <a:lnTo>
                    <a:pt x="56" y="67"/>
                  </a:lnTo>
                  <a:lnTo>
                    <a:pt x="62" y="69"/>
                  </a:lnTo>
                  <a:lnTo>
                    <a:pt x="66" y="70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5" y="69"/>
                  </a:lnTo>
                  <a:lnTo>
                    <a:pt x="75" y="67"/>
                  </a:lnTo>
                  <a:lnTo>
                    <a:pt x="77" y="66"/>
                  </a:lnTo>
                  <a:lnTo>
                    <a:pt x="77" y="64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1"/>
                  </a:lnTo>
                  <a:lnTo>
                    <a:pt x="78" y="60"/>
                  </a:lnTo>
                  <a:lnTo>
                    <a:pt x="74" y="60"/>
                  </a:lnTo>
                  <a:lnTo>
                    <a:pt x="71" y="58"/>
                  </a:lnTo>
                  <a:lnTo>
                    <a:pt x="68" y="58"/>
                  </a:lnTo>
                  <a:lnTo>
                    <a:pt x="65" y="57"/>
                  </a:lnTo>
                  <a:lnTo>
                    <a:pt x="63" y="55"/>
                  </a:lnTo>
                  <a:lnTo>
                    <a:pt x="62" y="54"/>
                  </a:lnTo>
                  <a:lnTo>
                    <a:pt x="60" y="52"/>
                  </a:lnTo>
                  <a:lnTo>
                    <a:pt x="59" y="51"/>
                  </a:lnTo>
                  <a:lnTo>
                    <a:pt x="57" y="49"/>
                  </a:lnTo>
                  <a:lnTo>
                    <a:pt x="56" y="46"/>
                  </a:lnTo>
                  <a:lnTo>
                    <a:pt x="56" y="44"/>
                  </a:lnTo>
                  <a:lnTo>
                    <a:pt x="56" y="43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5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49" y="21"/>
                  </a:lnTo>
                  <a:lnTo>
                    <a:pt x="48" y="18"/>
                  </a:lnTo>
                  <a:lnTo>
                    <a:pt x="46" y="17"/>
                  </a:lnTo>
                  <a:lnTo>
                    <a:pt x="43" y="15"/>
                  </a:lnTo>
                  <a:lnTo>
                    <a:pt x="42" y="12"/>
                  </a:lnTo>
                  <a:lnTo>
                    <a:pt x="39" y="11"/>
                  </a:lnTo>
                  <a:lnTo>
                    <a:pt x="34" y="9"/>
                  </a:lnTo>
                  <a:lnTo>
                    <a:pt x="31" y="6"/>
                  </a:lnTo>
                  <a:lnTo>
                    <a:pt x="25" y="5"/>
                  </a:lnTo>
                  <a:lnTo>
                    <a:pt x="20" y="3"/>
                  </a:lnTo>
                  <a:lnTo>
                    <a:pt x="14" y="2"/>
                  </a:lnTo>
                  <a:lnTo>
                    <a:pt x="8" y="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36" name="Freeform 252"/>
            <p:cNvSpPr>
              <a:spLocks/>
            </p:cNvSpPr>
            <p:nvPr/>
          </p:nvSpPr>
          <p:spPr bwMode="auto">
            <a:xfrm>
              <a:off x="3938" y="1315"/>
              <a:ext cx="40" cy="25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9" y="20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27" y="5"/>
                </a:cxn>
                <a:cxn ang="0">
                  <a:pos x="29" y="6"/>
                </a:cxn>
                <a:cxn ang="0">
                  <a:pos x="32" y="8"/>
                </a:cxn>
                <a:cxn ang="0">
                  <a:pos x="32" y="9"/>
                </a:cxn>
                <a:cxn ang="0">
                  <a:pos x="32" y="16"/>
                </a:cxn>
              </a:cxnLst>
              <a:rect l="0" t="0" r="r" b="b"/>
              <a:pathLst>
                <a:path w="33" h="21">
                  <a:moveTo>
                    <a:pt x="32" y="16"/>
                  </a:moveTo>
                  <a:lnTo>
                    <a:pt x="24" y="19"/>
                  </a:lnTo>
                  <a:lnTo>
                    <a:pt x="23" y="19"/>
                  </a:lnTo>
                  <a:lnTo>
                    <a:pt x="19" y="20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2" y="1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37" name="Freeform 253"/>
            <p:cNvSpPr>
              <a:spLocks/>
            </p:cNvSpPr>
            <p:nvPr/>
          </p:nvSpPr>
          <p:spPr bwMode="auto">
            <a:xfrm>
              <a:off x="3938" y="1315"/>
              <a:ext cx="40" cy="25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9" y="20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27" y="5"/>
                </a:cxn>
                <a:cxn ang="0">
                  <a:pos x="29" y="6"/>
                </a:cxn>
                <a:cxn ang="0">
                  <a:pos x="32" y="8"/>
                </a:cxn>
                <a:cxn ang="0">
                  <a:pos x="32" y="9"/>
                </a:cxn>
                <a:cxn ang="0">
                  <a:pos x="32" y="16"/>
                </a:cxn>
              </a:cxnLst>
              <a:rect l="0" t="0" r="r" b="b"/>
              <a:pathLst>
                <a:path w="33" h="21">
                  <a:moveTo>
                    <a:pt x="32" y="16"/>
                  </a:moveTo>
                  <a:lnTo>
                    <a:pt x="24" y="19"/>
                  </a:lnTo>
                  <a:lnTo>
                    <a:pt x="23" y="19"/>
                  </a:lnTo>
                  <a:lnTo>
                    <a:pt x="19" y="20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2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38" name="Freeform 254"/>
            <p:cNvSpPr>
              <a:spLocks/>
            </p:cNvSpPr>
            <p:nvPr/>
          </p:nvSpPr>
          <p:spPr bwMode="auto">
            <a:xfrm>
              <a:off x="3961" y="1321"/>
              <a:ext cx="21" cy="1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39" name="Freeform 255"/>
            <p:cNvSpPr>
              <a:spLocks/>
            </p:cNvSpPr>
            <p:nvPr/>
          </p:nvSpPr>
          <p:spPr bwMode="auto">
            <a:xfrm>
              <a:off x="3961" y="1317"/>
              <a:ext cx="62" cy="39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5" y="26"/>
                </a:cxn>
                <a:cxn ang="0">
                  <a:pos x="39" y="29"/>
                </a:cxn>
                <a:cxn ang="0">
                  <a:pos x="33" y="33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20" y="3"/>
                </a:cxn>
                <a:cxn ang="0">
                  <a:pos x="45" y="9"/>
                </a:cxn>
                <a:cxn ang="0">
                  <a:pos x="48" y="14"/>
                </a:cxn>
                <a:cxn ang="0">
                  <a:pos x="48" y="18"/>
                </a:cxn>
                <a:cxn ang="0">
                  <a:pos x="48" y="24"/>
                </a:cxn>
              </a:cxnLst>
              <a:rect l="0" t="0" r="r" b="b"/>
              <a:pathLst>
                <a:path w="49" h="34">
                  <a:moveTo>
                    <a:pt x="48" y="24"/>
                  </a:moveTo>
                  <a:lnTo>
                    <a:pt x="45" y="26"/>
                  </a:lnTo>
                  <a:lnTo>
                    <a:pt x="39" y="29"/>
                  </a:lnTo>
                  <a:lnTo>
                    <a:pt x="33" y="3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3"/>
                  </a:lnTo>
                  <a:lnTo>
                    <a:pt x="45" y="9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2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40" name="Freeform 256"/>
            <p:cNvSpPr>
              <a:spLocks/>
            </p:cNvSpPr>
            <p:nvPr/>
          </p:nvSpPr>
          <p:spPr bwMode="auto">
            <a:xfrm>
              <a:off x="3961" y="1317"/>
              <a:ext cx="62" cy="39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5" y="26"/>
                </a:cxn>
                <a:cxn ang="0">
                  <a:pos x="39" y="29"/>
                </a:cxn>
                <a:cxn ang="0">
                  <a:pos x="33" y="33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20" y="3"/>
                </a:cxn>
                <a:cxn ang="0">
                  <a:pos x="45" y="9"/>
                </a:cxn>
                <a:cxn ang="0">
                  <a:pos x="48" y="14"/>
                </a:cxn>
                <a:cxn ang="0">
                  <a:pos x="48" y="18"/>
                </a:cxn>
                <a:cxn ang="0">
                  <a:pos x="48" y="24"/>
                </a:cxn>
              </a:cxnLst>
              <a:rect l="0" t="0" r="r" b="b"/>
              <a:pathLst>
                <a:path w="49" h="34">
                  <a:moveTo>
                    <a:pt x="48" y="24"/>
                  </a:moveTo>
                  <a:lnTo>
                    <a:pt x="45" y="26"/>
                  </a:lnTo>
                  <a:lnTo>
                    <a:pt x="39" y="29"/>
                  </a:lnTo>
                  <a:lnTo>
                    <a:pt x="33" y="3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3"/>
                  </a:lnTo>
                  <a:lnTo>
                    <a:pt x="45" y="9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2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41" name="Freeform 257"/>
            <p:cNvSpPr>
              <a:spLocks/>
            </p:cNvSpPr>
            <p:nvPr/>
          </p:nvSpPr>
          <p:spPr bwMode="auto">
            <a:xfrm>
              <a:off x="4002" y="1327"/>
              <a:ext cx="21" cy="2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0" y="24"/>
                </a:cxn>
              </a:cxnLst>
              <a:rect l="0" t="0" r="r" b="b"/>
              <a:pathLst>
                <a:path w="17" h="25">
                  <a:moveTo>
                    <a:pt x="16" y="0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42" name="Freeform 258"/>
            <p:cNvSpPr>
              <a:spLocks/>
            </p:cNvSpPr>
            <p:nvPr/>
          </p:nvSpPr>
          <p:spPr bwMode="auto">
            <a:xfrm>
              <a:off x="3760" y="1328"/>
              <a:ext cx="230" cy="5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4" y="7"/>
                </a:cxn>
                <a:cxn ang="0">
                  <a:pos x="22" y="7"/>
                </a:cxn>
                <a:cxn ang="0">
                  <a:pos x="39" y="10"/>
                </a:cxn>
                <a:cxn ang="0">
                  <a:pos x="57" y="14"/>
                </a:cxn>
                <a:cxn ang="0">
                  <a:pos x="75" y="17"/>
                </a:cxn>
                <a:cxn ang="0">
                  <a:pos x="101" y="23"/>
                </a:cxn>
                <a:cxn ang="0">
                  <a:pos x="107" y="23"/>
                </a:cxn>
                <a:cxn ang="0">
                  <a:pos x="173" y="0"/>
                </a:cxn>
                <a:cxn ang="0">
                  <a:pos x="176" y="4"/>
                </a:cxn>
                <a:cxn ang="0">
                  <a:pos x="178" y="7"/>
                </a:cxn>
                <a:cxn ang="0">
                  <a:pos x="179" y="13"/>
                </a:cxn>
                <a:cxn ang="0">
                  <a:pos x="181" y="17"/>
                </a:cxn>
                <a:cxn ang="0">
                  <a:pos x="107" y="42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3" y="5"/>
                </a:cxn>
              </a:cxnLst>
              <a:rect l="0" t="0" r="r" b="b"/>
              <a:pathLst>
                <a:path w="182" h="43">
                  <a:moveTo>
                    <a:pt x="3" y="5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14" y="7"/>
                  </a:lnTo>
                  <a:lnTo>
                    <a:pt x="22" y="7"/>
                  </a:lnTo>
                  <a:lnTo>
                    <a:pt x="39" y="10"/>
                  </a:lnTo>
                  <a:lnTo>
                    <a:pt x="57" y="14"/>
                  </a:lnTo>
                  <a:lnTo>
                    <a:pt x="75" y="17"/>
                  </a:lnTo>
                  <a:lnTo>
                    <a:pt x="101" y="23"/>
                  </a:lnTo>
                  <a:lnTo>
                    <a:pt x="107" y="23"/>
                  </a:lnTo>
                  <a:lnTo>
                    <a:pt x="173" y="0"/>
                  </a:lnTo>
                  <a:lnTo>
                    <a:pt x="176" y="4"/>
                  </a:lnTo>
                  <a:lnTo>
                    <a:pt x="178" y="7"/>
                  </a:lnTo>
                  <a:lnTo>
                    <a:pt x="179" y="13"/>
                  </a:lnTo>
                  <a:lnTo>
                    <a:pt x="181" y="17"/>
                  </a:lnTo>
                  <a:lnTo>
                    <a:pt x="107" y="4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7"/>
                  </a:lnTo>
                  <a:lnTo>
                    <a:pt x="3" y="5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43" name="Freeform 259"/>
            <p:cNvSpPr>
              <a:spLocks/>
            </p:cNvSpPr>
            <p:nvPr/>
          </p:nvSpPr>
          <p:spPr bwMode="auto">
            <a:xfrm>
              <a:off x="3760" y="1328"/>
              <a:ext cx="230" cy="5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4" y="7"/>
                </a:cxn>
                <a:cxn ang="0">
                  <a:pos x="22" y="7"/>
                </a:cxn>
                <a:cxn ang="0">
                  <a:pos x="39" y="10"/>
                </a:cxn>
                <a:cxn ang="0">
                  <a:pos x="57" y="14"/>
                </a:cxn>
                <a:cxn ang="0">
                  <a:pos x="75" y="17"/>
                </a:cxn>
                <a:cxn ang="0">
                  <a:pos x="101" y="23"/>
                </a:cxn>
                <a:cxn ang="0">
                  <a:pos x="107" y="23"/>
                </a:cxn>
                <a:cxn ang="0">
                  <a:pos x="173" y="0"/>
                </a:cxn>
                <a:cxn ang="0">
                  <a:pos x="176" y="4"/>
                </a:cxn>
                <a:cxn ang="0">
                  <a:pos x="178" y="7"/>
                </a:cxn>
                <a:cxn ang="0">
                  <a:pos x="179" y="13"/>
                </a:cxn>
                <a:cxn ang="0">
                  <a:pos x="181" y="17"/>
                </a:cxn>
                <a:cxn ang="0">
                  <a:pos x="107" y="42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3" y="5"/>
                </a:cxn>
              </a:cxnLst>
              <a:rect l="0" t="0" r="r" b="b"/>
              <a:pathLst>
                <a:path w="182" h="43">
                  <a:moveTo>
                    <a:pt x="3" y="5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14" y="7"/>
                  </a:lnTo>
                  <a:lnTo>
                    <a:pt x="22" y="7"/>
                  </a:lnTo>
                  <a:lnTo>
                    <a:pt x="39" y="10"/>
                  </a:lnTo>
                  <a:lnTo>
                    <a:pt x="57" y="14"/>
                  </a:lnTo>
                  <a:lnTo>
                    <a:pt x="75" y="17"/>
                  </a:lnTo>
                  <a:lnTo>
                    <a:pt x="101" y="23"/>
                  </a:lnTo>
                  <a:lnTo>
                    <a:pt x="107" y="23"/>
                  </a:lnTo>
                  <a:lnTo>
                    <a:pt x="173" y="0"/>
                  </a:lnTo>
                  <a:lnTo>
                    <a:pt x="176" y="4"/>
                  </a:lnTo>
                  <a:lnTo>
                    <a:pt x="178" y="7"/>
                  </a:lnTo>
                  <a:lnTo>
                    <a:pt x="179" y="13"/>
                  </a:lnTo>
                  <a:lnTo>
                    <a:pt x="181" y="17"/>
                  </a:lnTo>
                  <a:lnTo>
                    <a:pt x="107" y="4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7"/>
                  </a:lnTo>
                  <a:lnTo>
                    <a:pt x="3" y="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44" name="Freeform 260"/>
            <p:cNvSpPr>
              <a:spLocks/>
            </p:cNvSpPr>
            <p:nvPr/>
          </p:nvSpPr>
          <p:spPr bwMode="auto">
            <a:xfrm>
              <a:off x="1044" y="1325"/>
              <a:ext cx="610" cy="25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78" y="1"/>
                </a:cxn>
                <a:cxn ang="0">
                  <a:pos x="480" y="3"/>
                </a:cxn>
                <a:cxn ang="0">
                  <a:pos x="481" y="4"/>
                </a:cxn>
                <a:cxn ang="0">
                  <a:pos x="483" y="8"/>
                </a:cxn>
                <a:cxn ang="0">
                  <a:pos x="483" y="11"/>
                </a:cxn>
                <a:cxn ang="0">
                  <a:pos x="481" y="12"/>
                </a:cxn>
                <a:cxn ang="0">
                  <a:pos x="480" y="14"/>
                </a:cxn>
                <a:cxn ang="0">
                  <a:pos x="477" y="14"/>
                </a:cxn>
                <a:cxn ang="0">
                  <a:pos x="457" y="21"/>
                </a:cxn>
                <a:cxn ang="0">
                  <a:pos x="420" y="35"/>
                </a:cxn>
                <a:cxn ang="0">
                  <a:pos x="388" y="47"/>
                </a:cxn>
                <a:cxn ang="0">
                  <a:pos x="357" y="60"/>
                </a:cxn>
                <a:cxn ang="0">
                  <a:pos x="331" y="70"/>
                </a:cxn>
                <a:cxn ang="0">
                  <a:pos x="305" y="79"/>
                </a:cxn>
                <a:cxn ang="0">
                  <a:pos x="281" y="89"/>
                </a:cxn>
                <a:cxn ang="0">
                  <a:pos x="258" y="99"/>
                </a:cxn>
                <a:cxn ang="0">
                  <a:pos x="235" y="109"/>
                </a:cxn>
                <a:cxn ang="0">
                  <a:pos x="210" y="119"/>
                </a:cxn>
                <a:cxn ang="0">
                  <a:pos x="186" y="131"/>
                </a:cxn>
                <a:cxn ang="0">
                  <a:pos x="160" y="144"/>
                </a:cxn>
                <a:cxn ang="0">
                  <a:pos x="132" y="157"/>
                </a:cxn>
                <a:cxn ang="0">
                  <a:pos x="101" y="174"/>
                </a:cxn>
                <a:cxn ang="0">
                  <a:pos x="68" y="193"/>
                </a:cxn>
                <a:cxn ang="0">
                  <a:pos x="29" y="214"/>
                </a:cxn>
                <a:cxn ang="0">
                  <a:pos x="10" y="223"/>
                </a:cxn>
                <a:cxn ang="0">
                  <a:pos x="8" y="220"/>
                </a:cxn>
                <a:cxn ang="0">
                  <a:pos x="7" y="217"/>
                </a:cxn>
                <a:cxn ang="0">
                  <a:pos x="5" y="216"/>
                </a:cxn>
                <a:cxn ang="0">
                  <a:pos x="3" y="214"/>
                </a:cxn>
                <a:cxn ang="0">
                  <a:pos x="2" y="213"/>
                </a:cxn>
                <a:cxn ang="0">
                  <a:pos x="19" y="202"/>
                </a:cxn>
                <a:cxn ang="0">
                  <a:pos x="54" y="182"/>
                </a:cxn>
                <a:cxn ang="0">
                  <a:pos x="86" y="164"/>
                </a:cxn>
                <a:cxn ang="0">
                  <a:pos x="115" y="148"/>
                </a:cxn>
                <a:cxn ang="0">
                  <a:pos x="143" y="133"/>
                </a:cxn>
                <a:cxn ang="0">
                  <a:pos x="170" y="119"/>
                </a:cxn>
                <a:cxn ang="0">
                  <a:pos x="196" y="107"/>
                </a:cxn>
                <a:cxn ang="0">
                  <a:pos x="221" y="96"/>
                </a:cxn>
                <a:cxn ang="0">
                  <a:pos x="245" y="86"/>
                </a:cxn>
                <a:cxn ang="0">
                  <a:pos x="271" y="75"/>
                </a:cxn>
                <a:cxn ang="0">
                  <a:pos x="298" y="64"/>
                </a:cxn>
                <a:cxn ang="0">
                  <a:pos x="325" y="55"/>
                </a:cxn>
                <a:cxn ang="0">
                  <a:pos x="354" y="44"/>
                </a:cxn>
                <a:cxn ang="0">
                  <a:pos x="385" y="32"/>
                </a:cxn>
                <a:cxn ang="0">
                  <a:pos x="418" y="20"/>
                </a:cxn>
                <a:cxn ang="0">
                  <a:pos x="455" y="6"/>
                </a:cxn>
              </a:cxnLst>
              <a:rect l="0" t="0" r="r" b="b"/>
              <a:pathLst>
                <a:path w="484" h="226">
                  <a:moveTo>
                    <a:pt x="474" y="0"/>
                  </a:moveTo>
                  <a:lnTo>
                    <a:pt x="475" y="0"/>
                  </a:lnTo>
                  <a:lnTo>
                    <a:pt x="477" y="1"/>
                  </a:lnTo>
                  <a:lnTo>
                    <a:pt x="478" y="1"/>
                  </a:lnTo>
                  <a:lnTo>
                    <a:pt x="478" y="3"/>
                  </a:lnTo>
                  <a:lnTo>
                    <a:pt x="480" y="3"/>
                  </a:lnTo>
                  <a:lnTo>
                    <a:pt x="480" y="4"/>
                  </a:lnTo>
                  <a:lnTo>
                    <a:pt x="481" y="4"/>
                  </a:lnTo>
                  <a:lnTo>
                    <a:pt x="481" y="6"/>
                  </a:lnTo>
                  <a:lnTo>
                    <a:pt x="483" y="8"/>
                  </a:lnTo>
                  <a:lnTo>
                    <a:pt x="483" y="9"/>
                  </a:lnTo>
                  <a:lnTo>
                    <a:pt x="483" y="11"/>
                  </a:lnTo>
                  <a:lnTo>
                    <a:pt x="481" y="11"/>
                  </a:lnTo>
                  <a:lnTo>
                    <a:pt x="481" y="12"/>
                  </a:lnTo>
                  <a:lnTo>
                    <a:pt x="480" y="12"/>
                  </a:lnTo>
                  <a:lnTo>
                    <a:pt x="480" y="14"/>
                  </a:lnTo>
                  <a:lnTo>
                    <a:pt x="478" y="14"/>
                  </a:lnTo>
                  <a:lnTo>
                    <a:pt x="477" y="14"/>
                  </a:lnTo>
                  <a:lnTo>
                    <a:pt x="475" y="14"/>
                  </a:lnTo>
                  <a:lnTo>
                    <a:pt x="457" y="21"/>
                  </a:lnTo>
                  <a:lnTo>
                    <a:pt x="438" y="29"/>
                  </a:lnTo>
                  <a:lnTo>
                    <a:pt x="420" y="35"/>
                  </a:lnTo>
                  <a:lnTo>
                    <a:pt x="403" y="41"/>
                  </a:lnTo>
                  <a:lnTo>
                    <a:pt x="388" y="47"/>
                  </a:lnTo>
                  <a:lnTo>
                    <a:pt x="373" y="53"/>
                  </a:lnTo>
                  <a:lnTo>
                    <a:pt x="357" y="60"/>
                  </a:lnTo>
                  <a:lnTo>
                    <a:pt x="343" y="64"/>
                  </a:lnTo>
                  <a:lnTo>
                    <a:pt x="331" y="70"/>
                  </a:lnTo>
                  <a:lnTo>
                    <a:pt x="317" y="75"/>
                  </a:lnTo>
                  <a:lnTo>
                    <a:pt x="305" y="79"/>
                  </a:lnTo>
                  <a:lnTo>
                    <a:pt x="293" y="84"/>
                  </a:lnTo>
                  <a:lnTo>
                    <a:pt x="281" y="89"/>
                  </a:lnTo>
                  <a:lnTo>
                    <a:pt x="268" y="93"/>
                  </a:lnTo>
                  <a:lnTo>
                    <a:pt x="258" y="99"/>
                  </a:lnTo>
                  <a:lnTo>
                    <a:pt x="245" y="104"/>
                  </a:lnTo>
                  <a:lnTo>
                    <a:pt x="235" y="109"/>
                  </a:lnTo>
                  <a:lnTo>
                    <a:pt x="222" y="113"/>
                  </a:lnTo>
                  <a:lnTo>
                    <a:pt x="210" y="119"/>
                  </a:lnTo>
                  <a:lnTo>
                    <a:pt x="198" y="125"/>
                  </a:lnTo>
                  <a:lnTo>
                    <a:pt x="186" y="131"/>
                  </a:lnTo>
                  <a:lnTo>
                    <a:pt x="173" y="138"/>
                  </a:lnTo>
                  <a:lnTo>
                    <a:pt x="160" y="144"/>
                  </a:lnTo>
                  <a:lnTo>
                    <a:pt x="146" y="151"/>
                  </a:lnTo>
                  <a:lnTo>
                    <a:pt x="132" y="157"/>
                  </a:lnTo>
                  <a:lnTo>
                    <a:pt x="117" y="167"/>
                  </a:lnTo>
                  <a:lnTo>
                    <a:pt x="101" y="174"/>
                  </a:lnTo>
                  <a:lnTo>
                    <a:pt x="85" y="184"/>
                  </a:lnTo>
                  <a:lnTo>
                    <a:pt x="68" y="193"/>
                  </a:lnTo>
                  <a:lnTo>
                    <a:pt x="49" y="203"/>
                  </a:lnTo>
                  <a:lnTo>
                    <a:pt x="29" y="214"/>
                  </a:lnTo>
                  <a:lnTo>
                    <a:pt x="10" y="225"/>
                  </a:lnTo>
                  <a:lnTo>
                    <a:pt x="10" y="223"/>
                  </a:lnTo>
                  <a:lnTo>
                    <a:pt x="10" y="222"/>
                  </a:lnTo>
                  <a:lnTo>
                    <a:pt x="8" y="220"/>
                  </a:lnTo>
                  <a:lnTo>
                    <a:pt x="8" y="219"/>
                  </a:lnTo>
                  <a:lnTo>
                    <a:pt x="7" y="217"/>
                  </a:lnTo>
                  <a:lnTo>
                    <a:pt x="5" y="217"/>
                  </a:lnTo>
                  <a:lnTo>
                    <a:pt x="5" y="216"/>
                  </a:lnTo>
                  <a:lnTo>
                    <a:pt x="3" y="216"/>
                  </a:lnTo>
                  <a:lnTo>
                    <a:pt x="3" y="214"/>
                  </a:lnTo>
                  <a:lnTo>
                    <a:pt x="2" y="214"/>
                  </a:lnTo>
                  <a:lnTo>
                    <a:pt x="2" y="213"/>
                  </a:lnTo>
                  <a:lnTo>
                    <a:pt x="0" y="213"/>
                  </a:lnTo>
                  <a:lnTo>
                    <a:pt x="19" y="202"/>
                  </a:lnTo>
                  <a:lnTo>
                    <a:pt x="37" y="191"/>
                  </a:lnTo>
                  <a:lnTo>
                    <a:pt x="54" y="182"/>
                  </a:lnTo>
                  <a:lnTo>
                    <a:pt x="71" y="173"/>
                  </a:lnTo>
                  <a:lnTo>
                    <a:pt x="86" y="164"/>
                  </a:lnTo>
                  <a:lnTo>
                    <a:pt x="101" y="156"/>
                  </a:lnTo>
                  <a:lnTo>
                    <a:pt x="115" y="148"/>
                  </a:lnTo>
                  <a:lnTo>
                    <a:pt x="129" y="141"/>
                  </a:lnTo>
                  <a:lnTo>
                    <a:pt x="143" y="133"/>
                  </a:lnTo>
                  <a:lnTo>
                    <a:pt x="157" y="127"/>
                  </a:lnTo>
                  <a:lnTo>
                    <a:pt x="170" y="119"/>
                  </a:lnTo>
                  <a:lnTo>
                    <a:pt x="183" y="113"/>
                  </a:lnTo>
                  <a:lnTo>
                    <a:pt x="196" y="107"/>
                  </a:lnTo>
                  <a:lnTo>
                    <a:pt x="209" y="102"/>
                  </a:lnTo>
                  <a:lnTo>
                    <a:pt x="221" y="96"/>
                  </a:lnTo>
                  <a:lnTo>
                    <a:pt x="233" y="90"/>
                  </a:lnTo>
                  <a:lnTo>
                    <a:pt x="245" y="86"/>
                  </a:lnTo>
                  <a:lnTo>
                    <a:pt x="259" y="81"/>
                  </a:lnTo>
                  <a:lnTo>
                    <a:pt x="271" y="75"/>
                  </a:lnTo>
                  <a:lnTo>
                    <a:pt x="284" y="70"/>
                  </a:lnTo>
                  <a:lnTo>
                    <a:pt x="298" y="64"/>
                  </a:lnTo>
                  <a:lnTo>
                    <a:pt x="311" y="60"/>
                  </a:lnTo>
                  <a:lnTo>
                    <a:pt x="325" y="55"/>
                  </a:lnTo>
                  <a:lnTo>
                    <a:pt x="339" y="49"/>
                  </a:lnTo>
                  <a:lnTo>
                    <a:pt x="354" y="44"/>
                  </a:lnTo>
                  <a:lnTo>
                    <a:pt x="369" y="38"/>
                  </a:lnTo>
                  <a:lnTo>
                    <a:pt x="385" y="32"/>
                  </a:lnTo>
                  <a:lnTo>
                    <a:pt x="402" y="26"/>
                  </a:lnTo>
                  <a:lnTo>
                    <a:pt x="418" y="20"/>
                  </a:lnTo>
                  <a:lnTo>
                    <a:pt x="435" y="14"/>
                  </a:lnTo>
                  <a:lnTo>
                    <a:pt x="455" y="6"/>
                  </a:lnTo>
                  <a:lnTo>
                    <a:pt x="474" y="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45" name="Freeform 261"/>
            <p:cNvSpPr>
              <a:spLocks/>
            </p:cNvSpPr>
            <p:nvPr/>
          </p:nvSpPr>
          <p:spPr bwMode="auto">
            <a:xfrm>
              <a:off x="1044" y="1325"/>
              <a:ext cx="610" cy="25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78" y="1"/>
                </a:cxn>
                <a:cxn ang="0">
                  <a:pos x="480" y="3"/>
                </a:cxn>
                <a:cxn ang="0">
                  <a:pos x="481" y="4"/>
                </a:cxn>
                <a:cxn ang="0">
                  <a:pos x="483" y="8"/>
                </a:cxn>
                <a:cxn ang="0">
                  <a:pos x="483" y="11"/>
                </a:cxn>
                <a:cxn ang="0">
                  <a:pos x="481" y="12"/>
                </a:cxn>
                <a:cxn ang="0">
                  <a:pos x="480" y="14"/>
                </a:cxn>
                <a:cxn ang="0">
                  <a:pos x="477" y="14"/>
                </a:cxn>
                <a:cxn ang="0">
                  <a:pos x="457" y="21"/>
                </a:cxn>
                <a:cxn ang="0">
                  <a:pos x="420" y="35"/>
                </a:cxn>
                <a:cxn ang="0">
                  <a:pos x="388" y="47"/>
                </a:cxn>
                <a:cxn ang="0">
                  <a:pos x="357" y="60"/>
                </a:cxn>
                <a:cxn ang="0">
                  <a:pos x="331" y="70"/>
                </a:cxn>
                <a:cxn ang="0">
                  <a:pos x="305" y="79"/>
                </a:cxn>
                <a:cxn ang="0">
                  <a:pos x="281" y="89"/>
                </a:cxn>
                <a:cxn ang="0">
                  <a:pos x="258" y="99"/>
                </a:cxn>
                <a:cxn ang="0">
                  <a:pos x="235" y="109"/>
                </a:cxn>
                <a:cxn ang="0">
                  <a:pos x="210" y="119"/>
                </a:cxn>
                <a:cxn ang="0">
                  <a:pos x="186" y="131"/>
                </a:cxn>
                <a:cxn ang="0">
                  <a:pos x="160" y="144"/>
                </a:cxn>
                <a:cxn ang="0">
                  <a:pos x="132" y="157"/>
                </a:cxn>
                <a:cxn ang="0">
                  <a:pos x="101" y="174"/>
                </a:cxn>
                <a:cxn ang="0">
                  <a:pos x="68" y="193"/>
                </a:cxn>
                <a:cxn ang="0">
                  <a:pos x="29" y="214"/>
                </a:cxn>
                <a:cxn ang="0">
                  <a:pos x="10" y="223"/>
                </a:cxn>
                <a:cxn ang="0">
                  <a:pos x="8" y="220"/>
                </a:cxn>
                <a:cxn ang="0">
                  <a:pos x="7" y="217"/>
                </a:cxn>
                <a:cxn ang="0">
                  <a:pos x="5" y="216"/>
                </a:cxn>
                <a:cxn ang="0">
                  <a:pos x="3" y="214"/>
                </a:cxn>
                <a:cxn ang="0">
                  <a:pos x="2" y="213"/>
                </a:cxn>
                <a:cxn ang="0">
                  <a:pos x="19" y="202"/>
                </a:cxn>
                <a:cxn ang="0">
                  <a:pos x="54" y="182"/>
                </a:cxn>
                <a:cxn ang="0">
                  <a:pos x="86" y="164"/>
                </a:cxn>
                <a:cxn ang="0">
                  <a:pos x="115" y="148"/>
                </a:cxn>
                <a:cxn ang="0">
                  <a:pos x="143" y="133"/>
                </a:cxn>
                <a:cxn ang="0">
                  <a:pos x="170" y="119"/>
                </a:cxn>
                <a:cxn ang="0">
                  <a:pos x="196" y="107"/>
                </a:cxn>
                <a:cxn ang="0">
                  <a:pos x="221" y="96"/>
                </a:cxn>
                <a:cxn ang="0">
                  <a:pos x="245" y="86"/>
                </a:cxn>
                <a:cxn ang="0">
                  <a:pos x="271" y="75"/>
                </a:cxn>
                <a:cxn ang="0">
                  <a:pos x="298" y="64"/>
                </a:cxn>
                <a:cxn ang="0">
                  <a:pos x="325" y="55"/>
                </a:cxn>
                <a:cxn ang="0">
                  <a:pos x="354" y="44"/>
                </a:cxn>
                <a:cxn ang="0">
                  <a:pos x="385" y="32"/>
                </a:cxn>
                <a:cxn ang="0">
                  <a:pos x="418" y="20"/>
                </a:cxn>
                <a:cxn ang="0">
                  <a:pos x="455" y="6"/>
                </a:cxn>
              </a:cxnLst>
              <a:rect l="0" t="0" r="r" b="b"/>
              <a:pathLst>
                <a:path w="484" h="226">
                  <a:moveTo>
                    <a:pt x="474" y="0"/>
                  </a:moveTo>
                  <a:lnTo>
                    <a:pt x="475" y="0"/>
                  </a:lnTo>
                  <a:lnTo>
                    <a:pt x="477" y="1"/>
                  </a:lnTo>
                  <a:lnTo>
                    <a:pt x="478" y="1"/>
                  </a:lnTo>
                  <a:lnTo>
                    <a:pt x="478" y="3"/>
                  </a:lnTo>
                  <a:lnTo>
                    <a:pt x="480" y="3"/>
                  </a:lnTo>
                  <a:lnTo>
                    <a:pt x="480" y="4"/>
                  </a:lnTo>
                  <a:lnTo>
                    <a:pt x="481" y="4"/>
                  </a:lnTo>
                  <a:lnTo>
                    <a:pt x="481" y="6"/>
                  </a:lnTo>
                  <a:lnTo>
                    <a:pt x="483" y="8"/>
                  </a:lnTo>
                  <a:lnTo>
                    <a:pt x="483" y="9"/>
                  </a:lnTo>
                  <a:lnTo>
                    <a:pt x="483" y="11"/>
                  </a:lnTo>
                  <a:lnTo>
                    <a:pt x="481" y="11"/>
                  </a:lnTo>
                  <a:lnTo>
                    <a:pt x="481" y="12"/>
                  </a:lnTo>
                  <a:lnTo>
                    <a:pt x="480" y="12"/>
                  </a:lnTo>
                  <a:lnTo>
                    <a:pt x="480" y="14"/>
                  </a:lnTo>
                  <a:lnTo>
                    <a:pt x="478" y="14"/>
                  </a:lnTo>
                  <a:lnTo>
                    <a:pt x="477" y="14"/>
                  </a:lnTo>
                  <a:lnTo>
                    <a:pt x="475" y="14"/>
                  </a:lnTo>
                  <a:lnTo>
                    <a:pt x="457" y="21"/>
                  </a:lnTo>
                  <a:lnTo>
                    <a:pt x="438" y="29"/>
                  </a:lnTo>
                  <a:lnTo>
                    <a:pt x="420" y="35"/>
                  </a:lnTo>
                  <a:lnTo>
                    <a:pt x="403" y="41"/>
                  </a:lnTo>
                  <a:lnTo>
                    <a:pt x="388" y="47"/>
                  </a:lnTo>
                  <a:lnTo>
                    <a:pt x="373" y="53"/>
                  </a:lnTo>
                  <a:lnTo>
                    <a:pt x="357" y="60"/>
                  </a:lnTo>
                  <a:lnTo>
                    <a:pt x="343" y="64"/>
                  </a:lnTo>
                  <a:lnTo>
                    <a:pt x="331" y="70"/>
                  </a:lnTo>
                  <a:lnTo>
                    <a:pt x="317" y="75"/>
                  </a:lnTo>
                  <a:lnTo>
                    <a:pt x="305" y="79"/>
                  </a:lnTo>
                  <a:lnTo>
                    <a:pt x="293" y="84"/>
                  </a:lnTo>
                  <a:lnTo>
                    <a:pt x="281" y="89"/>
                  </a:lnTo>
                  <a:lnTo>
                    <a:pt x="268" y="93"/>
                  </a:lnTo>
                  <a:lnTo>
                    <a:pt x="258" y="99"/>
                  </a:lnTo>
                  <a:lnTo>
                    <a:pt x="245" y="104"/>
                  </a:lnTo>
                  <a:lnTo>
                    <a:pt x="235" y="109"/>
                  </a:lnTo>
                  <a:lnTo>
                    <a:pt x="222" y="113"/>
                  </a:lnTo>
                  <a:lnTo>
                    <a:pt x="210" y="119"/>
                  </a:lnTo>
                  <a:lnTo>
                    <a:pt x="198" y="125"/>
                  </a:lnTo>
                  <a:lnTo>
                    <a:pt x="186" y="131"/>
                  </a:lnTo>
                  <a:lnTo>
                    <a:pt x="173" y="138"/>
                  </a:lnTo>
                  <a:lnTo>
                    <a:pt x="160" y="144"/>
                  </a:lnTo>
                  <a:lnTo>
                    <a:pt x="146" y="151"/>
                  </a:lnTo>
                  <a:lnTo>
                    <a:pt x="132" y="157"/>
                  </a:lnTo>
                  <a:lnTo>
                    <a:pt x="117" y="167"/>
                  </a:lnTo>
                  <a:lnTo>
                    <a:pt x="101" y="174"/>
                  </a:lnTo>
                  <a:lnTo>
                    <a:pt x="85" y="184"/>
                  </a:lnTo>
                  <a:lnTo>
                    <a:pt x="68" y="193"/>
                  </a:lnTo>
                  <a:lnTo>
                    <a:pt x="49" y="203"/>
                  </a:lnTo>
                  <a:lnTo>
                    <a:pt x="29" y="214"/>
                  </a:lnTo>
                  <a:lnTo>
                    <a:pt x="10" y="225"/>
                  </a:lnTo>
                  <a:lnTo>
                    <a:pt x="10" y="223"/>
                  </a:lnTo>
                  <a:lnTo>
                    <a:pt x="10" y="222"/>
                  </a:lnTo>
                  <a:lnTo>
                    <a:pt x="8" y="220"/>
                  </a:lnTo>
                  <a:lnTo>
                    <a:pt x="8" y="219"/>
                  </a:lnTo>
                  <a:lnTo>
                    <a:pt x="7" y="217"/>
                  </a:lnTo>
                  <a:lnTo>
                    <a:pt x="5" y="217"/>
                  </a:lnTo>
                  <a:lnTo>
                    <a:pt x="5" y="216"/>
                  </a:lnTo>
                  <a:lnTo>
                    <a:pt x="3" y="216"/>
                  </a:lnTo>
                  <a:lnTo>
                    <a:pt x="3" y="214"/>
                  </a:lnTo>
                  <a:lnTo>
                    <a:pt x="2" y="214"/>
                  </a:lnTo>
                  <a:lnTo>
                    <a:pt x="2" y="213"/>
                  </a:lnTo>
                  <a:lnTo>
                    <a:pt x="0" y="213"/>
                  </a:lnTo>
                  <a:lnTo>
                    <a:pt x="19" y="202"/>
                  </a:lnTo>
                  <a:lnTo>
                    <a:pt x="37" y="191"/>
                  </a:lnTo>
                  <a:lnTo>
                    <a:pt x="54" y="182"/>
                  </a:lnTo>
                  <a:lnTo>
                    <a:pt x="71" y="173"/>
                  </a:lnTo>
                  <a:lnTo>
                    <a:pt x="86" y="164"/>
                  </a:lnTo>
                  <a:lnTo>
                    <a:pt x="101" y="156"/>
                  </a:lnTo>
                  <a:lnTo>
                    <a:pt x="115" y="148"/>
                  </a:lnTo>
                  <a:lnTo>
                    <a:pt x="129" y="141"/>
                  </a:lnTo>
                  <a:lnTo>
                    <a:pt x="143" y="133"/>
                  </a:lnTo>
                  <a:lnTo>
                    <a:pt x="157" y="127"/>
                  </a:lnTo>
                  <a:lnTo>
                    <a:pt x="170" y="119"/>
                  </a:lnTo>
                  <a:lnTo>
                    <a:pt x="183" y="113"/>
                  </a:lnTo>
                  <a:lnTo>
                    <a:pt x="196" y="107"/>
                  </a:lnTo>
                  <a:lnTo>
                    <a:pt x="209" y="102"/>
                  </a:lnTo>
                  <a:lnTo>
                    <a:pt x="221" y="96"/>
                  </a:lnTo>
                  <a:lnTo>
                    <a:pt x="233" y="90"/>
                  </a:lnTo>
                  <a:lnTo>
                    <a:pt x="245" y="86"/>
                  </a:lnTo>
                  <a:lnTo>
                    <a:pt x="259" y="81"/>
                  </a:lnTo>
                  <a:lnTo>
                    <a:pt x="271" y="75"/>
                  </a:lnTo>
                  <a:lnTo>
                    <a:pt x="284" y="70"/>
                  </a:lnTo>
                  <a:lnTo>
                    <a:pt x="298" y="64"/>
                  </a:lnTo>
                  <a:lnTo>
                    <a:pt x="311" y="60"/>
                  </a:lnTo>
                  <a:lnTo>
                    <a:pt x="325" y="55"/>
                  </a:lnTo>
                  <a:lnTo>
                    <a:pt x="339" y="49"/>
                  </a:lnTo>
                  <a:lnTo>
                    <a:pt x="354" y="44"/>
                  </a:lnTo>
                  <a:lnTo>
                    <a:pt x="369" y="38"/>
                  </a:lnTo>
                  <a:lnTo>
                    <a:pt x="385" y="32"/>
                  </a:lnTo>
                  <a:lnTo>
                    <a:pt x="402" y="26"/>
                  </a:lnTo>
                  <a:lnTo>
                    <a:pt x="418" y="20"/>
                  </a:lnTo>
                  <a:lnTo>
                    <a:pt x="435" y="14"/>
                  </a:lnTo>
                  <a:lnTo>
                    <a:pt x="455" y="6"/>
                  </a:lnTo>
                  <a:lnTo>
                    <a:pt x="47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46" name="Freeform 262"/>
            <p:cNvSpPr>
              <a:spLocks/>
            </p:cNvSpPr>
            <p:nvPr/>
          </p:nvSpPr>
          <p:spPr bwMode="auto">
            <a:xfrm>
              <a:off x="956" y="1615"/>
              <a:ext cx="126" cy="97"/>
            </a:xfrm>
            <a:custGeom>
              <a:avLst/>
              <a:gdLst/>
              <a:ahLst/>
              <a:cxnLst>
                <a:cxn ang="0">
                  <a:pos x="1" y="75"/>
                </a:cxn>
                <a:cxn ang="0">
                  <a:pos x="38" y="84"/>
                </a:cxn>
                <a:cxn ang="0">
                  <a:pos x="41" y="83"/>
                </a:cxn>
                <a:cxn ang="0">
                  <a:pos x="47" y="80"/>
                </a:cxn>
                <a:cxn ang="0">
                  <a:pos x="57" y="72"/>
                </a:cxn>
                <a:cxn ang="0">
                  <a:pos x="67" y="63"/>
                </a:cxn>
                <a:cxn ang="0">
                  <a:pos x="87" y="44"/>
                </a:cxn>
                <a:cxn ang="0">
                  <a:pos x="98" y="35"/>
                </a:cxn>
                <a:cxn ang="0">
                  <a:pos x="99" y="34"/>
                </a:cxn>
                <a:cxn ang="0">
                  <a:pos x="98" y="24"/>
                </a:cxn>
                <a:cxn ang="0">
                  <a:pos x="95" y="17"/>
                </a:cxn>
                <a:cxn ang="0">
                  <a:pos x="90" y="11"/>
                </a:cxn>
                <a:cxn ang="0">
                  <a:pos x="87" y="5"/>
                </a:cxn>
                <a:cxn ang="0">
                  <a:pos x="81" y="2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61" y="2"/>
                </a:cxn>
                <a:cxn ang="0">
                  <a:pos x="58" y="3"/>
                </a:cxn>
                <a:cxn ang="0">
                  <a:pos x="52" y="6"/>
                </a:cxn>
                <a:cxn ang="0">
                  <a:pos x="18" y="32"/>
                </a:cxn>
                <a:cxn ang="0">
                  <a:pos x="11" y="38"/>
                </a:cxn>
                <a:cxn ang="0">
                  <a:pos x="3" y="44"/>
                </a:cxn>
                <a:cxn ang="0">
                  <a:pos x="0" y="52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1" y="75"/>
                </a:cxn>
              </a:cxnLst>
              <a:rect l="0" t="0" r="r" b="b"/>
              <a:pathLst>
                <a:path w="100" h="85">
                  <a:moveTo>
                    <a:pt x="1" y="75"/>
                  </a:moveTo>
                  <a:lnTo>
                    <a:pt x="38" y="84"/>
                  </a:lnTo>
                  <a:lnTo>
                    <a:pt x="41" y="83"/>
                  </a:lnTo>
                  <a:lnTo>
                    <a:pt x="47" y="80"/>
                  </a:lnTo>
                  <a:lnTo>
                    <a:pt x="57" y="72"/>
                  </a:lnTo>
                  <a:lnTo>
                    <a:pt x="67" y="63"/>
                  </a:lnTo>
                  <a:lnTo>
                    <a:pt x="87" y="44"/>
                  </a:lnTo>
                  <a:lnTo>
                    <a:pt x="98" y="35"/>
                  </a:lnTo>
                  <a:lnTo>
                    <a:pt x="99" y="34"/>
                  </a:lnTo>
                  <a:lnTo>
                    <a:pt x="98" y="24"/>
                  </a:lnTo>
                  <a:lnTo>
                    <a:pt x="95" y="17"/>
                  </a:lnTo>
                  <a:lnTo>
                    <a:pt x="90" y="11"/>
                  </a:lnTo>
                  <a:lnTo>
                    <a:pt x="87" y="5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1" y="2"/>
                  </a:lnTo>
                  <a:lnTo>
                    <a:pt x="58" y="3"/>
                  </a:lnTo>
                  <a:lnTo>
                    <a:pt x="52" y="6"/>
                  </a:lnTo>
                  <a:lnTo>
                    <a:pt x="18" y="32"/>
                  </a:lnTo>
                  <a:lnTo>
                    <a:pt x="11" y="38"/>
                  </a:lnTo>
                  <a:lnTo>
                    <a:pt x="3" y="44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75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47" name="Freeform 263"/>
            <p:cNvSpPr>
              <a:spLocks/>
            </p:cNvSpPr>
            <p:nvPr/>
          </p:nvSpPr>
          <p:spPr bwMode="auto">
            <a:xfrm>
              <a:off x="956" y="1615"/>
              <a:ext cx="126" cy="97"/>
            </a:xfrm>
            <a:custGeom>
              <a:avLst/>
              <a:gdLst/>
              <a:ahLst/>
              <a:cxnLst>
                <a:cxn ang="0">
                  <a:pos x="1" y="75"/>
                </a:cxn>
                <a:cxn ang="0">
                  <a:pos x="38" y="84"/>
                </a:cxn>
                <a:cxn ang="0">
                  <a:pos x="41" y="83"/>
                </a:cxn>
                <a:cxn ang="0">
                  <a:pos x="47" y="80"/>
                </a:cxn>
                <a:cxn ang="0">
                  <a:pos x="57" y="72"/>
                </a:cxn>
                <a:cxn ang="0">
                  <a:pos x="67" y="63"/>
                </a:cxn>
                <a:cxn ang="0">
                  <a:pos x="87" y="44"/>
                </a:cxn>
                <a:cxn ang="0">
                  <a:pos x="98" y="35"/>
                </a:cxn>
                <a:cxn ang="0">
                  <a:pos x="99" y="34"/>
                </a:cxn>
                <a:cxn ang="0">
                  <a:pos x="98" y="24"/>
                </a:cxn>
                <a:cxn ang="0">
                  <a:pos x="95" y="17"/>
                </a:cxn>
                <a:cxn ang="0">
                  <a:pos x="90" y="11"/>
                </a:cxn>
                <a:cxn ang="0">
                  <a:pos x="87" y="5"/>
                </a:cxn>
                <a:cxn ang="0">
                  <a:pos x="81" y="2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61" y="2"/>
                </a:cxn>
                <a:cxn ang="0">
                  <a:pos x="58" y="3"/>
                </a:cxn>
                <a:cxn ang="0">
                  <a:pos x="52" y="6"/>
                </a:cxn>
                <a:cxn ang="0">
                  <a:pos x="18" y="32"/>
                </a:cxn>
                <a:cxn ang="0">
                  <a:pos x="11" y="38"/>
                </a:cxn>
                <a:cxn ang="0">
                  <a:pos x="3" y="44"/>
                </a:cxn>
                <a:cxn ang="0">
                  <a:pos x="0" y="52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1" y="75"/>
                </a:cxn>
              </a:cxnLst>
              <a:rect l="0" t="0" r="r" b="b"/>
              <a:pathLst>
                <a:path w="100" h="85">
                  <a:moveTo>
                    <a:pt x="1" y="75"/>
                  </a:moveTo>
                  <a:lnTo>
                    <a:pt x="38" y="84"/>
                  </a:lnTo>
                  <a:lnTo>
                    <a:pt x="41" y="83"/>
                  </a:lnTo>
                  <a:lnTo>
                    <a:pt x="47" y="80"/>
                  </a:lnTo>
                  <a:lnTo>
                    <a:pt x="57" y="72"/>
                  </a:lnTo>
                  <a:lnTo>
                    <a:pt x="67" y="63"/>
                  </a:lnTo>
                  <a:lnTo>
                    <a:pt x="87" y="44"/>
                  </a:lnTo>
                  <a:lnTo>
                    <a:pt x="98" y="35"/>
                  </a:lnTo>
                  <a:lnTo>
                    <a:pt x="99" y="34"/>
                  </a:lnTo>
                  <a:lnTo>
                    <a:pt x="98" y="24"/>
                  </a:lnTo>
                  <a:lnTo>
                    <a:pt x="95" y="17"/>
                  </a:lnTo>
                  <a:lnTo>
                    <a:pt x="90" y="11"/>
                  </a:lnTo>
                  <a:lnTo>
                    <a:pt x="87" y="5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1" y="2"/>
                  </a:lnTo>
                  <a:lnTo>
                    <a:pt x="58" y="3"/>
                  </a:lnTo>
                  <a:lnTo>
                    <a:pt x="52" y="6"/>
                  </a:lnTo>
                  <a:lnTo>
                    <a:pt x="18" y="32"/>
                  </a:lnTo>
                  <a:lnTo>
                    <a:pt x="11" y="38"/>
                  </a:lnTo>
                  <a:lnTo>
                    <a:pt x="3" y="44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7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48" name="Freeform 264"/>
            <p:cNvSpPr>
              <a:spLocks/>
            </p:cNvSpPr>
            <p:nvPr/>
          </p:nvSpPr>
          <p:spPr bwMode="auto">
            <a:xfrm>
              <a:off x="967" y="1661"/>
              <a:ext cx="38" cy="5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3" y="4"/>
                </a:cxn>
                <a:cxn ang="0">
                  <a:pos x="15" y="4"/>
                </a:cxn>
                <a:cxn ang="0">
                  <a:pos x="16" y="6"/>
                </a:cxn>
                <a:cxn ang="0">
                  <a:pos x="16" y="7"/>
                </a:cxn>
                <a:cxn ang="0">
                  <a:pos x="18" y="9"/>
                </a:cxn>
                <a:cxn ang="0">
                  <a:pos x="20" y="10"/>
                </a:cxn>
                <a:cxn ang="0">
                  <a:pos x="20" y="12"/>
                </a:cxn>
                <a:cxn ang="0">
                  <a:pos x="21" y="15"/>
                </a:cxn>
                <a:cxn ang="0">
                  <a:pos x="21" y="17"/>
                </a:cxn>
                <a:cxn ang="0">
                  <a:pos x="23" y="18"/>
                </a:cxn>
                <a:cxn ang="0">
                  <a:pos x="24" y="21"/>
                </a:cxn>
                <a:cxn ang="0">
                  <a:pos x="24" y="23"/>
                </a:cxn>
                <a:cxn ang="0">
                  <a:pos x="26" y="26"/>
                </a:cxn>
                <a:cxn ang="0">
                  <a:pos x="26" y="27"/>
                </a:cxn>
                <a:cxn ang="0">
                  <a:pos x="27" y="30"/>
                </a:cxn>
                <a:cxn ang="0">
                  <a:pos x="27" y="32"/>
                </a:cxn>
                <a:cxn ang="0">
                  <a:pos x="27" y="35"/>
                </a:cxn>
                <a:cxn ang="0">
                  <a:pos x="29" y="36"/>
                </a:cxn>
                <a:cxn ang="0">
                  <a:pos x="29" y="40"/>
                </a:cxn>
                <a:cxn ang="0">
                  <a:pos x="30" y="43"/>
                </a:cxn>
                <a:cxn ang="0">
                  <a:pos x="30" y="44"/>
                </a:cxn>
              </a:cxnLst>
              <a:rect l="0" t="0" r="r" b="b"/>
              <a:pathLst>
                <a:path w="31" h="45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3" y="18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7" y="30"/>
                  </a:lnTo>
                  <a:lnTo>
                    <a:pt x="27" y="32"/>
                  </a:lnTo>
                  <a:lnTo>
                    <a:pt x="27" y="35"/>
                  </a:lnTo>
                  <a:lnTo>
                    <a:pt x="29" y="36"/>
                  </a:lnTo>
                  <a:lnTo>
                    <a:pt x="29" y="40"/>
                  </a:lnTo>
                  <a:lnTo>
                    <a:pt x="30" y="43"/>
                  </a:lnTo>
                  <a:lnTo>
                    <a:pt x="30" y="4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49" name="Freeform 265"/>
            <p:cNvSpPr>
              <a:spLocks/>
            </p:cNvSpPr>
            <p:nvPr/>
          </p:nvSpPr>
          <p:spPr bwMode="auto">
            <a:xfrm>
              <a:off x="1028" y="1524"/>
              <a:ext cx="39" cy="2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4" y="3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0" y="216"/>
                </a:cxn>
                <a:cxn ang="0">
                  <a:pos x="30" y="219"/>
                </a:cxn>
                <a:cxn ang="0">
                  <a:pos x="29" y="223"/>
                </a:cxn>
                <a:cxn ang="0">
                  <a:pos x="24" y="228"/>
                </a:cxn>
                <a:cxn ang="0">
                  <a:pos x="20" y="231"/>
                </a:cxn>
                <a:cxn ang="0">
                  <a:pos x="13" y="231"/>
                </a:cxn>
                <a:cxn ang="0">
                  <a:pos x="9" y="231"/>
                </a:cxn>
                <a:cxn ang="0">
                  <a:pos x="3" y="228"/>
                </a:cxn>
                <a:cxn ang="0">
                  <a:pos x="1" y="223"/>
                </a:cxn>
                <a:cxn ang="0">
                  <a:pos x="0" y="219"/>
                </a:cxn>
                <a:cxn ang="0">
                  <a:pos x="0" y="15"/>
                </a:cxn>
                <a:cxn ang="0">
                  <a:pos x="0" y="12"/>
                </a:cxn>
              </a:cxnLst>
              <a:rect l="0" t="0" r="r" b="b"/>
              <a:pathLst>
                <a:path w="31" h="232">
                  <a:moveTo>
                    <a:pt x="0" y="12"/>
                  </a:moveTo>
                  <a:lnTo>
                    <a:pt x="1" y="8"/>
                  </a:lnTo>
                  <a:lnTo>
                    <a:pt x="3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0" y="216"/>
                  </a:lnTo>
                  <a:lnTo>
                    <a:pt x="30" y="219"/>
                  </a:lnTo>
                  <a:lnTo>
                    <a:pt x="29" y="223"/>
                  </a:lnTo>
                  <a:lnTo>
                    <a:pt x="24" y="228"/>
                  </a:lnTo>
                  <a:lnTo>
                    <a:pt x="20" y="231"/>
                  </a:lnTo>
                  <a:lnTo>
                    <a:pt x="13" y="231"/>
                  </a:lnTo>
                  <a:lnTo>
                    <a:pt x="9" y="231"/>
                  </a:lnTo>
                  <a:lnTo>
                    <a:pt x="3" y="228"/>
                  </a:lnTo>
                  <a:lnTo>
                    <a:pt x="1" y="223"/>
                  </a:lnTo>
                  <a:lnTo>
                    <a:pt x="0" y="219"/>
                  </a:lnTo>
                  <a:lnTo>
                    <a:pt x="0" y="15"/>
                  </a:lnTo>
                  <a:lnTo>
                    <a:pt x="0" y="12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50" name="Freeform 266"/>
            <p:cNvSpPr>
              <a:spLocks/>
            </p:cNvSpPr>
            <p:nvPr/>
          </p:nvSpPr>
          <p:spPr bwMode="auto">
            <a:xfrm>
              <a:off x="1028" y="1524"/>
              <a:ext cx="39" cy="2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4" y="3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0" y="216"/>
                </a:cxn>
                <a:cxn ang="0">
                  <a:pos x="30" y="219"/>
                </a:cxn>
                <a:cxn ang="0">
                  <a:pos x="29" y="223"/>
                </a:cxn>
                <a:cxn ang="0">
                  <a:pos x="24" y="228"/>
                </a:cxn>
                <a:cxn ang="0">
                  <a:pos x="20" y="231"/>
                </a:cxn>
                <a:cxn ang="0">
                  <a:pos x="13" y="231"/>
                </a:cxn>
                <a:cxn ang="0">
                  <a:pos x="9" y="231"/>
                </a:cxn>
                <a:cxn ang="0">
                  <a:pos x="3" y="228"/>
                </a:cxn>
                <a:cxn ang="0">
                  <a:pos x="1" y="223"/>
                </a:cxn>
                <a:cxn ang="0">
                  <a:pos x="0" y="219"/>
                </a:cxn>
                <a:cxn ang="0">
                  <a:pos x="0" y="15"/>
                </a:cxn>
                <a:cxn ang="0">
                  <a:pos x="0" y="12"/>
                </a:cxn>
              </a:cxnLst>
              <a:rect l="0" t="0" r="r" b="b"/>
              <a:pathLst>
                <a:path w="31" h="232">
                  <a:moveTo>
                    <a:pt x="0" y="12"/>
                  </a:moveTo>
                  <a:lnTo>
                    <a:pt x="1" y="8"/>
                  </a:lnTo>
                  <a:lnTo>
                    <a:pt x="3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0" y="216"/>
                  </a:lnTo>
                  <a:lnTo>
                    <a:pt x="30" y="219"/>
                  </a:lnTo>
                  <a:lnTo>
                    <a:pt x="29" y="223"/>
                  </a:lnTo>
                  <a:lnTo>
                    <a:pt x="24" y="228"/>
                  </a:lnTo>
                  <a:lnTo>
                    <a:pt x="20" y="231"/>
                  </a:lnTo>
                  <a:lnTo>
                    <a:pt x="13" y="231"/>
                  </a:lnTo>
                  <a:lnTo>
                    <a:pt x="9" y="231"/>
                  </a:lnTo>
                  <a:lnTo>
                    <a:pt x="3" y="228"/>
                  </a:lnTo>
                  <a:lnTo>
                    <a:pt x="1" y="223"/>
                  </a:lnTo>
                  <a:lnTo>
                    <a:pt x="0" y="219"/>
                  </a:lnTo>
                  <a:lnTo>
                    <a:pt x="0" y="15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51" name="Freeform 267"/>
            <p:cNvSpPr>
              <a:spLocks/>
            </p:cNvSpPr>
            <p:nvPr/>
          </p:nvSpPr>
          <p:spPr bwMode="auto">
            <a:xfrm>
              <a:off x="1028" y="1537"/>
              <a:ext cx="3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"/>
                </a:cxn>
                <a:cxn ang="0">
                  <a:pos x="3" y="10"/>
                </a:cxn>
                <a:cxn ang="0">
                  <a:pos x="9" y="16"/>
                </a:cxn>
                <a:cxn ang="0">
                  <a:pos x="13" y="16"/>
                </a:cxn>
                <a:cxn ang="0">
                  <a:pos x="20" y="16"/>
                </a:cxn>
                <a:cxn ang="0">
                  <a:pos x="24" y="10"/>
                </a:cxn>
                <a:cxn ang="0">
                  <a:pos x="29" y="6"/>
                </a:cxn>
                <a:cxn ang="0">
                  <a:pos x="30" y="0"/>
                </a:cxn>
              </a:cxnLst>
              <a:rect l="0" t="0" r="r" b="b"/>
              <a:pathLst>
                <a:path w="31" h="17">
                  <a:moveTo>
                    <a:pt x="0" y="0"/>
                  </a:moveTo>
                  <a:lnTo>
                    <a:pt x="1" y="6"/>
                  </a:lnTo>
                  <a:lnTo>
                    <a:pt x="3" y="10"/>
                  </a:lnTo>
                  <a:lnTo>
                    <a:pt x="9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4" y="10"/>
                  </a:lnTo>
                  <a:lnTo>
                    <a:pt x="29" y="6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52" name="Freeform 268"/>
            <p:cNvSpPr>
              <a:spLocks/>
            </p:cNvSpPr>
            <p:nvPr/>
          </p:nvSpPr>
          <p:spPr bwMode="auto">
            <a:xfrm>
              <a:off x="1000" y="1685"/>
              <a:ext cx="29" cy="87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5"/>
                </a:cxn>
                <a:cxn ang="0">
                  <a:pos x="22" y="22"/>
                </a:cxn>
                <a:cxn ang="0">
                  <a:pos x="22" y="23"/>
                </a:cxn>
                <a:cxn ang="0">
                  <a:pos x="22" y="77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2"/>
                </a:cxn>
              </a:cxnLst>
              <a:rect l="0" t="0" r="r" b="b"/>
              <a:pathLst>
                <a:path w="23" h="78">
                  <a:moveTo>
                    <a:pt x="14" y="2"/>
                  </a:moveTo>
                  <a:lnTo>
                    <a:pt x="15" y="5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7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8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4" y="2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53" name="Freeform 269"/>
            <p:cNvSpPr>
              <a:spLocks/>
            </p:cNvSpPr>
            <p:nvPr/>
          </p:nvSpPr>
          <p:spPr bwMode="auto">
            <a:xfrm>
              <a:off x="1000" y="1685"/>
              <a:ext cx="29" cy="87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5"/>
                </a:cxn>
                <a:cxn ang="0">
                  <a:pos x="22" y="22"/>
                </a:cxn>
                <a:cxn ang="0">
                  <a:pos x="22" y="23"/>
                </a:cxn>
                <a:cxn ang="0">
                  <a:pos x="22" y="77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2"/>
                </a:cxn>
              </a:cxnLst>
              <a:rect l="0" t="0" r="r" b="b"/>
              <a:pathLst>
                <a:path w="23" h="78">
                  <a:moveTo>
                    <a:pt x="14" y="2"/>
                  </a:moveTo>
                  <a:lnTo>
                    <a:pt x="15" y="5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7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8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4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54" name="Freeform 270"/>
            <p:cNvSpPr>
              <a:spLocks/>
            </p:cNvSpPr>
            <p:nvPr/>
          </p:nvSpPr>
          <p:spPr bwMode="auto">
            <a:xfrm>
              <a:off x="3715" y="1004"/>
              <a:ext cx="115" cy="260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8" y="219"/>
                </a:cxn>
                <a:cxn ang="0">
                  <a:pos x="35" y="228"/>
                </a:cxn>
                <a:cxn ang="0">
                  <a:pos x="54" y="228"/>
                </a:cxn>
                <a:cxn ang="0">
                  <a:pos x="83" y="219"/>
                </a:cxn>
                <a:cxn ang="0">
                  <a:pos x="89" y="208"/>
                </a:cxn>
                <a:cxn ang="0">
                  <a:pos x="89" y="10"/>
                </a:cxn>
                <a:cxn ang="0">
                  <a:pos x="86" y="4"/>
                </a:cxn>
                <a:cxn ang="0">
                  <a:pos x="63" y="0"/>
                </a:cxn>
                <a:cxn ang="0">
                  <a:pos x="28" y="0"/>
                </a:cxn>
                <a:cxn ang="0">
                  <a:pos x="5" y="4"/>
                </a:cxn>
                <a:cxn ang="0">
                  <a:pos x="0" y="10"/>
                </a:cxn>
                <a:cxn ang="0">
                  <a:pos x="0" y="208"/>
                </a:cxn>
              </a:cxnLst>
              <a:rect l="0" t="0" r="r" b="b"/>
              <a:pathLst>
                <a:path w="90" h="229">
                  <a:moveTo>
                    <a:pt x="0" y="208"/>
                  </a:moveTo>
                  <a:lnTo>
                    <a:pt x="8" y="219"/>
                  </a:lnTo>
                  <a:lnTo>
                    <a:pt x="35" y="228"/>
                  </a:lnTo>
                  <a:lnTo>
                    <a:pt x="54" y="228"/>
                  </a:lnTo>
                  <a:lnTo>
                    <a:pt x="83" y="219"/>
                  </a:lnTo>
                  <a:lnTo>
                    <a:pt x="89" y="208"/>
                  </a:lnTo>
                  <a:lnTo>
                    <a:pt x="89" y="10"/>
                  </a:lnTo>
                  <a:lnTo>
                    <a:pt x="86" y="4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5" y="4"/>
                  </a:lnTo>
                  <a:lnTo>
                    <a:pt x="0" y="10"/>
                  </a:lnTo>
                  <a:lnTo>
                    <a:pt x="0" y="208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55" name="Freeform 271"/>
            <p:cNvSpPr>
              <a:spLocks/>
            </p:cNvSpPr>
            <p:nvPr/>
          </p:nvSpPr>
          <p:spPr bwMode="auto">
            <a:xfrm>
              <a:off x="3715" y="1004"/>
              <a:ext cx="115" cy="260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8" y="219"/>
                </a:cxn>
                <a:cxn ang="0">
                  <a:pos x="35" y="228"/>
                </a:cxn>
                <a:cxn ang="0">
                  <a:pos x="54" y="228"/>
                </a:cxn>
                <a:cxn ang="0">
                  <a:pos x="83" y="219"/>
                </a:cxn>
                <a:cxn ang="0">
                  <a:pos x="89" y="208"/>
                </a:cxn>
                <a:cxn ang="0">
                  <a:pos x="89" y="10"/>
                </a:cxn>
                <a:cxn ang="0">
                  <a:pos x="86" y="4"/>
                </a:cxn>
                <a:cxn ang="0">
                  <a:pos x="63" y="0"/>
                </a:cxn>
                <a:cxn ang="0">
                  <a:pos x="28" y="0"/>
                </a:cxn>
                <a:cxn ang="0">
                  <a:pos x="5" y="4"/>
                </a:cxn>
                <a:cxn ang="0">
                  <a:pos x="0" y="10"/>
                </a:cxn>
                <a:cxn ang="0">
                  <a:pos x="0" y="208"/>
                </a:cxn>
              </a:cxnLst>
              <a:rect l="0" t="0" r="r" b="b"/>
              <a:pathLst>
                <a:path w="90" h="229">
                  <a:moveTo>
                    <a:pt x="0" y="208"/>
                  </a:moveTo>
                  <a:lnTo>
                    <a:pt x="8" y="219"/>
                  </a:lnTo>
                  <a:lnTo>
                    <a:pt x="35" y="228"/>
                  </a:lnTo>
                  <a:lnTo>
                    <a:pt x="54" y="228"/>
                  </a:lnTo>
                  <a:lnTo>
                    <a:pt x="83" y="219"/>
                  </a:lnTo>
                  <a:lnTo>
                    <a:pt x="89" y="208"/>
                  </a:lnTo>
                  <a:lnTo>
                    <a:pt x="89" y="10"/>
                  </a:lnTo>
                  <a:lnTo>
                    <a:pt x="86" y="4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5" y="4"/>
                  </a:lnTo>
                  <a:lnTo>
                    <a:pt x="0" y="10"/>
                  </a:lnTo>
                  <a:lnTo>
                    <a:pt x="0" y="20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56" name="Freeform 272"/>
            <p:cNvSpPr>
              <a:spLocks/>
            </p:cNvSpPr>
            <p:nvPr/>
          </p:nvSpPr>
          <p:spPr bwMode="auto">
            <a:xfrm>
              <a:off x="3715" y="1018"/>
              <a:ext cx="11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5"/>
                </a:cxn>
                <a:cxn ang="0">
                  <a:pos x="5" y="6"/>
                </a:cxn>
                <a:cxn ang="0">
                  <a:pos x="6" y="8"/>
                </a:cxn>
                <a:cxn ang="0">
                  <a:pos x="9" y="9"/>
                </a:cxn>
                <a:cxn ang="0">
                  <a:pos x="11" y="11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21" y="12"/>
                </a:cxn>
                <a:cxn ang="0">
                  <a:pos x="24" y="14"/>
                </a:cxn>
                <a:cxn ang="0">
                  <a:pos x="29" y="14"/>
                </a:cxn>
                <a:cxn ang="0">
                  <a:pos x="32" y="14"/>
                </a:cxn>
                <a:cxn ang="0">
                  <a:pos x="37" y="16"/>
                </a:cxn>
                <a:cxn ang="0">
                  <a:pos x="41" y="16"/>
                </a:cxn>
                <a:cxn ang="0">
                  <a:pos x="44" y="16"/>
                </a:cxn>
                <a:cxn ang="0">
                  <a:pos x="49" y="16"/>
                </a:cxn>
                <a:cxn ang="0">
                  <a:pos x="54" y="16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6" y="14"/>
                </a:cxn>
                <a:cxn ang="0">
                  <a:pos x="69" y="12"/>
                </a:cxn>
                <a:cxn ang="0">
                  <a:pos x="74" y="12"/>
                </a:cxn>
                <a:cxn ang="0">
                  <a:pos x="77" y="11"/>
                </a:cxn>
                <a:cxn ang="0">
                  <a:pos x="80" y="11"/>
                </a:cxn>
                <a:cxn ang="0">
                  <a:pos x="83" y="9"/>
                </a:cxn>
                <a:cxn ang="0">
                  <a:pos x="84" y="8"/>
                </a:cxn>
                <a:cxn ang="0">
                  <a:pos x="87" y="6"/>
                </a:cxn>
                <a:cxn ang="0">
                  <a:pos x="89" y="5"/>
                </a:cxn>
                <a:cxn ang="0">
                  <a:pos x="90" y="3"/>
                </a:cxn>
                <a:cxn ang="0">
                  <a:pos x="90" y="1"/>
                </a:cxn>
                <a:cxn ang="0">
                  <a:pos x="92" y="0"/>
                </a:cxn>
              </a:cxnLst>
              <a:rect l="0" t="0" r="r" b="b"/>
              <a:pathLst>
                <a:path w="93" h="17">
                  <a:moveTo>
                    <a:pt x="0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7" y="12"/>
                  </a:lnTo>
                  <a:lnTo>
                    <a:pt x="21" y="12"/>
                  </a:lnTo>
                  <a:lnTo>
                    <a:pt x="24" y="14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7" y="16"/>
                  </a:lnTo>
                  <a:lnTo>
                    <a:pt x="41" y="16"/>
                  </a:lnTo>
                  <a:lnTo>
                    <a:pt x="44" y="16"/>
                  </a:lnTo>
                  <a:lnTo>
                    <a:pt x="49" y="16"/>
                  </a:lnTo>
                  <a:lnTo>
                    <a:pt x="54" y="16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6" y="14"/>
                  </a:lnTo>
                  <a:lnTo>
                    <a:pt x="69" y="12"/>
                  </a:lnTo>
                  <a:lnTo>
                    <a:pt x="74" y="12"/>
                  </a:lnTo>
                  <a:lnTo>
                    <a:pt x="77" y="11"/>
                  </a:lnTo>
                  <a:lnTo>
                    <a:pt x="80" y="11"/>
                  </a:lnTo>
                  <a:lnTo>
                    <a:pt x="83" y="9"/>
                  </a:lnTo>
                  <a:lnTo>
                    <a:pt x="84" y="8"/>
                  </a:lnTo>
                  <a:lnTo>
                    <a:pt x="87" y="6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90" y="1"/>
                  </a:lnTo>
                  <a:lnTo>
                    <a:pt x="92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57" name="Freeform 273"/>
            <p:cNvSpPr>
              <a:spLocks/>
            </p:cNvSpPr>
            <p:nvPr/>
          </p:nvSpPr>
          <p:spPr bwMode="auto">
            <a:xfrm>
              <a:off x="3604" y="1042"/>
              <a:ext cx="39" cy="251"/>
            </a:xfrm>
            <a:custGeom>
              <a:avLst/>
              <a:gdLst/>
              <a:ahLst/>
              <a:cxnLst>
                <a:cxn ang="0">
                  <a:pos x="30" y="219"/>
                </a:cxn>
                <a:cxn ang="0">
                  <a:pos x="18" y="222"/>
                </a:cxn>
                <a:cxn ang="0">
                  <a:pos x="4" y="221"/>
                </a:cxn>
                <a:cxn ang="0">
                  <a:pos x="1" y="218"/>
                </a:cxn>
                <a:cxn ang="0">
                  <a:pos x="0" y="213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21" y="2"/>
                </a:cxn>
                <a:cxn ang="0">
                  <a:pos x="27" y="2"/>
                </a:cxn>
                <a:cxn ang="0">
                  <a:pos x="30" y="7"/>
                </a:cxn>
                <a:cxn ang="0">
                  <a:pos x="32" y="8"/>
                </a:cxn>
                <a:cxn ang="0">
                  <a:pos x="32" y="213"/>
                </a:cxn>
                <a:cxn ang="0">
                  <a:pos x="30" y="219"/>
                </a:cxn>
                <a:cxn ang="0">
                  <a:pos x="32" y="216"/>
                </a:cxn>
                <a:cxn ang="0">
                  <a:pos x="30" y="219"/>
                </a:cxn>
              </a:cxnLst>
              <a:rect l="0" t="0" r="r" b="b"/>
              <a:pathLst>
                <a:path w="33" h="223">
                  <a:moveTo>
                    <a:pt x="30" y="219"/>
                  </a:moveTo>
                  <a:lnTo>
                    <a:pt x="18" y="222"/>
                  </a:lnTo>
                  <a:lnTo>
                    <a:pt x="4" y="221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5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21" y="2"/>
                  </a:lnTo>
                  <a:lnTo>
                    <a:pt x="27" y="2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213"/>
                  </a:lnTo>
                  <a:lnTo>
                    <a:pt x="30" y="219"/>
                  </a:lnTo>
                  <a:lnTo>
                    <a:pt x="32" y="216"/>
                  </a:lnTo>
                  <a:lnTo>
                    <a:pt x="30" y="219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58" name="Freeform 274"/>
            <p:cNvSpPr>
              <a:spLocks/>
            </p:cNvSpPr>
            <p:nvPr/>
          </p:nvSpPr>
          <p:spPr bwMode="auto">
            <a:xfrm>
              <a:off x="3604" y="1042"/>
              <a:ext cx="39" cy="251"/>
            </a:xfrm>
            <a:custGeom>
              <a:avLst/>
              <a:gdLst/>
              <a:ahLst/>
              <a:cxnLst>
                <a:cxn ang="0">
                  <a:pos x="30" y="219"/>
                </a:cxn>
                <a:cxn ang="0">
                  <a:pos x="18" y="222"/>
                </a:cxn>
                <a:cxn ang="0">
                  <a:pos x="4" y="221"/>
                </a:cxn>
                <a:cxn ang="0">
                  <a:pos x="1" y="218"/>
                </a:cxn>
                <a:cxn ang="0">
                  <a:pos x="0" y="213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21" y="2"/>
                </a:cxn>
                <a:cxn ang="0">
                  <a:pos x="27" y="2"/>
                </a:cxn>
                <a:cxn ang="0">
                  <a:pos x="30" y="7"/>
                </a:cxn>
                <a:cxn ang="0">
                  <a:pos x="32" y="8"/>
                </a:cxn>
                <a:cxn ang="0">
                  <a:pos x="32" y="213"/>
                </a:cxn>
                <a:cxn ang="0">
                  <a:pos x="30" y="219"/>
                </a:cxn>
                <a:cxn ang="0">
                  <a:pos x="32" y="216"/>
                </a:cxn>
              </a:cxnLst>
              <a:rect l="0" t="0" r="r" b="b"/>
              <a:pathLst>
                <a:path w="33" h="223">
                  <a:moveTo>
                    <a:pt x="30" y="219"/>
                  </a:moveTo>
                  <a:lnTo>
                    <a:pt x="18" y="222"/>
                  </a:lnTo>
                  <a:lnTo>
                    <a:pt x="4" y="221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5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21" y="2"/>
                  </a:lnTo>
                  <a:lnTo>
                    <a:pt x="27" y="2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213"/>
                  </a:lnTo>
                  <a:lnTo>
                    <a:pt x="30" y="219"/>
                  </a:lnTo>
                  <a:lnTo>
                    <a:pt x="32" y="2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59" name="Freeform 275"/>
            <p:cNvSpPr>
              <a:spLocks/>
            </p:cNvSpPr>
            <p:nvPr/>
          </p:nvSpPr>
          <p:spPr bwMode="auto">
            <a:xfrm>
              <a:off x="382" y="1862"/>
              <a:ext cx="299" cy="900"/>
            </a:xfrm>
            <a:custGeom>
              <a:avLst/>
              <a:gdLst/>
              <a:ahLst/>
              <a:cxnLst>
                <a:cxn ang="0">
                  <a:pos x="58" y="770"/>
                </a:cxn>
                <a:cxn ang="0">
                  <a:pos x="49" y="736"/>
                </a:cxn>
                <a:cxn ang="0">
                  <a:pos x="40" y="700"/>
                </a:cxn>
                <a:cxn ang="0">
                  <a:pos x="32" y="661"/>
                </a:cxn>
                <a:cxn ang="0">
                  <a:pos x="26" y="623"/>
                </a:cxn>
                <a:cxn ang="0">
                  <a:pos x="23" y="582"/>
                </a:cxn>
                <a:cxn ang="0">
                  <a:pos x="22" y="539"/>
                </a:cxn>
                <a:cxn ang="0">
                  <a:pos x="23" y="493"/>
                </a:cxn>
                <a:cxn ang="0">
                  <a:pos x="29" y="446"/>
                </a:cxn>
                <a:cxn ang="0">
                  <a:pos x="40" y="397"/>
                </a:cxn>
                <a:cxn ang="0">
                  <a:pos x="54" y="345"/>
                </a:cxn>
                <a:cxn ang="0">
                  <a:pos x="74" y="290"/>
                </a:cxn>
                <a:cxn ang="0">
                  <a:pos x="98" y="233"/>
                </a:cxn>
                <a:cxn ang="0">
                  <a:pos x="130" y="173"/>
                </a:cxn>
                <a:cxn ang="0">
                  <a:pos x="167" y="109"/>
                </a:cxn>
                <a:cxn ang="0">
                  <a:pos x="211" y="43"/>
                </a:cxn>
                <a:cxn ang="0">
                  <a:pos x="236" y="8"/>
                </a:cxn>
                <a:cxn ang="0">
                  <a:pos x="236" y="5"/>
                </a:cxn>
                <a:cxn ang="0">
                  <a:pos x="234" y="2"/>
                </a:cxn>
                <a:cxn ang="0">
                  <a:pos x="231" y="2"/>
                </a:cxn>
                <a:cxn ang="0">
                  <a:pos x="230" y="0"/>
                </a:cxn>
                <a:cxn ang="0">
                  <a:pos x="227" y="0"/>
                </a:cxn>
                <a:cxn ang="0">
                  <a:pos x="198" y="37"/>
                </a:cxn>
                <a:cxn ang="0">
                  <a:pos x="147" y="109"/>
                </a:cxn>
                <a:cxn ang="0">
                  <a:pos x="106" y="178"/>
                </a:cxn>
                <a:cxn ang="0">
                  <a:pos x="74" y="244"/>
                </a:cxn>
                <a:cxn ang="0">
                  <a:pos x="46" y="306"/>
                </a:cxn>
                <a:cxn ang="0">
                  <a:pos x="28" y="366"/>
                </a:cxn>
                <a:cxn ang="0">
                  <a:pos x="14" y="423"/>
                </a:cxn>
                <a:cxn ang="0">
                  <a:pos x="5" y="476"/>
                </a:cxn>
                <a:cxn ang="0">
                  <a:pos x="0" y="525"/>
                </a:cxn>
                <a:cxn ang="0">
                  <a:pos x="0" y="573"/>
                </a:cxn>
                <a:cxn ang="0">
                  <a:pos x="3" y="617"/>
                </a:cxn>
                <a:cxn ang="0">
                  <a:pos x="9" y="657"/>
                </a:cxn>
                <a:cxn ang="0">
                  <a:pos x="17" y="694"/>
                </a:cxn>
                <a:cxn ang="0">
                  <a:pos x="28" y="727"/>
                </a:cxn>
                <a:cxn ang="0">
                  <a:pos x="37" y="758"/>
                </a:cxn>
                <a:cxn ang="0">
                  <a:pos x="48" y="784"/>
                </a:cxn>
                <a:cxn ang="0">
                  <a:pos x="54" y="796"/>
                </a:cxn>
                <a:cxn ang="0">
                  <a:pos x="55" y="795"/>
                </a:cxn>
                <a:cxn ang="0">
                  <a:pos x="57" y="792"/>
                </a:cxn>
                <a:cxn ang="0">
                  <a:pos x="58" y="790"/>
                </a:cxn>
                <a:cxn ang="0">
                  <a:pos x="60" y="788"/>
                </a:cxn>
                <a:cxn ang="0">
                  <a:pos x="63" y="787"/>
                </a:cxn>
              </a:cxnLst>
              <a:rect l="0" t="0" r="r" b="b"/>
              <a:pathLst>
                <a:path w="237" h="797">
                  <a:moveTo>
                    <a:pt x="63" y="787"/>
                  </a:moveTo>
                  <a:lnTo>
                    <a:pt x="58" y="770"/>
                  </a:lnTo>
                  <a:lnTo>
                    <a:pt x="54" y="753"/>
                  </a:lnTo>
                  <a:lnTo>
                    <a:pt x="49" y="736"/>
                  </a:lnTo>
                  <a:lnTo>
                    <a:pt x="45" y="718"/>
                  </a:lnTo>
                  <a:lnTo>
                    <a:pt x="40" y="700"/>
                  </a:lnTo>
                  <a:lnTo>
                    <a:pt x="35" y="681"/>
                  </a:lnTo>
                  <a:lnTo>
                    <a:pt x="32" y="661"/>
                  </a:lnTo>
                  <a:lnTo>
                    <a:pt x="29" y="643"/>
                  </a:lnTo>
                  <a:lnTo>
                    <a:pt x="26" y="623"/>
                  </a:lnTo>
                  <a:lnTo>
                    <a:pt x="25" y="602"/>
                  </a:lnTo>
                  <a:lnTo>
                    <a:pt x="23" y="582"/>
                  </a:lnTo>
                  <a:lnTo>
                    <a:pt x="22" y="560"/>
                  </a:lnTo>
                  <a:lnTo>
                    <a:pt x="22" y="539"/>
                  </a:lnTo>
                  <a:lnTo>
                    <a:pt x="22" y="516"/>
                  </a:lnTo>
                  <a:lnTo>
                    <a:pt x="23" y="493"/>
                  </a:lnTo>
                  <a:lnTo>
                    <a:pt x="26" y="470"/>
                  </a:lnTo>
                  <a:lnTo>
                    <a:pt x="29" y="446"/>
                  </a:lnTo>
                  <a:lnTo>
                    <a:pt x="34" y="421"/>
                  </a:lnTo>
                  <a:lnTo>
                    <a:pt x="40" y="397"/>
                  </a:lnTo>
                  <a:lnTo>
                    <a:pt x="46" y="371"/>
                  </a:lnTo>
                  <a:lnTo>
                    <a:pt x="54" y="345"/>
                  </a:lnTo>
                  <a:lnTo>
                    <a:pt x="63" y="317"/>
                  </a:lnTo>
                  <a:lnTo>
                    <a:pt x="74" y="290"/>
                  </a:lnTo>
                  <a:lnTo>
                    <a:pt x="86" y="262"/>
                  </a:lnTo>
                  <a:lnTo>
                    <a:pt x="98" y="233"/>
                  </a:lnTo>
                  <a:lnTo>
                    <a:pt x="113" y="204"/>
                  </a:lnTo>
                  <a:lnTo>
                    <a:pt x="130" y="173"/>
                  </a:lnTo>
                  <a:lnTo>
                    <a:pt x="147" y="141"/>
                  </a:lnTo>
                  <a:lnTo>
                    <a:pt x="167" y="109"/>
                  </a:lnTo>
                  <a:lnTo>
                    <a:pt x="188" y="77"/>
                  </a:lnTo>
                  <a:lnTo>
                    <a:pt x="211" y="43"/>
                  </a:lnTo>
                  <a:lnTo>
                    <a:pt x="236" y="9"/>
                  </a:lnTo>
                  <a:lnTo>
                    <a:pt x="236" y="8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34" y="3"/>
                  </a:lnTo>
                  <a:lnTo>
                    <a:pt x="234" y="2"/>
                  </a:lnTo>
                  <a:lnTo>
                    <a:pt x="233" y="2"/>
                  </a:lnTo>
                  <a:lnTo>
                    <a:pt x="231" y="2"/>
                  </a:lnTo>
                  <a:lnTo>
                    <a:pt x="231" y="0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198" y="37"/>
                  </a:lnTo>
                  <a:lnTo>
                    <a:pt x="172" y="74"/>
                  </a:lnTo>
                  <a:lnTo>
                    <a:pt x="147" y="109"/>
                  </a:lnTo>
                  <a:lnTo>
                    <a:pt x="126" y="144"/>
                  </a:lnTo>
                  <a:lnTo>
                    <a:pt x="106" y="178"/>
                  </a:lnTo>
                  <a:lnTo>
                    <a:pt x="89" y="212"/>
                  </a:lnTo>
                  <a:lnTo>
                    <a:pt x="74" y="244"/>
                  </a:lnTo>
                  <a:lnTo>
                    <a:pt x="60" y="276"/>
                  </a:lnTo>
                  <a:lnTo>
                    <a:pt x="46" y="306"/>
                  </a:lnTo>
                  <a:lnTo>
                    <a:pt x="37" y="337"/>
                  </a:lnTo>
                  <a:lnTo>
                    <a:pt x="28" y="366"/>
                  </a:lnTo>
                  <a:lnTo>
                    <a:pt x="20" y="395"/>
                  </a:lnTo>
                  <a:lnTo>
                    <a:pt x="14" y="423"/>
                  </a:lnTo>
                  <a:lnTo>
                    <a:pt x="8" y="449"/>
                  </a:lnTo>
                  <a:lnTo>
                    <a:pt x="5" y="476"/>
                  </a:lnTo>
                  <a:lnTo>
                    <a:pt x="2" y="501"/>
                  </a:lnTo>
                  <a:lnTo>
                    <a:pt x="0" y="525"/>
                  </a:lnTo>
                  <a:lnTo>
                    <a:pt x="0" y="550"/>
                  </a:lnTo>
                  <a:lnTo>
                    <a:pt x="0" y="573"/>
                  </a:lnTo>
                  <a:lnTo>
                    <a:pt x="2" y="596"/>
                  </a:lnTo>
                  <a:lnTo>
                    <a:pt x="3" y="617"/>
                  </a:lnTo>
                  <a:lnTo>
                    <a:pt x="6" y="637"/>
                  </a:lnTo>
                  <a:lnTo>
                    <a:pt x="9" y="657"/>
                  </a:lnTo>
                  <a:lnTo>
                    <a:pt x="14" y="675"/>
                  </a:lnTo>
                  <a:lnTo>
                    <a:pt x="17" y="694"/>
                  </a:lnTo>
                  <a:lnTo>
                    <a:pt x="22" y="710"/>
                  </a:lnTo>
                  <a:lnTo>
                    <a:pt x="28" y="727"/>
                  </a:lnTo>
                  <a:lnTo>
                    <a:pt x="32" y="743"/>
                  </a:lnTo>
                  <a:lnTo>
                    <a:pt x="37" y="758"/>
                  </a:lnTo>
                  <a:lnTo>
                    <a:pt x="43" y="772"/>
                  </a:lnTo>
                  <a:lnTo>
                    <a:pt x="48" y="784"/>
                  </a:lnTo>
                  <a:lnTo>
                    <a:pt x="52" y="796"/>
                  </a:lnTo>
                  <a:lnTo>
                    <a:pt x="54" y="796"/>
                  </a:lnTo>
                  <a:lnTo>
                    <a:pt x="54" y="795"/>
                  </a:lnTo>
                  <a:lnTo>
                    <a:pt x="55" y="795"/>
                  </a:lnTo>
                  <a:lnTo>
                    <a:pt x="55" y="793"/>
                  </a:lnTo>
                  <a:lnTo>
                    <a:pt x="57" y="792"/>
                  </a:lnTo>
                  <a:lnTo>
                    <a:pt x="58" y="792"/>
                  </a:lnTo>
                  <a:lnTo>
                    <a:pt x="58" y="790"/>
                  </a:lnTo>
                  <a:lnTo>
                    <a:pt x="60" y="790"/>
                  </a:lnTo>
                  <a:lnTo>
                    <a:pt x="60" y="788"/>
                  </a:lnTo>
                  <a:lnTo>
                    <a:pt x="61" y="788"/>
                  </a:lnTo>
                  <a:lnTo>
                    <a:pt x="63" y="787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60" name="Freeform 276"/>
            <p:cNvSpPr>
              <a:spLocks/>
            </p:cNvSpPr>
            <p:nvPr/>
          </p:nvSpPr>
          <p:spPr bwMode="auto">
            <a:xfrm>
              <a:off x="382" y="1862"/>
              <a:ext cx="299" cy="900"/>
            </a:xfrm>
            <a:custGeom>
              <a:avLst/>
              <a:gdLst/>
              <a:ahLst/>
              <a:cxnLst>
                <a:cxn ang="0">
                  <a:pos x="58" y="770"/>
                </a:cxn>
                <a:cxn ang="0">
                  <a:pos x="49" y="736"/>
                </a:cxn>
                <a:cxn ang="0">
                  <a:pos x="40" y="700"/>
                </a:cxn>
                <a:cxn ang="0">
                  <a:pos x="32" y="661"/>
                </a:cxn>
                <a:cxn ang="0">
                  <a:pos x="26" y="623"/>
                </a:cxn>
                <a:cxn ang="0">
                  <a:pos x="23" y="582"/>
                </a:cxn>
                <a:cxn ang="0">
                  <a:pos x="22" y="539"/>
                </a:cxn>
                <a:cxn ang="0">
                  <a:pos x="23" y="493"/>
                </a:cxn>
                <a:cxn ang="0">
                  <a:pos x="29" y="446"/>
                </a:cxn>
                <a:cxn ang="0">
                  <a:pos x="40" y="397"/>
                </a:cxn>
                <a:cxn ang="0">
                  <a:pos x="54" y="345"/>
                </a:cxn>
                <a:cxn ang="0">
                  <a:pos x="74" y="290"/>
                </a:cxn>
                <a:cxn ang="0">
                  <a:pos x="98" y="233"/>
                </a:cxn>
                <a:cxn ang="0">
                  <a:pos x="130" y="173"/>
                </a:cxn>
                <a:cxn ang="0">
                  <a:pos x="167" y="109"/>
                </a:cxn>
                <a:cxn ang="0">
                  <a:pos x="211" y="43"/>
                </a:cxn>
                <a:cxn ang="0">
                  <a:pos x="236" y="8"/>
                </a:cxn>
                <a:cxn ang="0">
                  <a:pos x="236" y="5"/>
                </a:cxn>
                <a:cxn ang="0">
                  <a:pos x="234" y="2"/>
                </a:cxn>
                <a:cxn ang="0">
                  <a:pos x="231" y="2"/>
                </a:cxn>
                <a:cxn ang="0">
                  <a:pos x="230" y="0"/>
                </a:cxn>
                <a:cxn ang="0">
                  <a:pos x="227" y="0"/>
                </a:cxn>
                <a:cxn ang="0">
                  <a:pos x="198" y="37"/>
                </a:cxn>
                <a:cxn ang="0">
                  <a:pos x="147" y="109"/>
                </a:cxn>
                <a:cxn ang="0">
                  <a:pos x="106" y="178"/>
                </a:cxn>
                <a:cxn ang="0">
                  <a:pos x="74" y="244"/>
                </a:cxn>
                <a:cxn ang="0">
                  <a:pos x="46" y="306"/>
                </a:cxn>
                <a:cxn ang="0">
                  <a:pos x="28" y="366"/>
                </a:cxn>
                <a:cxn ang="0">
                  <a:pos x="14" y="423"/>
                </a:cxn>
                <a:cxn ang="0">
                  <a:pos x="5" y="476"/>
                </a:cxn>
                <a:cxn ang="0">
                  <a:pos x="0" y="525"/>
                </a:cxn>
                <a:cxn ang="0">
                  <a:pos x="0" y="573"/>
                </a:cxn>
                <a:cxn ang="0">
                  <a:pos x="3" y="617"/>
                </a:cxn>
                <a:cxn ang="0">
                  <a:pos x="9" y="657"/>
                </a:cxn>
                <a:cxn ang="0">
                  <a:pos x="17" y="694"/>
                </a:cxn>
                <a:cxn ang="0">
                  <a:pos x="28" y="727"/>
                </a:cxn>
                <a:cxn ang="0">
                  <a:pos x="37" y="758"/>
                </a:cxn>
                <a:cxn ang="0">
                  <a:pos x="48" y="784"/>
                </a:cxn>
                <a:cxn ang="0">
                  <a:pos x="54" y="796"/>
                </a:cxn>
                <a:cxn ang="0">
                  <a:pos x="55" y="795"/>
                </a:cxn>
                <a:cxn ang="0">
                  <a:pos x="57" y="792"/>
                </a:cxn>
                <a:cxn ang="0">
                  <a:pos x="58" y="790"/>
                </a:cxn>
                <a:cxn ang="0">
                  <a:pos x="60" y="788"/>
                </a:cxn>
                <a:cxn ang="0">
                  <a:pos x="63" y="787"/>
                </a:cxn>
              </a:cxnLst>
              <a:rect l="0" t="0" r="r" b="b"/>
              <a:pathLst>
                <a:path w="237" h="797">
                  <a:moveTo>
                    <a:pt x="63" y="787"/>
                  </a:moveTo>
                  <a:lnTo>
                    <a:pt x="58" y="770"/>
                  </a:lnTo>
                  <a:lnTo>
                    <a:pt x="54" y="753"/>
                  </a:lnTo>
                  <a:lnTo>
                    <a:pt x="49" y="736"/>
                  </a:lnTo>
                  <a:lnTo>
                    <a:pt x="45" y="718"/>
                  </a:lnTo>
                  <a:lnTo>
                    <a:pt x="40" y="700"/>
                  </a:lnTo>
                  <a:lnTo>
                    <a:pt x="35" y="681"/>
                  </a:lnTo>
                  <a:lnTo>
                    <a:pt x="32" y="661"/>
                  </a:lnTo>
                  <a:lnTo>
                    <a:pt x="29" y="643"/>
                  </a:lnTo>
                  <a:lnTo>
                    <a:pt x="26" y="623"/>
                  </a:lnTo>
                  <a:lnTo>
                    <a:pt x="25" y="602"/>
                  </a:lnTo>
                  <a:lnTo>
                    <a:pt x="23" y="582"/>
                  </a:lnTo>
                  <a:lnTo>
                    <a:pt x="22" y="560"/>
                  </a:lnTo>
                  <a:lnTo>
                    <a:pt x="22" y="539"/>
                  </a:lnTo>
                  <a:lnTo>
                    <a:pt x="22" y="516"/>
                  </a:lnTo>
                  <a:lnTo>
                    <a:pt x="23" y="493"/>
                  </a:lnTo>
                  <a:lnTo>
                    <a:pt x="26" y="470"/>
                  </a:lnTo>
                  <a:lnTo>
                    <a:pt x="29" y="446"/>
                  </a:lnTo>
                  <a:lnTo>
                    <a:pt x="34" y="421"/>
                  </a:lnTo>
                  <a:lnTo>
                    <a:pt x="40" y="397"/>
                  </a:lnTo>
                  <a:lnTo>
                    <a:pt x="46" y="371"/>
                  </a:lnTo>
                  <a:lnTo>
                    <a:pt x="54" y="345"/>
                  </a:lnTo>
                  <a:lnTo>
                    <a:pt x="63" y="317"/>
                  </a:lnTo>
                  <a:lnTo>
                    <a:pt x="74" y="290"/>
                  </a:lnTo>
                  <a:lnTo>
                    <a:pt x="86" y="262"/>
                  </a:lnTo>
                  <a:lnTo>
                    <a:pt x="98" y="233"/>
                  </a:lnTo>
                  <a:lnTo>
                    <a:pt x="113" y="204"/>
                  </a:lnTo>
                  <a:lnTo>
                    <a:pt x="130" y="173"/>
                  </a:lnTo>
                  <a:lnTo>
                    <a:pt x="147" y="141"/>
                  </a:lnTo>
                  <a:lnTo>
                    <a:pt x="167" y="109"/>
                  </a:lnTo>
                  <a:lnTo>
                    <a:pt x="188" y="77"/>
                  </a:lnTo>
                  <a:lnTo>
                    <a:pt x="211" y="43"/>
                  </a:lnTo>
                  <a:lnTo>
                    <a:pt x="236" y="9"/>
                  </a:lnTo>
                  <a:lnTo>
                    <a:pt x="236" y="8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34" y="3"/>
                  </a:lnTo>
                  <a:lnTo>
                    <a:pt x="234" y="2"/>
                  </a:lnTo>
                  <a:lnTo>
                    <a:pt x="233" y="2"/>
                  </a:lnTo>
                  <a:lnTo>
                    <a:pt x="231" y="2"/>
                  </a:lnTo>
                  <a:lnTo>
                    <a:pt x="231" y="0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198" y="37"/>
                  </a:lnTo>
                  <a:lnTo>
                    <a:pt x="172" y="74"/>
                  </a:lnTo>
                  <a:lnTo>
                    <a:pt x="147" y="109"/>
                  </a:lnTo>
                  <a:lnTo>
                    <a:pt x="126" y="144"/>
                  </a:lnTo>
                  <a:lnTo>
                    <a:pt x="106" y="178"/>
                  </a:lnTo>
                  <a:lnTo>
                    <a:pt x="89" y="212"/>
                  </a:lnTo>
                  <a:lnTo>
                    <a:pt x="74" y="244"/>
                  </a:lnTo>
                  <a:lnTo>
                    <a:pt x="60" y="276"/>
                  </a:lnTo>
                  <a:lnTo>
                    <a:pt x="46" y="306"/>
                  </a:lnTo>
                  <a:lnTo>
                    <a:pt x="37" y="337"/>
                  </a:lnTo>
                  <a:lnTo>
                    <a:pt x="28" y="366"/>
                  </a:lnTo>
                  <a:lnTo>
                    <a:pt x="20" y="395"/>
                  </a:lnTo>
                  <a:lnTo>
                    <a:pt x="14" y="423"/>
                  </a:lnTo>
                  <a:lnTo>
                    <a:pt x="8" y="449"/>
                  </a:lnTo>
                  <a:lnTo>
                    <a:pt x="5" y="476"/>
                  </a:lnTo>
                  <a:lnTo>
                    <a:pt x="2" y="501"/>
                  </a:lnTo>
                  <a:lnTo>
                    <a:pt x="0" y="525"/>
                  </a:lnTo>
                  <a:lnTo>
                    <a:pt x="0" y="550"/>
                  </a:lnTo>
                  <a:lnTo>
                    <a:pt x="0" y="573"/>
                  </a:lnTo>
                  <a:lnTo>
                    <a:pt x="2" y="596"/>
                  </a:lnTo>
                  <a:lnTo>
                    <a:pt x="3" y="617"/>
                  </a:lnTo>
                  <a:lnTo>
                    <a:pt x="6" y="637"/>
                  </a:lnTo>
                  <a:lnTo>
                    <a:pt x="9" y="657"/>
                  </a:lnTo>
                  <a:lnTo>
                    <a:pt x="14" y="675"/>
                  </a:lnTo>
                  <a:lnTo>
                    <a:pt x="17" y="694"/>
                  </a:lnTo>
                  <a:lnTo>
                    <a:pt x="22" y="710"/>
                  </a:lnTo>
                  <a:lnTo>
                    <a:pt x="28" y="727"/>
                  </a:lnTo>
                  <a:lnTo>
                    <a:pt x="32" y="743"/>
                  </a:lnTo>
                  <a:lnTo>
                    <a:pt x="37" y="758"/>
                  </a:lnTo>
                  <a:lnTo>
                    <a:pt x="43" y="772"/>
                  </a:lnTo>
                  <a:lnTo>
                    <a:pt x="48" y="784"/>
                  </a:lnTo>
                  <a:lnTo>
                    <a:pt x="52" y="796"/>
                  </a:lnTo>
                  <a:lnTo>
                    <a:pt x="54" y="796"/>
                  </a:lnTo>
                  <a:lnTo>
                    <a:pt x="54" y="795"/>
                  </a:lnTo>
                  <a:lnTo>
                    <a:pt x="55" y="795"/>
                  </a:lnTo>
                  <a:lnTo>
                    <a:pt x="55" y="793"/>
                  </a:lnTo>
                  <a:lnTo>
                    <a:pt x="57" y="792"/>
                  </a:lnTo>
                  <a:lnTo>
                    <a:pt x="58" y="792"/>
                  </a:lnTo>
                  <a:lnTo>
                    <a:pt x="58" y="790"/>
                  </a:lnTo>
                  <a:lnTo>
                    <a:pt x="60" y="790"/>
                  </a:lnTo>
                  <a:lnTo>
                    <a:pt x="60" y="788"/>
                  </a:lnTo>
                  <a:lnTo>
                    <a:pt x="61" y="788"/>
                  </a:lnTo>
                  <a:lnTo>
                    <a:pt x="63" y="787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61" name="Freeform 277"/>
            <p:cNvSpPr>
              <a:spLocks/>
            </p:cNvSpPr>
            <p:nvPr/>
          </p:nvSpPr>
          <p:spPr bwMode="auto">
            <a:xfrm>
              <a:off x="509" y="2823"/>
              <a:ext cx="150" cy="1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8" y="0"/>
                </a:cxn>
                <a:cxn ang="0">
                  <a:pos x="118" y="60"/>
                </a:cxn>
                <a:cxn ang="0">
                  <a:pos x="105" y="126"/>
                </a:cxn>
                <a:cxn ang="0">
                  <a:pos x="102" y="123"/>
                </a:cxn>
                <a:cxn ang="0">
                  <a:pos x="99" y="123"/>
                </a:cxn>
                <a:cxn ang="0">
                  <a:pos x="93" y="123"/>
                </a:cxn>
                <a:cxn ang="0">
                  <a:pos x="85" y="126"/>
                </a:cxn>
                <a:cxn ang="0">
                  <a:pos x="84" y="127"/>
                </a:cxn>
                <a:cxn ang="0">
                  <a:pos x="102" y="61"/>
                </a:cxn>
                <a:cxn ang="0">
                  <a:pos x="72" y="12"/>
                </a:cxn>
                <a:cxn ang="0">
                  <a:pos x="10" y="14"/>
                </a:cxn>
                <a:cxn ang="0">
                  <a:pos x="0" y="2"/>
                </a:cxn>
              </a:cxnLst>
              <a:rect l="0" t="0" r="r" b="b"/>
              <a:pathLst>
                <a:path w="119" h="128">
                  <a:moveTo>
                    <a:pt x="0" y="2"/>
                  </a:moveTo>
                  <a:lnTo>
                    <a:pt x="78" y="0"/>
                  </a:lnTo>
                  <a:lnTo>
                    <a:pt x="118" y="60"/>
                  </a:lnTo>
                  <a:lnTo>
                    <a:pt x="105" y="126"/>
                  </a:lnTo>
                  <a:lnTo>
                    <a:pt x="102" y="123"/>
                  </a:lnTo>
                  <a:lnTo>
                    <a:pt x="99" y="123"/>
                  </a:lnTo>
                  <a:lnTo>
                    <a:pt x="93" y="123"/>
                  </a:lnTo>
                  <a:lnTo>
                    <a:pt x="85" y="126"/>
                  </a:lnTo>
                  <a:lnTo>
                    <a:pt x="84" y="127"/>
                  </a:lnTo>
                  <a:lnTo>
                    <a:pt x="102" y="61"/>
                  </a:lnTo>
                  <a:lnTo>
                    <a:pt x="72" y="12"/>
                  </a:lnTo>
                  <a:lnTo>
                    <a:pt x="10" y="14"/>
                  </a:lnTo>
                  <a:lnTo>
                    <a:pt x="0" y="2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62" name="Freeform 278"/>
            <p:cNvSpPr>
              <a:spLocks/>
            </p:cNvSpPr>
            <p:nvPr/>
          </p:nvSpPr>
          <p:spPr bwMode="auto">
            <a:xfrm>
              <a:off x="509" y="2823"/>
              <a:ext cx="150" cy="1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8" y="0"/>
                </a:cxn>
                <a:cxn ang="0">
                  <a:pos x="118" y="60"/>
                </a:cxn>
                <a:cxn ang="0">
                  <a:pos x="105" y="126"/>
                </a:cxn>
                <a:cxn ang="0">
                  <a:pos x="102" y="123"/>
                </a:cxn>
                <a:cxn ang="0">
                  <a:pos x="99" y="123"/>
                </a:cxn>
                <a:cxn ang="0">
                  <a:pos x="93" y="123"/>
                </a:cxn>
                <a:cxn ang="0">
                  <a:pos x="85" y="126"/>
                </a:cxn>
                <a:cxn ang="0">
                  <a:pos x="84" y="127"/>
                </a:cxn>
                <a:cxn ang="0">
                  <a:pos x="102" y="61"/>
                </a:cxn>
                <a:cxn ang="0">
                  <a:pos x="72" y="12"/>
                </a:cxn>
                <a:cxn ang="0">
                  <a:pos x="10" y="14"/>
                </a:cxn>
                <a:cxn ang="0">
                  <a:pos x="0" y="2"/>
                </a:cxn>
              </a:cxnLst>
              <a:rect l="0" t="0" r="r" b="b"/>
              <a:pathLst>
                <a:path w="119" h="128">
                  <a:moveTo>
                    <a:pt x="0" y="2"/>
                  </a:moveTo>
                  <a:lnTo>
                    <a:pt x="78" y="0"/>
                  </a:lnTo>
                  <a:lnTo>
                    <a:pt x="118" y="60"/>
                  </a:lnTo>
                  <a:lnTo>
                    <a:pt x="105" y="126"/>
                  </a:lnTo>
                  <a:lnTo>
                    <a:pt x="102" y="123"/>
                  </a:lnTo>
                  <a:lnTo>
                    <a:pt x="99" y="123"/>
                  </a:lnTo>
                  <a:lnTo>
                    <a:pt x="93" y="123"/>
                  </a:lnTo>
                  <a:lnTo>
                    <a:pt x="85" y="126"/>
                  </a:lnTo>
                  <a:lnTo>
                    <a:pt x="84" y="127"/>
                  </a:lnTo>
                  <a:lnTo>
                    <a:pt x="102" y="61"/>
                  </a:lnTo>
                  <a:lnTo>
                    <a:pt x="72" y="12"/>
                  </a:lnTo>
                  <a:lnTo>
                    <a:pt x="10" y="14"/>
                  </a:lnTo>
                  <a:lnTo>
                    <a:pt x="0" y="2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63" name="Freeform 279"/>
            <p:cNvSpPr>
              <a:spLocks/>
            </p:cNvSpPr>
            <p:nvPr/>
          </p:nvSpPr>
          <p:spPr bwMode="auto">
            <a:xfrm>
              <a:off x="597" y="2822"/>
              <a:ext cx="21" cy="2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6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64" name="Freeform 280"/>
            <p:cNvSpPr>
              <a:spLocks/>
            </p:cNvSpPr>
            <p:nvPr/>
          </p:nvSpPr>
          <p:spPr bwMode="auto">
            <a:xfrm>
              <a:off x="873" y="2919"/>
              <a:ext cx="291" cy="20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8" y="100"/>
                </a:cxn>
                <a:cxn ang="0">
                  <a:pos x="28" y="13"/>
                </a:cxn>
                <a:cxn ang="0">
                  <a:pos x="31" y="7"/>
                </a:cxn>
                <a:cxn ang="0">
                  <a:pos x="45" y="0"/>
                </a:cxn>
                <a:cxn ang="0">
                  <a:pos x="58" y="0"/>
                </a:cxn>
                <a:cxn ang="0">
                  <a:pos x="69" y="7"/>
                </a:cxn>
                <a:cxn ang="0">
                  <a:pos x="74" y="10"/>
                </a:cxn>
                <a:cxn ang="0">
                  <a:pos x="74" y="85"/>
                </a:cxn>
                <a:cxn ang="0">
                  <a:pos x="83" y="86"/>
                </a:cxn>
                <a:cxn ang="0">
                  <a:pos x="98" y="104"/>
                </a:cxn>
                <a:cxn ang="0">
                  <a:pos x="210" y="54"/>
                </a:cxn>
                <a:cxn ang="0">
                  <a:pos x="218" y="54"/>
                </a:cxn>
                <a:cxn ang="0">
                  <a:pos x="227" y="60"/>
                </a:cxn>
                <a:cxn ang="0">
                  <a:pos x="230" y="77"/>
                </a:cxn>
                <a:cxn ang="0">
                  <a:pos x="228" y="83"/>
                </a:cxn>
                <a:cxn ang="0">
                  <a:pos x="41" y="176"/>
                </a:cxn>
                <a:cxn ang="0">
                  <a:pos x="41" y="150"/>
                </a:cxn>
                <a:cxn ang="0">
                  <a:pos x="37" y="134"/>
                </a:cxn>
                <a:cxn ang="0">
                  <a:pos x="22" y="120"/>
                </a:cxn>
                <a:cxn ang="0">
                  <a:pos x="0" y="112"/>
                </a:cxn>
              </a:cxnLst>
              <a:rect l="0" t="0" r="r" b="b"/>
              <a:pathLst>
                <a:path w="231" h="177">
                  <a:moveTo>
                    <a:pt x="0" y="112"/>
                  </a:moveTo>
                  <a:lnTo>
                    <a:pt x="28" y="100"/>
                  </a:lnTo>
                  <a:lnTo>
                    <a:pt x="28" y="13"/>
                  </a:lnTo>
                  <a:lnTo>
                    <a:pt x="31" y="7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4" y="85"/>
                  </a:lnTo>
                  <a:lnTo>
                    <a:pt x="83" y="86"/>
                  </a:lnTo>
                  <a:lnTo>
                    <a:pt x="98" y="104"/>
                  </a:lnTo>
                  <a:lnTo>
                    <a:pt x="210" y="54"/>
                  </a:lnTo>
                  <a:lnTo>
                    <a:pt x="218" y="54"/>
                  </a:lnTo>
                  <a:lnTo>
                    <a:pt x="227" y="60"/>
                  </a:lnTo>
                  <a:lnTo>
                    <a:pt x="230" y="77"/>
                  </a:lnTo>
                  <a:lnTo>
                    <a:pt x="228" y="83"/>
                  </a:lnTo>
                  <a:lnTo>
                    <a:pt x="41" y="176"/>
                  </a:lnTo>
                  <a:lnTo>
                    <a:pt x="41" y="150"/>
                  </a:lnTo>
                  <a:lnTo>
                    <a:pt x="37" y="134"/>
                  </a:lnTo>
                  <a:lnTo>
                    <a:pt x="22" y="120"/>
                  </a:lnTo>
                  <a:lnTo>
                    <a:pt x="0" y="112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65" name="Freeform 281"/>
            <p:cNvSpPr>
              <a:spLocks/>
            </p:cNvSpPr>
            <p:nvPr/>
          </p:nvSpPr>
          <p:spPr bwMode="auto">
            <a:xfrm>
              <a:off x="873" y="2919"/>
              <a:ext cx="291" cy="20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8" y="100"/>
                </a:cxn>
                <a:cxn ang="0">
                  <a:pos x="28" y="13"/>
                </a:cxn>
                <a:cxn ang="0">
                  <a:pos x="31" y="7"/>
                </a:cxn>
                <a:cxn ang="0">
                  <a:pos x="45" y="0"/>
                </a:cxn>
                <a:cxn ang="0">
                  <a:pos x="58" y="0"/>
                </a:cxn>
                <a:cxn ang="0">
                  <a:pos x="69" y="7"/>
                </a:cxn>
                <a:cxn ang="0">
                  <a:pos x="74" y="10"/>
                </a:cxn>
                <a:cxn ang="0">
                  <a:pos x="74" y="85"/>
                </a:cxn>
                <a:cxn ang="0">
                  <a:pos x="83" y="86"/>
                </a:cxn>
                <a:cxn ang="0">
                  <a:pos x="98" y="104"/>
                </a:cxn>
                <a:cxn ang="0">
                  <a:pos x="210" y="54"/>
                </a:cxn>
                <a:cxn ang="0">
                  <a:pos x="218" y="54"/>
                </a:cxn>
                <a:cxn ang="0">
                  <a:pos x="227" y="60"/>
                </a:cxn>
                <a:cxn ang="0">
                  <a:pos x="230" y="77"/>
                </a:cxn>
                <a:cxn ang="0">
                  <a:pos x="228" y="83"/>
                </a:cxn>
                <a:cxn ang="0">
                  <a:pos x="41" y="176"/>
                </a:cxn>
                <a:cxn ang="0">
                  <a:pos x="41" y="150"/>
                </a:cxn>
                <a:cxn ang="0">
                  <a:pos x="37" y="134"/>
                </a:cxn>
                <a:cxn ang="0">
                  <a:pos x="22" y="120"/>
                </a:cxn>
                <a:cxn ang="0">
                  <a:pos x="0" y="112"/>
                </a:cxn>
              </a:cxnLst>
              <a:rect l="0" t="0" r="r" b="b"/>
              <a:pathLst>
                <a:path w="231" h="177">
                  <a:moveTo>
                    <a:pt x="0" y="112"/>
                  </a:moveTo>
                  <a:lnTo>
                    <a:pt x="28" y="100"/>
                  </a:lnTo>
                  <a:lnTo>
                    <a:pt x="28" y="13"/>
                  </a:lnTo>
                  <a:lnTo>
                    <a:pt x="31" y="7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4" y="85"/>
                  </a:lnTo>
                  <a:lnTo>
                    <a:pt x="83" y="86"/>
                  </a:lnTo>
                  <a:lnTo>
                    <a:pt x="98" y="104"/>
                  </a:lnTo>
                  <a:lnTo>
                    <a:pt x="210" y="54"/>
                  </a:lnTo>
                  <a:lnTo>
                    <a:pt x="218" y="54"/>
                  </a:lnTo>
                  <a:lnTo>
                    <a:pt x="227" y="60"/>
                  </a:lnTo>
                  <a:lnTo>
                    <a:pt x="230" y="77"/>
                  </a:lnTo>
                  <a:lnTo>
                    <a:pt x="228" y="83"/>
                  </a:lnTo>
                  <a:lnTo>
                    <a:pt x="41" y="176"/>
                  </a:lnTo>
                  <a:lnTo>
                    <a:pt x="41" y="150"/>
                  </a:lnTo>
                  <a:lnTo>
                    <a:pt x="37" y="134"/>
                  </a:lnTo>
                  <a:lnTo>
                    <a:pt x="22" y="120"/>
                  </a:lnTo>
                  <a:lnTo>
                    <a:pt x="0" y="112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66" name="Freeform 282"/>
            <p:cNvSpPr>
              <a:spLocks/>
            </p:cNvSpPr>
            <p:nvPr/>
          </p:nvSpPr>
          <p:spPr bwMode="auto">
            <a:xfrm>
              <a:off x="1000" y="3041"/>
              <a:ext cx="21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16" y="7"/>
                </a:cxn>
                <a:cxn ang="0">
                  <a:pos x="16" y="9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6" y="18"/>
                </a:cxn>
                <a:cxn ang="0">
                  <a:pos x="16" y="19"/>
                </a:cxn>
                <a:cxn ang="0">
                  <a:pos x="16" y="21"/>
                </a:cxn>
                <a:cxn ang="0">
                  <a:pos x="16" y="23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16" y="27"/>
                </a:cxn>
                <a:cxn ang="0">
                  <a:pos x="16" y="29"/>
                </a:cxn>
                <a:cxn ang="0">
                  <a:pos x="10" y="30"/>
                </a:cxn>
                <a:cxn ang="0">
                  <a:pos x="10" y="32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0" y="36"/>
                </a:cxn>
              </a:cxnLst>
              <a:rect l="0" t="0" r="r" b="b"/>
              <a:pathLst>
                <a:path w="17" h="37">
                  <a:moveTo>
                    <a:pt x="0" y="0"/>
                  </a:moveTo>
                  <a:lnTo>
                    <a:pt x="0" y="1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6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67" name="Freeform 283"/>
            <p:cNvSpPr>
              <a:spLocks/>
            </p:cNvSpPr>
            <p:nvPr/>
          </p:nvSpPr>
          <p:spPr bwMode="auto">
            <a:xfrm>
              <a:off x="910" y="2934"/>
              <a:ext cx="2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17" y="16"/>
                </a:cxn>
                <a:cxn ang="0">
                  <a:pos x="19" y="16"/>
                </a:cxn>
                <a:cxn ang="0">
                  <a:pos x="20" y="16"/>
                </a:cxn>
                <a:cxn ang="0">
                  <a:pos x="22" y="16"/>
                </a:cxn>
              </a:cxnLst>
              <a:rect l="0" t="0" r="r" b="b"/>
              <a:pathLst>
                <a:path w="23" h="1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6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68" name="Freeform 284"/>
            <p:cNvSpPr>
              <a:spLocks/>
            </p:cNvSpPr>
            <p:nvPr/>
          </p:nvSpPr>
          <p:spPr bwMode="auto">
            <a:xfrm>
              <a:off x="937" y="2934"/>
              <a:ext cx="27" cy="2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6"/>
                </a:cxn>
                <a:cxn ang="0">
                  <a:pos x="3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15" y="10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8" y="6"/>
                </a:cxn>
                <a:cxn ang="0">
                  <a:pos x="20" y="4"/>
                </a:cxn>
                <a:cxn ang="0">
                  <a:pos x="20" y="2"/>
                </a:cxn>
                <a:cxn ang="0">
                  <a:pos x="20" y="0"/>
                </a:cxn>
              </a:cxnLst>
              <a:rect l="0" t="0" r="r" b="b"/>
              <a:pathLst>
                <a:path w="21" h="17">
                  <a:moveTo>
                    <a:pt x="0" y="16"/>
                  </a:moveTo>
                  <a:lnTo>
                    <a:pt x="1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69" name="Freeform 285"/>
            <p:cNvSpPr>
              <a:spLocks/>
            </p:cNvSpPr>
            <p:nvPr/>
          </p:nvSpPr>
          <p:spPr bwMode="auto">
            <a:xfrm>
              <a:off x="907" y="3016"/>
              <a:ext cx="61" cy="2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3" y="15"/>
                </a:cxn>
                <a:cxn ang="0">
                  <a:pos x="4" y="17"/>
                </a:cxn>
                <a:cxn ang="0">
                  <a:pos x="6" y="17"/>
                </a:cxn>
                <a:cxn ang="0">
                  <a:pos x="7" y="17"/>
                </a:cxn>
                <a:cxn ang="0">
                  <a:pos x="7" y="18"/>
                </a:cxn>
                <a:cxn ang="0">
                  <a:pos x="9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3" y="18"/>
                </a:cxn>
                <a:cxn ang="0">
                  <a:pos x="15" y="18"/>
                </a:cxn>
                <a:cxn ang="0">
                  <a:pos x="17" y="18"/>
                </a:cxn>
                <a:cxn ang="0">
                  <a:pos x="18" y="20"/>
                </a:cxn>
                <a:cxn ang="0">
                  <a:pos x="20" y="20"/>
                </a:cxn>
                <a:cxn ang="0">
                  <a:pos x="21" y="20"/>
                </a:cxn>
                <a:cxn ang="0">
                  <a:pos x="23" y="20"/>
                </a:cxn>
                <a:cxn ang="0">
                  <a:pos x="24" y="2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7" y="18"/>
                </a:cxn>
                <a:cxn ang="0">
                  <a:pos x="29" y="18"/>
                </a:cxn>
                <a:cxn ang="0">
                  <a:pos x="30" y="18"/>
                </a:cxn>
                <a:cxn ang="0">
                  <a:pos x="32" y="17"/>
                </a:cxn>
                <a:cxn ang="0">
                  <a:pos x="33" y="17"/>
                </a:cxn>
                <a:cxn ang="0">
                  <a:pos x="35" y="15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39" y="12"/>
                </a:cxn>
                <a:cxn ang="0">
                  <a:pos x="41" y="11"/>
                </a:cxn>
                <a:cxn ang="0">
                  <a:pos x="41" y="9"/>
                </a:cxn>
                <a:cxn ang="0">
                  <a:pos x="43" y="9"/>
                </a:cxn>
                <a:cxn ang="0">
                  <a:pos x="43" y="8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44" y="3"/>
                </a:cxn>
                <a:cxn ang="0">
                  <a:pos x="46" y="3"/>
                </a:cxn>
                <a:cxn ang="0">
                  <a:pos x="46" y="2"/>
                </a:cxn>
                <a:cxn ang="0">
                  <a:pos x="46" y="0"/>
                </a:cxn>
              </a:cxnLst>
              <a:rect l="0" t="0" r="r" b="b"/>
              <a:pathLst>
                <a:path w="47" h="21">
                  <a:moveTo>
                    <a:pt x="0" y="9"/>
                  </a:move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9" y="12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70" name="Freeform 286"/>
            <p:cNvSpPr>
              <a:spLocks/>
            </p:cNvSpPr>
            <p:nvPr/>
          </p:nvSpPr>
          <p:spPr bwMode="auto">
            <a:xfrm>
              <a:off x="691" y="3042"/>
              <a:ext cx="235" cy="243"/>
            </a:xfrm>
            <a:custGeom>
              <a:avLst/>
              <a:gdLst/>
              <a:ahLst/>
              <a:cxnLst>
                <a:cxn ang="0">
                  <a:pos x="46" y="32"/>
                </a:cxn>
                <a:cxn ang="0">
                  <a:pos x="23" y="40"/>
                </a:cxn>
                <a:cxn ang="0">
                  <a:pos x="8" y="54"/>
                </a:cxn>
                <a:cxn ang="0">
                  <a:pos x="0" y="70"/>
                </a:cxn>
                <a:cxn ang="0">
                  <a:pos x="2" y="90"/>
                </a:cxn>
                <a:cxn ang="0">
                  <a:pos x="98" y="199"/>
                </a:cxn>
                <a:cxn ang="0">
                  <a:pos x="121" y="210"/>
                </a:cxn>
                <a:cxn ang="0">
                  <a:pos x="149" y="214"/>
                </a:cxn>
                <a:cxn ang="0">
                  <a:pos x="159" y="214"/>
                </a:cxn>
                <a:cxn ang="0">
                  <a:pos x="175" y="208"/>
                </a:cxn>
                <a:cxn ang="0">
                  <a:pos x="185" y="198"/>
                </a:cxn>
                <a:cxn ang="0">
                  <a:pos x="185" y="44"/>
                </a:cxn>
                <a:cxn ang="0">
                  <a:pos x="184" y="32"/>
                </a:cxn>
                <a:cxn ang="0">
                  <a:pos x="172" y="14"/>
                </a:cxn>
                <a:cxn ang="0">
                  <a:pos x="150" y="3"/>
                </a:cxn>
                <a:cxn ang="0">
                  <a:pos x="121" y="0"/>
                </a:cxn>
                <a:cxn ang="0">
                  <a:pos x="94" y="8"/>
                </a:cxn>
                <a:cxn ang="0">
                  <a:pos x="77" y="23"/>
                </a:cxn>
                <a:cxn ang="0">
                  <a:pos x="74" y="35"/>
                </a:cxn>
                <a:cxn ang="0">
                  <a:pos x="75" y="55"/>
                </a:cxn>
                <a:cxn ang="0">
                  <a:pos x="46" y="32"/>
                </a:cxn>
              </a:cxnLst>
              <a:rect l="0" t="0" r="r" b="b"/>
              <a:pathLst>
                <a:path w="186" h="215">
                  <a:moveTo>
                    <a:pt x="46" y="32"/>
                  </a:moveTo>
                  <a:lnTo>
                    <a:pt x="23" y="40"/>
                  </a:lnTo>
                  <a:lnTo>
                    <a:pt x="8" y="54"/>
                  </a:lnTo>
                  <a:lnTo>
                    <a:pt x="0" y="70"/>
                  </a:lnTo>
                  <a:lnTo>
                    <a:pt x="2" y="90"/>
                  </a:lnTo>
                  <a:lnTo>
                    <a:pt x="98" y="199"/>
                  </a:lnTo>
                  <a:lnTo>
                    <a:pt x="121" y="210"/>
                  </a:lnTo>
                  <a:lnTo>
                    <a:pt x="149" y="214"/>
                  </a:lnTo>
                  <a:lnTo>
                    <a:pt x="159" y="214"/>
                  </a:lnTo>
                  <a:lnTo>
                    <a:pt x="175" y="208"/>
                  </a:lnTo>
                  <a:lnTo>
                    <a:pt x="185" y="198"/>
                  </a:lnTo>
                  <a:lnTo>
                    <a:pt x="185" y="44"/>
                  </a:lnTo>
                  <a:lnTo>
                    <a:pt x="184" y="32"/>
                  </a:lnTo>
                  <a:lnTo>
                    <a:pt x="172" y="14"/>
                  </a:lnTo>
                  <a:lnTo>
                    <a:pt x="150" y="3"/>
                  </a:lnTo>
                  <a:lnTo>
                    <a:pt x="121" y="0"/>
                  </a:lnTo>
                  <a:lnTo>
                    <a:pt x="94" y="8"/>
                  </a:lnTo>
                  <a:lnTo>
                    <a:pt x="77" y="23"/>
                  </a:lnTo>
                  <a:lnTo>
                    <a:pt x="74" y="35"/>
                  </a:lnTo>
                  <a:lnTo>
                    <a:pt x="75" y="55"/>
                  </a:lnTo>
                  <a:lnTo>
                    <a:pt x="46" y="32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71" name="Freeform 287"/>
            <p:cNvSpPr>
              <a:spLocks/>
            </p:cNvSpPr>
            <p:nvPr/>
          </p:nvSpPr>
          <p:spPr bwMode="auto">
            <a:xfrm>
              <a:off x="691" y="3042"/>
              <a:ext cx="235" cy="243"/>
            </a:xfrm>
            <a:custGeom>
              <a:avLst/>
              <a:gdLst/>
              <a:ahLst/>
              <a:cxnLst>
                <a:cxn ang="0">
                  <a:pos x="46" y="32"/>
                </a:cxn>
                <a:cxn ang="0">
                  <a:pos x="23" y="40"/>
                </a:cxn>
                <a:cxn ang="0">
                  <a:pos x="8" y="54"/>
                </a:cxn>
                <a:cxn ang="0">
                  <a:pos x="0" y="70"/>
                </a:cxn>
                <a:cxn ang="0">
                  <a:pos x="2" y="90"/>
                </a:cxn>
                <a:cxn ang="0">
                  <a:pos x="98" y="199"/>
                </a:cxn>
                <a:cxn ang="0">
                  <a:pos x="121" y="210"/>
                </a:cxn>
                <a:cxn ang="0">
                  <a:pos x="149" y="214"/>
                </a:cxn>
                <a:cxn ang="0">
                  <a:pos x="159" y="214"/>
                </a:cxn>
                <a:cxn ang="0">
                  <a:pos x="175" y="208"/>
                </a:cxn>
                <a:cxn ang="0">
                  <a:pos x="185" y="198"/>
                </a:cxn>
                <a:cxn ang="0">
                  <a:pos x="185" y="44"/>
                </a:cxn>
                <a:cxn ang="0">
                  <a:pos x="184" y="32"/>
                </a:cxn>
                <a:cxn ang="0">
                  <a:pos x="172" y="14"/>
                </a:cxn>
                <a:cxn ang="0">
                  <a:pos x="150" y="3"/>
                </a:cxn>
                <a:cxn ang="0">
                  <a:pos x="121" y="0"/>
                </a:cxn>
                <a:cxn ang="0">
                  <a:pos x="94" y="8"/>
                </a:cxn>
                <a:cxn ang="0">
                  <a:pos x="77" y="23"/>
                </a:cxn>
                <a:cxn ang="0">
                  <a:pos x="74" y="35"/>
                </a:cxn>
                <a:cxn ang="0">
                  <a:pos x="75" y="55"/>
                </a:cxn>
                <a:cxn ang="0">
                  <a:pos x="46" y="32"/>
                </a:cxn>
              </a:cxnLst>
              <a:rect l="0" t="0" r="r" b="b"/>
              <a:pathLst>
                <a:path w="186" h="215">
                  <a:moveTo>
                    <a:pt x="46" y="32"/>
                  </a:moveTo>
                  <a:lnTo>
                    <a:pt x="23" y="40"/>
                  </a:lnTo>
                  <a:lnTo>
                    <a:pt x="8" y="54"/>
                  </a:lnTo>
                  <a:lnTo>
                    <a:pt x="0" y="70"/>
                  </a:lnTo>
                  <a:lnTo>
                    <a:pt x="2" y="90"/>
                  </a:lnTo>
                  <a:lnTo>
                    <a:pt x="98" y="199"/>
                  </a:lnTo>
                  <a:lnTo>
                    <a:pt x="121" y="210"/>
                  </a:lnTo>
                  <a:lnTo>
                    <a:pt x="149" y="214"/>
                  </a:lnTo>
                  <a:lnTo>
                    <a:pt x="159" y="214"/>
                  </a:lnTo>
                  <a:lnTo>
                    <a:pt x="175" y="208"/>
                  </a:lnTo>
                  <a:lnTo>
                    <a:pt x="185" y="198"/>
                  </a:lnTo>
                  <a:lnTo>
                    <a:pt x="185" y="44"/>
                  </a:lnTo>
                  <a:lnTo>
                    <a:pt x="184" y="32"/>
                  </a:lnTo>
                  <a:lnTo>
                    <a:pt x="172" y="14"/>
                  </a:lnTo>
                  <a:lnTo>
                    <a:pt x="150" y="3"/>
                  </a:lnTo>
                  <a:lnTo>
                    <a:pt x="121" y="0"/>
                  </a:lnTo>
                  <a:lnTo>
                    <a:pt x="94" y="8"/>
                  </a:lnTo>
                  <a:lnTo>
                    <a:pt x="77" y="23"/>
                  </a:lnTo>
                  <a:lnTo>
                    <a:pt x="74" y="35"/>
                  </a:lnTo>
                  <a:lnTo>
                    <a:pt x="75" y="55"/>
                  </a:lnTo>
                  <a:lnTo>
                    <a:pt x="46" y="32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72" name="Line 288"/>
            <p:cNvSpPr>
              <a:spLocks noChangeShapeType="1"/>
            </p:cNvSpPr>
            <p:nvPr/>
          </p:nvSpPr>
          <p:spPr bwMode="auto">
            <a:xfrm>
              <a:off x="786" y="3104"/>
              <a:ext cx="0" cy="1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73" name="Freeform 289"/>
            <p:cNvSpPr>
              <a:spLocks/>
            </p:cNvSpPr>
            <p:nvPr/>
          </p:nvSpPr>
          <p:spPr bwMode="auto">
            <a:xfrm>
              <a:off x="784" y="3080"/>
              <a:ext cx="14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1" y="9"/>
                </a:cxn>
                <a:cxn ang="0">
                  <a:pos x="3" y="12"/>
                </a:cxn>
                <a:cxn ang="0">
                  <a:pos x="4" y="15"/>
                </a:cxn>
                <a:cxn ang="0">
                  <a:pos x="7" y="18"/>
                </a:cxn>
                <a:cxn ang="0">
                  <a:pos x="10" y="21"/>
                </a:cxn>
                <a:cxn ang="0">
                  <a:pos x="13" y="24"/>
                </a:cxn>
                <a:cxn ang="0">
                  <a:pos x="16" y="26"/>
                </a:cxn>
                <a:cxn ang="0">
                  <a:pos x="21" y="29"/>
                </a:cxn>
                <a:cxn ang="0">
                  <a:pos x="26" y="30"/>
                </a:cxn>
                <a:cxn ang="0">
                  <a:pos x="30" y="32"/>
                </a:cxn>
                <a:cxn ang="0">
                  <a:pos x="35" y="33"/>
                </a:cxn>
                <a:cxn ang="0">
                  <a:pos x="39" y="33"/>
                </a:cxn>
                <a:cxn ang="0">
                  <a:pos x="46" y="35"/>
                </a:cxn>
                <a:cxn ang="0">
                  <a:pos x="50" y="35"/>
                </a:cxn>
                <a:cxn ang="0">
                  <a:pos x="56" y="35"/>
                </a:cxn>
                <a:cxn ang="0">
                  <a:pos x="61" y="35"/>
                </a:cxn>
                <a:cxn ang="0">
                  <a:pos x="65" y="35"/>
                </a:cxn>
                <a:cxn ang="0">
                  <a:pos x="72" y="33"/>
                </a:cxn>
                <a:cxn ang="0">
                  <a:pos x="76" y="32"/>
                </a:cxn>
                <a:cxn ang="0">
                  <a:pos x="81" y="32"/>
                </a:cxn>
                <a:cxn ang="0">
                  <a:pos x="85" y="30"/>
                </a:cxn>
                <a:cxn ang="0">
                  <a:pos x="90" y="27"/>
                </a:cxn>
                <a:cxn ang="0">
                  <a:pos x="93" y="26"/>
                </a:cxn>
                <a:cxn ang="0">
                  <a:pos x="98" y="24"/>
                </a:cxn>
                <a:cxn ang="0">
                  <a:pos x="101" y="21"/>
                </a:cxn>
                <a:cxn ang="0">
                  <a:pos x="104" y="18"/>
                </a:cxn>
                <a:cxn ang="0">
                  <a:pos x="105" y="15"/>
                </a:cxn>
                <a:cxn ang="0">
                  <a:pos x="108" y="12"/>
                </a:cxn>
                <a:cxn ang="0">
                  <a:pos x="110" y="7"/>
                </a:cxn>
                <a:cxn ang="0">
                  <a:pos x="110" y="4"/>
                </a:cxn>
                <a:cxn ang="0">
                  <a:pos x="110" y="0"/>
                </a:cxn>
              </a:cxnLst>
              <a:rect l="0" t="0" r="r" b="b"/>
              <a:pathLst>
                <a:path w="111" h="36">
                  <a:moveTo>
                    <a:pt x="0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3" y="24"/>
                  </a:lnTo>
                  <a:lnTo>
                    <a:pt x="16" y="26"/>
                  </a:lnTo>
                  <a:lnTo>
                    <a:pt x="21" y="29"/>
                  </a:lnTo>
                  <a:lnTo>
                    <a:pt x="26" y="30"/>
                  </a:lnTo>
                  <a:lnTo>
                    <a:pt x="30" y="32"/>
                  </a:lnTo>
                  <a:lnTo>
                    <a:pt x="35" y="33"/>
                  </a:lnTo>
                  <a:lnTo>
                    <a:pt x="39" y="33"/>
                  </a:lnTo>
                  <a:lnTo>
                    <a:pt x="46" y="35"/>
                  </a:lnTo>
                  <a:lnTo>
                    <a:pt x="50" y="35"/>
                  </a:lnTo>
                  <a:lnTo>
                    <a:pt x="56" y="35"/>
                  </a:lnTo>
                  <a:lnTo>
                    <a:pt x="61" y="35"/>
                  </a:lnTo>
                  <a:lnTo>
                    <a:pt x="65" y="35"/>
                  </a:lnTo>
                  <a:lnTo>
                    <a:pt x="72" y="33"/>
                  </a:lnTo>
                  <a:lnTo>
                    <a:pt x="76" y="32"/>
                  </a:lnTo>
                  <a:lnTo>
                    <a:pt x="81" y="32"/>
                  </a:lnTo>
                  <a:lnTo>
                    <a:pt x="85" y="30"/>
                  </a:lnTo>
                  <a:lnTo>
                    <a:pt x="90" y="27"/>
                  </a:lnTo>
                  <a:lnTo>
                    <a:pt x="93" y="26"/>
                  </a:lnTo>
                  <a:lnTo>
                    <a:pt x="98" y="24"/>
                  </a:lnTo>
                  <a:lnTo>
                    <a:pt x="101" y="21"/>
                  </a:lnTo>
                  <a:lnTo>
                    <a:pt x="104" y="18"/>
                  </a:lnTo>
                  <a:lnTo>
                    <a:pt x="105" y="15"/>
                  </a:lnTo>
                  <a:lnTo>
                    <a:pt x="108" y="12"/>
                  </a:lnTo>
                  <a:lnTo>
                    <a:pt x="110" y="7"/>
                  </a:lnTo>
                  <a:lnTo>
                    <a:pt x="110" y="4"/>
                  </a:lnTo>
                  <a:lnTo>
                    <a:pt x="110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74" name="Freeform 290"/>
            <p:cNvSpPr>
              <a:spLocks/>
            </p:cNvSpPr>
            <p:nvPr/>
          </p:nvSpPr>
          <p:spPr bwMode="auto">
            <a:xfrm>
              <a:off x="899" y="3258"/>
              <a:ext cx="27" cy="3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1" y="26"/>
                </a:cxn>
                <a:cxn ang="0">
                  <a:pos x="21" y="10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10"/>
                </a:cxn>
                <a:cxn ang="0">
                  <a:pos x="0" y="16"/>
                </a:cxn>
              </a:cxnLst>
              <a:rect l="0" t="0" r="r" b="b"/>
              <a:pathLst>
                <a:path w="22" h="27">
                  <a:moveTo>
                    <a:pt x="0" y="16"/>
                  </a:moveTo>
                  <a:lnTo>
                    <a:pt x="11" y="26"/>
                  </a:lnTo>
                  <a:lnTo>
                    <a:pt x="21" y="10"/>
                  </a:lnTo>
                  <a:lnTo>
                    <a:pt x="9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75" name="Freeform 291"/>
            <p:cNvSpPr>
              <a:spLocks/>
            </p:cNvSpPr>
            <p:nvPr/>
          </p:nvSpPr>
          <p:spPr bwMode="auto">
            <a:xfrm>
              <a:off x="899" y="3258"/>
              <a:ext cx="27" cy="3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1" y="26"/>
                </a:cxn>
                <a:cxn ang="0">
                  <a:pos x="21" y="10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10"/>
                </a:cxn>
                <a:cxn ang="0">
                  <a:pos x="0" y="16"/>
                </a:cxn>
              </a:cxnLst>
              <a:rect l="0" t="0" r="r" b="b"/>
              <a:pathLst>
                <a:path w="22" h="27">
                  <a:moveTo>
                    <a:pt x="0" y="16"/>
                  </a:moveTo>
                  <a:lnTo>
                    <a:pt x="11" y="26"/>
                  </a:lnTo>
                  <a:lnTo>
                    <a:pt x="21" y="10"/>
                  </a:lnTo>
                  <a:lnTo>
                    <a:pt x="9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76" name="Freeform 292"/>
            <p:cNvSpPr>
              <a:spLocks/>
            </p:cNvSpPr>
            <p:nvPr/>
          </p:nvSpPr>
          <p:spPr bwMode="auto">
            <a:xfrm>
              <a:off x="910" y="3261"/>
              <a:ext cx="102" cy="7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8" y="68"/>
                </a:cxn>
                <a:cxn ang="0">
                  <a:pos x="80" y="48"/>
                </a:cxn>
                <a:cxn ang="0">
                  <a:pos x="80" y="39"/>
                </a:cxn>
                <a:cxn ang="0">
                  <a:pos x="77" y="31"/>
                </a:cxn>
                <a:cxn ang="0">
                  <a:pos x="74" y="28"/>
                </a:cxn>
                <a:cxn ang="0">
                  <a:pos x="72" y="25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19" y="2"/>
                </a:cxn>
                <a:cxn ang="0">
                  <a:pos x="16" y="5"/>
                </a:cxn>
                <a:cxn ang="0">
                  <a:pos x="9" y="11"/>
                </a:cxn>
                <a:cxn ang="0">
                  <a:pos x="6" y="19"/>
                </a:cxn>
                <a:cxn ang="0">
                  <a:pos x="2" y="25"/>
                </a:cxn>
                <a:cxn ang="0">
                  <a:pos x="0" y="34"/>
                </a:cxn>
              </a:cxnLst>
              <a:rect l="0" t="0" r="r" b="b"/>
              <a:pathLst>
                <a:path w="81" h="69">
                  <a:moveTo>
                    <a:pt x="0" y="34"/>
                  </a:moveTo>
                  <a:lnTo>
                    <a:pt x="38" y="68"/>
                  </a:lnTo>
                  <a:lnTo>
                    <a:pt x="80" y="48"/>
                  </a:lnTo>
                  <a:lnTo>
                    <a:pt x="80" y="39"/>
                  </a:lnTo>
                  <a:lnTo>
                    <a:pt x="77" y="31"/>
                  </a:lnTo>
                  <a:lnTo>
                    <a:pt x="74" y="28"/>
                  </a:lnTo>
                  <a:lnTo>
                    <a:pt x="72" y="25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6" y="5"/>
                  </a:lnTo>
                  <a:lnTo>
                    <a:pt x="9" y="11"/>
                  </a:lnTo>
                  <a:lnTo>
                    <a:pt x="6" y="19"/>
                  </a:lnTo>
                  <a:lnTo>
                    <a:pt x="2" y="25"/>
                  </a:lnTo>
                  <a:lnTo>
                    <a:pt x="0" y="34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77" name="Freeform 293"/>
            <p:cNvSpPr>
              <a:spLocks/>
            </p:cNvSpPr>
            <p:nvPr/>
          </p:nvSpPr>
          <p:spPr bwMode="auto">
            <a:xfrm>
              <a:off x="910" y="3261"/>
              <a:ext cx="102" cy="7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8" y="68"/>
                </a:cxn>
                <a:cxn ang="0">
                  <a:pos x="80" y="48"/>
                </a:cxn>
                <a:cxn ang="0">
                  <a:pos x="80" y="39"/>
                </a:cxn>
                <a:cxn ang="0">
                  <a:pos x="77" y="31"/>
                </a:cxn>
                <a:cxn ang="0">
                  <a:pos x="74" y="28"/>
                </a:cxn>
                <a:cxn ang="0">
                  <a:pos x="72" y="25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19" y="2"/>
                </a:cxn>
                <a:cxn ang="0">
                  <a:pos x="16" y="5"/>
                </a:cxn>
                <a:cxn ang="0">
                  <a:pos x="9" y="11"/>
                </a:cxn>
                <a:cxn ang="0">
                  <a:pos x="6" y="19"/>
                </a:cxn>
                <a:cxn ang="0">
                  <a:pos x="2" y="25"/>
                </a:cxn>
                <a:cxn ang="0">
                  <a:pos x="0" y="34"/>
                </a:cxn>
              </a:cxnLst>
              <a:rect l="0" t="0" r="r" b="b"/>
              <a:pathLst>
                <a:path w="81" h="69">
                  <a:moveTo>
                    <a:pt x="0" y="34"/>
                  </a:moveTo>
                  <a:lnTo>
                    <a:pt x="38" y="68"/>
                  </a:lnTo>
                  <a:lnTo>
                    <a:pt x="80" y="48"/>
                  </a:lnTo>
                  <a:lnTo>
                    <a:pt x="80" y="39"/>
                  </a:lnTo>
                  <a:lnTo>
                    <a:pt x="77" y="31"/>
                  </a:lnTo>
                  <a:lnTo>
                    <a:pt x="74" y="28"/>
                  </a:lnTo>
                  <a:lnTo>
                    <a:pt x="72" y="25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6" y="5"/>
                  </a:lnTo>
                  <a:lnTo>
                    <a:pt x="9" y="11"/>
                  </a:lnTo>
                  <a:lnTo>
                    <a:pt x="6" y="19"/>
                  </a:lnTo>
                  <a:lnTo>
                    <a:pt x="2" y="25"/>
                  </a:lnTo>
                  <a:lnTo>
                    <a:pt x="0" y="34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78" name="Freeform 294"/>
            <p:cNvSpPr>
              <a:spLocks/>
            </p:cNvSpPr>
            <p:nvPr/>
          </p:nvSpPr>
          <p:spPr bwMode="auto">
            <a:xfrm>
              <a:off x="961" y="3286"/>
              <a:ext cx="37" cy="5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1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7"/>
                </a:cxn>
                <a:cxn ang="0">
                  <a:pos x="0" y="24"/>
                </a:cxn>
                <a:cxn ang="0">
                  <a:pos x="2" y="23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5" y="12"/>
                </a:cxn>
                <a:cxn ang="0">
                  <a:pos x="6" y="11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11" y="4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8" y="1"/>
                </a:cxn>
                <a:cxn ang="0">
                  <a:pos x="29" y="1"/>
                </a:cxn>
              </a:cxnLst>
              <a:rect l="0" t="0" r="r" b="b"/>
              <a:pathLst>
                <a:path w="30" h="45">
                  <a:moveTo>
                    <a:pt x="0" y="44"/>
                  </a:moveTo>
                  <a:lnTo>
                    <a:pt x="0" y="41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1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79" name="Freeform 295"/>
            <p:cNvSpPr>
              <a:spLocks/>
            </p:cNvSpPr>
            <p:nvPr/>
          </p:nvSpPr>
          <p:spPr bwMode="auto">
            <a:xfrm>
              <a:off x="973" y="3310"/>
              <a:ext cx="170" cy="1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5" y="2"/>
                </a:cxn>
                <a:cxn ang="0">
                  <a:pos x="15" y="5"/>
                </a:cxn>
                <a:cxn ang="0">
                  <a:pos x="133" y="84"/>
                </a:cxn>
                <a:cxn ang="0">
                  <a:pos x="128" y="89"/>
                </a:cxn>
                <a:cxn ang="0">
                  <a:pos x="124" y="97"/>
                </a:cxn>
                <a:cxn ang="0">
                  <a:pos x="124" y="101"/>
                </a:cxn>
                <a:cxn ang="0">
                  <a:pos x="124" y="103"/>
                </a:cxn>
                <a:cxn ang="0">
                  <a:pos x="0" y="16"/>
                </a:cxn>
              </a:cxnLst>
              <a:rect l="0" t="0" r="r" b="b"/>
              <a:pathLst>
                <a:path w="134" h="104">
                  <a:moveTo>
                    <a:pt x="0" y="16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33" y="84"/>
                  </a:lnTo>
                  <a:lnTo>
                    <a:pt x="128" y="89"/>
                  </a:lnTo>
                  <a:lnTo>
                    <a:pt x="124" y="97"/>
                  </a:lnTo>
                  <a:lnTo>
                    <a:pt x="124" y="101"/>
                  </a:lnTo>
                  <a:lnTo>
                    <a:pt x="124" y="103"/>
                  </a:lnTo>
                  <a:lnTo>
                    <a:pt x="0" y="16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80" name="Freeform 296"/>
            <p:cNvSpPr>
              <a:spLocks/>
            </p:cNvSpPr>
            <p:nvPr/>
          </p:nvSpPr>
          <p:spPr bwMode="auto">
            <a:xfrm>
              <a:off x="973" y="3310"/>
              <a:ext cx="170" cy="1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5" y="2"/>
                </a:cxn>
                <a:cxn ang="0">
                  <a:pos x="15" y="5"/>
                </a:cxn>
                <a:cxn ang="0">
                  <a:pos x="133" y="84"/>
                </a:cxn>
                <a:cxn ang="0">
                  <a:pos x="128" y="89"/>
                </a:cxn>
                <a:cxn ang="0">
                  <a:pos x="124" y="97"/>
                </a:cxn>
                <a:cxn ang="0">
                  <a:pos x="124" y="101"/>
                </a:cxn>
                <a:cxn ang="0">
                  <a:pos x="124" y="103"/>
                </a:cxn>
                <a:cxn ang="0">
                  <a:pos x="0" y="16"/>
                </a:cxn>
              </a:cxnLst>
              <a:rect l="0" t="0" r="r" b="b"/>
              <a:pathLst>
                <a:path w="134" h="104">
                  <a:moveTo>
                    <a:pt x="0" y="16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33" y="84"/>
                  </a:lnTo>
                  <a:lnTo>
                    <a:pt x="128" y="89"/>
                  </a:lnTo>
                  <a:lnTo>
                    <a:pt x="124" y="97"/>
                  </a:lnTo>
                  <a:lnTo>
                    <a:pt x="124" y="101"/>
                  </a:lnTo>
                  <a:lnTo>
                    <a:pt x="124" y="103"/>
                  </a:lnTo>
                  <a:lnTo>
                    <a:pt x="0" y="16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81" name="Freeform 297"/>
            <p:cNvSpPr>
              <a:spLocks/>
            </p:cNvSpPr>
            <p:nvPr/>
          </p:nvSpPr>
          <p:spPr bwMode="auto">
            <a:xfrm>
              <a:off x="3894" y="1357"/>
              <a:ext cx="22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16" y="3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9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6" y="15"/>
                </a:cxn>
                <a:cxn ang="0">
                  <a:pos x="16" y="1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82" name="Freeform 298"/>
            <p:cNvSpPr>
              <a:spLocks/>
            </p:cNvSpPr>
            <p:nvPr/>
          </p:nvSpPr>
          <p:spPr bwMode="auto">
            <a:xfrm>
              <a:off x="4580" y="1564"/>
              <a:ext cx="129" cy="92"/>
            </a:xfrm>
            <a:custGeom>
              <a:avLst/>
              <a:gdLst/>
              <a:ahLst/>
              <a:cxnLst>
                <a:cxn ang="0">
                  <a:pos x="90" y="81"/>
                </a:cxn>
                <a:cxn ang="0">
                  <a:pos x="92" y="80"/>
                </a:cxn>
                <a:cxn ang="0">
                  <a:pos x="92" y="77"/>
                </a:cxn>
                <a:cxn ang="0">
                  <a:pos x="94" y="75"/>
                </a:cxn>
                <a:cxn ang="0">
                  <a:pos x="94" y="72"/>
                </a:cxn>
                <a:cxn ang="0">
                  <a:pos x="95" y="70"/>
                </a:cxn>
                <a:cxn ang="0">
                  <a:pos x="97" y="69"/>
                </a:cxn>
                <a:cxn ang="0">
                  <a:pos x="98" y="67"/>
                </a:cxn>
                <a:cxn ang="0">
                  <a:pos x="100" y="64"/>
                </a:cxn>
                <a:cxn ang="0">
                  <a:pos x="101" y="63"/>
                </a:cxn>
                <a:cxn ang="0">
                  <a:pos x="98" y="61"/>
                </a:cxn>
                <a:cxn ang="0">
                  <a:pos x="95" y="60"/>
                </a:cxn>
                <a:cxn ang="0">
                  <a:pos x="90" y="55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69" y="41"/>
                </a:cxn>
                <a:cxn ang="0">
                  <a:pos x="60" y="35"/>
                </a:cxn>
                <a:cxn ang="0">
                  <a:pos x="52" y="29"/>
                </a:cxn>
                <a:cxn ang="0">
                  <a:pos x="45" y="25"/>
                </a:cxn>
                <a:cxn ang="0">
                  <a:pos x="35" y="18"/>
                </a:cxn>
                <a:cxn ang="0">
                  <a:pos x="29" y="14"/>
                </a:cxn>
                <a:cxn ang="0">
                  <a:pos x="22" y="9"/>
                </a:cxn>
                <a:cxn ang="0">
                  <a:pos x="17" y="6"/>
                </a:cxn>
                <a:cxn ang="0">
                  <a:pos x="12" y="3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2" y="8"/>
                </a:cxn>
                <a:cxn ang="0">
                  <a:pos x="2" y="11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3" y="21"/>
                </a:cxn>
                <a:cxn ang="0">
                  <a:pos x="6" y="23"/>
                </a:cxn>
                <a:cxn ang="0">
                  <a:pos x="9" y="26"/>
                </a:cxn>
                <a:cxn ang="0">
                  <a:pos x="12" y="28"/>
                </a:cxn>
                <a:cxn ang="0">
                  <a:pos x="15" y="31"/>
                </a:cxn>
                <a:cxn ang="0">
                  <a:pos x="20" y="34"/>
                </a:cxn>
                <a:cxn ang="0">
                  <a:pos x="23" y="37"/>
                </a:cxn>
                <a:cxn ang="0">
                  <a:pos x="28" y="40"/>
                </a:cxn>
                <a:cxn ang="0">
                  <a:pos x="34" y="43"/>
                </a:cxn>
                <a:cxn ang="0">
                  <a:pos x="40" y="48"/>
                </a:cxn>
                <a:cxn ang="0">
                  <a:pos x="46" y="52"/>
                </a:cxn>
                <a:cxn ang="0">
                  <a:pos x="54" y="57"/>
                </a:cxn>
                <a:cxn ang="0">
                  <a:pos x="61" y="63"/>
                </a:cxn>
                <a:cxn ang="0">
                  <a:pos x="71" y="67"/>
                </a:cxn>
                <a:cxn ang="0">
                  <a:pos x="80" y="75"/>
                </a:cxn>
                <a:cxn ang="0">
                  <a:pos x="92" y="81"/>
                </a:cxn>
              </a:cxnLst>
              <a:rect l="0" t="0" r="r" b="b"/>
              <a:pathLst>
                <a:path w="102" h="82">
                  <a:moveTo>
                    <a:pt x="92" y="81"/>
                  </a:moveTo>
                  <a:lnTo>
                    <a:pt x="90" y="81"/>
                  </a:lnTo>
                  <a:lnTo>
                    <a:pt x="90" y="80"/>
                  </a:lnTo>
                  <a:lnTo>
                    <a:pt x="92" y="80"/>
                  </a:lnTo>
                  <a:lnTo>
                    <a:pt x="92" y="78"/>
                  </a:lnTo>
                  <a:lnTo>
                    <a:pt x="92" y="77"/>
                  </a:lnTo>
                  <a:lnTo>
                    <a:pt x="92" y="75"/>
                  </a:lnTo>
                  <a:lnTo>
                    <a:pt x="94" y="75"/>
                  </a:lnTo>
                  <a:lnTo>
                    <a:pt x="94" y="74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0"/>
                  </a:lnTo>
                  <a:lnTo>
                    <a:pt x="95" y="69"/>
                  </a:lnTo>
                  <a:lnTo>
                    <a:pt x="97" y="69"/>
                  </a:lnTo>
                  <a:lnTo>
                    <a:pt x="97" y="67"/>
                  </a:lnTo>
                  <a:lnTo>
                    <a:pt x="98" y="67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0" y="63"/>
                  </a:lnTo>
                  <a:lnTo>
                    <a:pt x="98" y="61"/>
                  </a:lnTo>
                  <a:lnTo>
                    <a:pt x="97" y="61"/>
                  </a:lnTo>
                  <a:lnTo>
                    <a:pt x="95" y="60"/>
                  </a:lnTo>
                  <a:lnTo>
                    <a:pt x="92" y="58"/>
                  </a:lnTo>
                  <a:lnTo>
                    <a:pt x="90" y="55"/>
                  </a:lnTo>
                  <a:lnTo>
                    <a:pt x="87" y="54"/>
                  </a:lnTo>
                  <a:lnTo>
                    <a:pt x="83" y="52"/>
                  </a:lnTo>
                  <a:lnTo>
                    <a:pt x="80" y="49"/>
                  </a:lnTo>
                  <a:lnTo>
                    <a:pt x="77" y="46"/>
                  </a:lnTo>
                  <a:lnTo>
                    <a:pt x="72" y="44"/>
                  </a:lnTo>
                  <a:lnTo>
                    <a:pt x="69" y="41"/>
                  </a:lnTo>
                  <a:lnTo>
                    <a:pt x="64" y="38"/>
                  </a:lnTo>
                  <a:lnTo>
                    <a:pt x="60" y="35"/>
                  </a:lnTo>
                  <a:lnTo>
                    <a:pt x="57" y="32"/>
                  </a:lnTo>
                  <a:lnTo>
                    <a:pt x="52" y="29"/>
                  </a:lnTo>
                  <a:lnTo>
                    <a:pt x="48" y="28"/>
                  </a:lnTo>
                  <a:lnTo>
                    <a:pt x="45" y="25"/>
                  </a:lnTo>
                  <a:lnTo>
                    <a:pt x="40" y="21"/>
                  </a:lnTo>
                  <a:lnTo>
                    <a:pt x="35" y="18"/>
                  </a:lnTo>
                  <a:lnTo>
                    <a:pt x="32" y="15"/>
                  </a:lnTo>
                  <a:lnTo>
                    <a:pt x="29" y="14"/>
                  </a:lnTo>
                  <a:lnTo>
                    <a:pt x="25" y="11"/>
                  </a:lnTo>
                  <a:lnTo>
                    <a:pt x="22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4" y="29"/>
                  </a:lnTo>
                  <a:lnTo>
                    <a:pt x="15" y="31"/>
                  </a:lnTo>
                  <a:lnTo>
                    <a:pt x="17" y="32"/>
                  </a:lnTo>
                  <a:lnTo>
                    <a:pt x="20" y="34"/>
                  </a:lnTo>
                  <a:lnTo>
                    <a:pt x="22" y="35"/>
                  </a:lnTo>
                  <a:lnTo>
                    <a:pt x="23" y="37"/>
                  </a:lnTo>
                  <a:lnTo>
                    <a:pt x="26" y="38"/>
                  </a:lnTo>
                  <a:lnTo>
                    <a:pt x="28" y="40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7" y="46"/>
                  </a:lnTo>
                  <a:lnTo>
                    <a:pt x="40" y="48"/>
                  </a:lnTo>
                  <a:lnTo>
                    <a:pt x="43" y="49"/>
                  </a:lnTo>
                  <a:lnTo>
                    <a:pt x="46" y="52"/>
                  </a:lnTo>
                  <a:lnTo>
                    <a:pt x="49" y="54"/>
                  </a:lnTo>
                  <a:lnTo>
                    <a:pt x="54" y="57"/>
                  </a:lnTo>
                  <a:lnTo>
                    <a:pt x="57" y="60"/>
                  </a:lnTo>
                  <a:lnTo>
                    <a:pt x="61" y="63"/>
                  </a:lnTo>
                  <a:lnTo>
                    <a:pt x="66" y="64"/>
                  </a:lnTo>
                  <a:lnTo>
                    <a:pt x="71" y="67"/>
                  </a:lnTo>
                  <a:lnTo>
                    <a:pt x="75" y="70"/>
                  </a:lnTo>
                  <a:lnTo>
                    <a:pt x="80" y="75"/>
                  </a:lnTo>
                  <a:lnTo>
                    <a:pt x="86" y="78"/>
                  </a:lnTo>
                  <a:lnTo>
                    <a:pt x="92" y="81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83" name="Freeform 299"/>
            <p:cNvSpPr>
              <a:spLocks/>
            </p:cNvSpPr>
            <p:nvPr/>
          </p:nvSpPr>
          <p:spPr bwMode="auto">
            <a:xfrm>
              <a:off x="4580" y="1564"/>
              <a:ext cx="129" cy="92"/>
            </a:xfrm>
            <a:custGeom>
              <a:avLst/>
              <a:gdLst/>
              <a:ahLst/>
              <a:cxnLst>
                <a:cxn ang="0">
                  <a:pos x="90" y="81"/>
                </a:cxn>
                <a:cxn ang="0">
                  <a:pos x="92" y="80"/>
                </a:cxn>
                <a:cxn ang="0">
                  <a:pos x="92" y="77"/>
                </a:cxn>
                <a:cxn ang="0">
                  <a:pos x="94" y="75"/>
                </a:cxn>
                <a:cxn ang="0">
                  <a:pos x="94" y="72"/>
                </a:cxn>
                <a:cxn ang="0">
                  <a:pos x="95" y="70"/>
                </a:cxn>
                <a:cxn ang="0">
                  <a:pos x="97" y="69"/>
                </a:cxn>
                <a:cxn ang="0">
                  <a:pos x="98" y="67"/>
                </a:cxn>
                <a:cxn ang="0">
                  <a:pos x="100" y="64"/>
                </a:cxn>
                <a:cxn ang="0">
                  <a:pos x="101" y="63"/>
                </a:cxn>
                <a:cxn ang="0">
                  <a:pos x="98" y="61"/>
                </a:cxn>
                <a:cxn ang="0">
                  <a:pos x="95" y="60"/>
                </a:cxn>
                <a:cxn ang="0">
                  <a:pos x="90" y="55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69" y="41"/>
                </a:cxn>
                <a:cxn ang="0">
                  <a:pos x="60" y="35"/>
                </a:cxn>
                <a:cxn ang="0">
                  <a:pos x="52" y="29"/>
                </a:cxn>
                <a:cxn ang="0">
                  <a:pos x="45" y="25"/>
                </a:cxn>
                <a:cxn ang="0">
                  <a:pos x="35" y="18"/>
                </a:cxn>
                <a:cxn ang="0">
                  <a:pos x="29" y="14"/>
                </a:cxn>
                <a:cxn ang="0">
                  <a:pos x="22" y="9"/>
                </a:cxn>
                <a:cxn ang="0">
                  <a:pos x="17" y="6"/>
                </a:cxn>
                <a:cxn ang="0">
                  <a:pos x="12" y="3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2" y="8"/>
                </a:cxn>
                <a:cxn ang="0">
                  <a:pos x="2" y="11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3" y="21"/>
                </a:cxn>
                <a:cxn ang="0">
                  <a:pos x="6" y="23"/>
                </a:cxn>
                <a:cxn ang="0">
                  <a:pos x="9" y="26"/>
                </a:cxn>
                <a:cxn ang="0">
                  <a:pos x="12" y="28"/>
                </a:cxn>
                <a:cxn ang="0">
                  <a:pos x="15" y="31"/>
                </a:cxn>
                <a:cxn ang="0">
                  <a:pos x="20" y="34"/>
                </a:cxn>
                <a:cxn ang="0">
                  <a:pos x="23" y="37"/>
                </a:cxn>
                <a:cxn ang="0">
                  <a:pos x="28" y="40"/>
                </a:cxn>
                <a:cxn ang="0">
                  <a:pos x="34" y="43"/>
                </a:cxn>
                <a:cxn ang="0">
                  <a:pos x="40" y="48"/>
                </a:cxn>
                <a:cxn ang="0">
                  <a:pos x="46" y="52"/>
                </a:cxn>
                <a:cxn ang="0">
                  <a:pos x="54" y="57"/>
                </a:cxn>
                <a:cxn ang="0">
                  <a:pos x="61" y="63"/>
                </a:cxn>
                <a:cxn ang="0">
                  <a:pos x="71" y="67"/>
                </a:cxn>
                <a:cxn ang="0">
                  <a:pos x="80" y="75"/>
                </a:cxn>
                <a:cxn ang="0">
                  <a:pos x="92" y="81"/>
                </a:cxn>
              </a:cxnLst>
              <a:rect l="0" t="0" r="r" b="b"/>
              <a:pathLst>
                <a:path w="102" h="82">
                  <a:moveTo>
                    <a:pt x="92" y="81"/>
                  </a:moveTo>
                  <a:lnTo>
                    <a:pt x="90" y="81"/>
                  </a:lnTo>
                  <a:lnTo>
                    <a:pt x="90" y="80"/>
                  </a:lnTo>
                  <a:lnTo>
                    <a:pt x="92" y="80"/>
                  </a:lnTo>
                  <a:lnTo>
                    <a:pt x="92" y="78"/>
                  </a:lnTo>
                  <a:lnTo>
                    <a:pt x="92" y="77"/>
                  </a:lnTo>
                  <a:lnTo>
                    <a:pt x="92" y="75"/>
                  </a:lnTo>
                  <a:lnTo>
                    <a:pt x="94" y="75"/>
                  </a:lnTo>
                  <a:lnTo>
                    <a:pt x="94" y="74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0"/>
                  </a:lnTo>
                  <a:lnTo>
                    <a:pt x="95" y="69"/>
                  </a:lnTo>
                  <a:lnTo>
                    <a:pt x="97" y="69"/>
                  </a:lnTo>
                  <a:lnTo>
                    <a:pt x="97" y="67"/>
                  </a:lnTo>
                  <a:lnTo>
                    <a:pt x="98" y="67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0" y="63"/>
                  </a:lnTo>
                  <a:lnTo>
                    <a:pt x="98" y="61"/>
                  </a:lnTo>
                  <a:lnTo>
                    <a:pt x="97" y="61"/>
                  </a:lnTo>
                  <a:lnTo>
                    <a:pt x="95" y="60"/>
                  </a:lnTo>
                  <a:lnTo>
                    <a:pt x="92" y="58"/>
                  </a:lnTo>
                  <a:lnTo>
                    <a:pt x="90" y="55"/>
                  </a:lnTo>
                  <a:lnTo>
                    <a:pt x="87" y="54"/>
                  </a:lnTo>
                  <a:lnTo>
                    <a:pt x="83" y="52"/>
                  </a:lnTo>
                  <a:lnTo>
                    <a:pt x="80" y="49"/>
                  </a:lnTo>
                  <a:lnTo>
                    <a:pt x="77" y="46"/>
                  </a:lnTo>
                  <a:lnTo>
                    <a:pt x="72" y="44"/>
                  </a:lnTo>
                  <a:lnTo>
                    <a:pt x="69" y="41"/>
                  </a:lnTo>
                  <a:lnTo>
                    <a:pt x="64" y="38"/>
                  </a:lnTo>
                  <a:lnTo>
                    <a:pt x="60" y="35"/>
                  </a:lnTo>
                  <a:lnTo>
                    <a:pt x="57" y="32"/>
                  </a:lnTo>
                  <a:lnTo>
                    <a:pt x="52" y="29"/>
                  </a:lnTo>
                  <a:lnTo>
                    <a:pt x="48" y="28"/>
                  </a:lnTo>
                  <a:lnTo>
                    <a:pt x="45" y="25"/>
                  </a:lnTo>
                  <a:lnTo>
                    <a:pt x="40" y="21"/>
                  </a:lnTo>
                  <a:lnTo>
                    <a:pt x="35" y="18"/>
                  </a:lnTo>
                  <a:lnTo>
                    <a:pt x="32" y="15"/>
                  </a:lnTo>
                  <a:lnTo>
                    <a:pt x="29" y="14"/>
                  </a:lnTo>
                  <a:lnTo>
                    <a:pt x="25" y="11"/>
                  </a:lnTo>
                  <a:lnTo>
                    <a:pt x="22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4" y="29"/>
                  </a:lnTo>
                  <a:lnTo>
                    <a:pt x="15" y="31"/>
                  </a:lnTo>
                  <a:lnTo>
                    <a:pt x="17" y="32"/>
                  </a:lnTo>
                  <a:lnTo>
                    <a:pt x="20" y="34"/>
                  </a:lnTo>
                  <a:lnTo>
                    <a:pt x="22" y="35"/>
                  </a:lnTo>
                  <a:lnTo>
                    <a:pt x="23" y="37"/>
                  </a:lnTo>
                  <a:lnTo>
                    <a:pt x="26" y="38"/>
                  </a:lnTo>
                  <a:lnTo>
                    <a:pt x="28" y="40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7" y="46"/>
                  </a:lnTo>
                  <a:lnTo>
                    <a:pt x="40" y="48"/>
                  </a:lnTo>
                  <a:lnTo>
                    <a:pt x="43" y="49"/>
                  </a:lnTo>
                  <a:lnTo>
                    <a:pt x="46" y="52"/>
                  </a:lnTo>
                  <a:lnTo>
                    <a:pt x="49" y="54"/>
                  </a:lnTo>
                  <a:lnTo>
                    <a:pt x="54" y="57"/>
                  </a:lnTo>
                  <a:lnTo>
                    <a:pt x="57" y="60"/>
                  </a:lnTo>
                  <a:lnTo>
                    <a:pt x="61" y="63"/>
                  </a:lnTo>
                  <a:lnTo>
                    <a:pt x="66" y="64"/>
                  </a:lnTo>
                  <a:lnTo>
                    <a:pt x="71" y="67"/>
                  </a:lnTo>
                  <a:lnTo>
                    <a:pt x="75" y="70"/>
                  </a:lnTo>
                  <a:lnTo>
                    <a:pt x="80" y="75"/>
                  </a:lnTo>
                  <a:lnTo>
                    <a:pt x="86" y="78"/>
                  </a:lnTo>
                  <a:lnTo>
                    <a:pt x="92" y="8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84" name="Freeform 300"/>
            <p:cNvSpPr>
              <a:spLocks/>
            </p:cNvSpPr>
            <p:nvPr/>
          </p:nvSpPr>
          <p:spPr bwMode="auto">
            <a:xfrm>
              <a:off x="4691" y="1628"/>
              <a:ext cx="95" cy="7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34" y="68"/>
                </a:cxn>
                <a:cxn ang="0">
                  <a:pos x="74" y="45"/>
                </a:cxn>
                <a:cxn ang="0">
                  <a:pos x="75" y="42"/>
                </a:cxn>
                <a:cxn ang="0">
                  <a:pos x="75" y="38"/>
                </a:cxn>
                <a:cxn ang="0">
                  <a:pos x="74" y="28"/>
                </a:cxn>
                <a:cxn ang="0">
                  <a:pos x="72" y="22"/>
                </a:cxn>
                <a:cxn ang="0">
                  <a:pos x="69" y="17"/>
                </a:cxn>
                <a:cxn ang="0">
                  <a:pos x="66" y="14"/>
                </a:cxn>
                <a:cxn ang="0">
                  <a:pos x="63" y="12"/>
                </a:cxn>
                <a:cxn ang="0">
                  <a:pos x="49" y="8"/>
                </a:cxn>
                <a:cxn ang="0">
                  <a:pos x="39" y="3"/>
                </a:cxn>
                <a:cxn ang="0">
                  <a:pos x="36" y="2"/>
                </a:cxn>
                <a:cxn ang="0">
                  <a:pos x="33" y="2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17" y="5"/>
                </a:cxn>
                <a:cxn ang="0">
                  <a:pos x="11" y="9"/>
                </a:cxn>
                <a:cxn ang="0">
                  <a:pos x="8" y="12"/>
                </a:cxn>
                <a:cxn ang="0">
                  <a:pos x="5" y="19"/>
                </a:cxn>
                <a:cxn ang="0">
                  <a:pos x="3" y="26"/>
                </a:cxn>
                <a:cxn ang="0">
                  <a:pos x="0" y="32"/>
                </a:cxn>
                <a:cxn ang="0">
                  <a:pos x="0" y="45"/>
                </a:cxn>
              </a:cxnLst>
              <a:rect l="0" t="0" r="r" b="b"/>
              <a:pathLst>
                <a:path w="76" h="69">
                  <a:moveTo>
                    <a:pt x="0" y="45"/>
                  </a:moveTo>
                  <a:lnTo>
                    <a:pt x="34" y="68"/>
                  </a:lnTo>
                  <a:lnTo>
                    <a:pt x="74" y="45"/>
                  </a:lnTo>
                  <a:lnTo>
                    <a:pt x="75" y="42"/>
                  </a:lnTo>
                  <a:lnTo>
                    <a:pt x="75" y="38"/>
                  </a:lnTo>
                  <a:lnTo>
                    <a:pt x="74" y="28"/>
                  </a:lnTo>
                  <a:lnTo>
                    <a:pt x="72" y="22"/>
                  </a:lnTo>
                  <a:lnTo>
                    <a:pt x="69" y="17"/>
                  </a:lnTo>
                  <a:lnTo>
                    <a:pt x="66" y="14"/>
                  </a:lnTo>
                  <a:lnTo>
                    <a:pt x="63" y="12"/>
                  </a:lnTo>
                  <a:lnTo>
                    <a:pt x="49" y="8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5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5" y="19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5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85" name="Freeform 301"/>
            <p:cNvSpPr>
              <a:spLocks/>
            </p:cNvSpPr>
            <p:nvPr/>
          </p:nvSpPr>
          <p:spPr bwMode="auto">
            <a:xfrm>
              <a:off x="4691" y="1628"/>
              <a:ext cx="95" cy="7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34" y="68"/>
                </a:cxn>
                <a:cxn ang="0">
                  <a:pos x="74" y="45"/>
                </a:cxn>
                <a:cxn ang="0">
                  <a:pos x="75" y="42"/>
                </a:cxn>
                <a:cxn ang="0">
                  <a:pos x="75" y="38"/>
                </a:cxn>
                <a:cxn ang="0">
                  <a:pos x="74" y="28"/>
                </a:cxn>
                <a:cxn ang="0">
                  <a:pos x="72" y="22"/>
                </a:cxn>
                <a:cxn ang="0">
                  <a:pos x="69" y="17"/>
                </a:cxn>
                <a:cxn ang="0">
                  <a:pos x="66" y="14"/>
                </a:cxn>
                <a:cxn ang="0">
                  <a:pos x="63" y="12"/>
                </a:cxn>
                <a:cxn ang="0">
                  <a:pos x="49" y="8"/>
                </a:cxn>
                <a:cxn ang="0">
                  <a:pos x="39" y="3"/>
                </a:cxn>
                <a:cxn ang="0">
                  <a:pos x="36" y="2"/>
                </a:cxn>
                <a:cxn ang="0">
                  <a:pos x="33" y="2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17" y="5"/>
                </a:cxn>
                <a:cxn ang="0">
                  <a:pos x="11" y="9"/>
                </a:cxn>
                <a:cxn ang="0">
                  <a:pos x="8" y="12"/>
                </a:cxn>
                <a:cxn ang="0">
                  <a:pos x="5" y="19"/>
                </a:cxn>
                <a:cxn ang="0">
                  <a:pos x="3" y="26"/>
                </a:cxn>
                <a:cxn ang="0">
                  <a:pos x="0" y="32"/>
                </a:cxn>
                <a:cxn ang="0">
                  <a:pos x="0" y="45"/>
                </a:cxn>
              </a:cxnLst>
              <a:rect l="0" t="0" r="r" b="b"/>
              <a:pathLst>
                <a:path w="76" h="69">
                  <a:moveTo>
                    <a:pt x="0" y="45"/>
                  </a:moveTo>
                  <a:lnTo>
                    <a:pt x="34" y="68"/>
                  </a:lnTo>
                  <a:lnTo>
                    <a:pt x="74" y="45"/>
                  </a:lnTo>
                  <a:lnTo>
                    <a:pt x="75" y="42"/>
                  </a:lnTo>
                  <a:lnTo>
                    <a:pt x="75" y="38"/>
                  </a:lnTo>
                  <a:lnTo>
                    <a:pt x="74" y="28"/>
                  </a:lnTo>
                  <a:lnTo>
                    <a:pt x="72" y="22"/>
                  </a:lnTo>
                  <a:lnTo>
                    <a:pt x="69" y="17"/>
                  </a:lnTo>
                  <a:lnTo>
                    <a:pt x="66" y="14"/>
                  </a:lnTo>
                  <a:lnTo>
                    <a:pt x="63" y="12"/>
                  </a:lnTo>
                  <a:lnTo>
                    <a:pt x="49" y="8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5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5" y="19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86" name="Freeform 302"/>
            <p:cNvSpPr>
              <a:spLocks/>
            </p:cNvSpPr>
            <p:nvPr/>
          </p:nvSpPr>
          <p:spPr bwMode="auto">
            <a:xfrm>
              <a:off x="4729" y="1643"/>
              <a:ext cx="42" cy="61"/>
            </a:xfrm>
            <a:custGeom>
              <a:avLst/>
              <a:gdLst/>
              <a:ahLst/>
              <a:cxnLst>
                <a:cxn ang="0">
                  <a:pos x="2" y="54"/>
                </a:cxn>
                <a:cxn ang="0">
                  <a:pos x="0" y="4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2" y="39"/>
                </a:cxn>
                <a:cxn ang="0">
                  <a:pos x="2" y="36"/>
                </a:cxn>
                <a:cxn ang="0">
                  <a:pos x="2" y="33"/>
                </a:cxn>
                <a:cxn ang="0">
                  <a:pos x="3" y="30"/>
                </a:cxn>
                <a:cxn ang="0">
                  <a:pos x="3" y="26"/>
                </a:cxn>
                <a:cxn ang="0">
                  <a:pos x="5" y="23"/>
                </a:cxn>
                <a:cxn ang="0">
                  <a:pos x="5" y="22"/>
                </a:cxn>
                <a:cxn ang="0">
                  <a:pos x="6" y="20"/>
                </a:cxn>
                <a:cxn ang="0">
                  <a:pos x="8" y="17"/>
                </a:cxn>
                <a:cxn ang="0">
                  <a:pos x="9" y="16"/>
                </a:cxn>
                <a:cxn ang="0">
                  <a:pos x="9" y="14"/>
                </a:cxn>
                <a:cxn ang="0">
                  <a:pos x="11" y="13"/>
                </a:cxn>
                <a:cxn ang="0">
                  <a:pos x="12" y="11"/>
                </a:cxn>
                <a:cxn ang="0">
                  <a:pos x="14" y="10"/>
                </a:cxn>
                <a:cxn ang="0">
                  <a:pos x="15" y="10"/>
                </a:cxn>
                <a:cxn ang="0">
                  <a:pos x="15" y="8"/>
                </a:cxn>
                <a:cxn ang="0">
                  <a:pos x="17" y="7"/>
                </a:cxn>
                <a:cxn ang="0">
                  <a:pos x="18" y="7"/>
                </a:cxn>
                <a:cxn ang="0">
                  <a:pos x="20" y="5"/>
                </a:cxn>
                <a:cxn ang="0">
                  <a:pos x="21" y="5"/>
                </a:cxn>
                <a:cxn ang="0">
                  <a:pos x="23" y="4"/>
                </a:cxn>
                <a:cxn ang="0">
                  <a:pos x="25" y="4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3" h="55">
                  <a:moveTo>
                    <a:pt x="2" y="54"/>
                  </a:moveTo>
                  <a:lnTo>
                    <a:pt x="0" y="4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6" y="20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87" name="Freeform 303"/>
            <p:cNvSpPr>
              <a:spLocks/>
            </p:cNvSpPr>
            <p:nvPr/>
          </p:nvSpPr>
          <p:spPr bwMode="auto">
            <a:xfrm>
              <a:off x="4544" y="1570"/>
              <a:ext cx="154" cy="124"/>
            </a:xfrm>
            <a:custGeom>
              <a:avLst/>
              <a:gdLst/>
              <a:ahLst/>
              <a:cxnLst>
                <a:cxn ang="0">
                  <a:pos x="72" y="109"/>
                </a:cxn>
                <a:cxn ang="0">
                  <a:pos x="18" y="80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6" y="3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17" y="9"/>
                </a:cxn>
                <a:cxn ang="0">
                  <a:pos x="17" y="15"/>
                </a:cxn>
                <a:cxn ang="0">
                  <a:pos x="37" y="63"/>
                </a:cxn>
                <a:cxn ang="0">
                  <a:pos x="67" y="83"/>
                </a:cxn>
                <a:cxn ang="0">
                  <a:pos x="121" y="71"/>
                </a:cxn>
                <a:cxn ang="0">
                  <a:pos x="116" y="87"/>
                </a:cxn>
                <a:cxn ang="0">
                  <a:pos x="116" y="95"/>
                </a:cxn>
                <a:cxn ang="0">
                  <a:pos x="72" y="109"/>
                </a:cxn>
              </a:cxnLst>
              <a:rect l="0" t="0" r="r" b="b"/>
              <a:pathLst>
                <a:path w="122" h="110">
                  <a:moveTo>
                    <a:pt x="72" y="109"/>
                  </a:moveTo>
                  <a:lnTo>
                    <a:pt x="18" y="8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5"/>
                  </a:lnTo>
                  <a:lnTo>
                    <a:pt x="37" y="63"/>
                  </a:lnTo>
                  <a:lnTo>
                    <a:pt x="67" y="83"/>
                  </a:lnTo>
                  <a:lnTo>
                    <a:pt x="121" y="71"/>
                  </a:lnTo>
                  <a:lnTo>
                    <a:pt x="116" y="87"/>
                  </a:lnTo>
                  <a:lnTo>
                    <a:pt x="116" y="95"/>
                  </a:lnTo>
                  <a:lnTo>
                    <a:pt x="72" y="109"/>
                  </a:lnTo>
                </a:path>
              </a:pathLst>
            </a:custGeom>
            <a:solidFill>
              <a:srgbClr val="ACACA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88" name="Freeform 304"/>
            <p:cNvSpPr>
              <a:spLocks/>
            </p:cNvSpPr>
            <p:nvPr/>
          </p:nvSpPr>
          <p:spPr bwMode="auto">
            <a:xfrm>
              <a:off x="4544" y="1570"/>
              <a:ext cx="154" cy="124"/>
            </a:xfrm>
            <a:custGeom>
              <a:avLst/>
              <a:gdLst/>
              <a:ahLst/>
              <a:cxnLst>
                <a:cxn ang="0">
                  <a:pos x="72" y="109"/>
                </a:cxn>
                <a:cxn ang="0">
                  <a:pos x="18" y="80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6" y="3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17" y="9"/>
                </a:cxn>
                <a:cxn ang="0">
                  <a:pos x="17" y="15"/>
                </a:cxn>
                <a:cxn ang="0">
                  <a:pos x="37" y="63"/>
                </a:cxn>
                <a:cxn ang="0">
                  <a:pos x="67" y="83"/>
                </a:cxn>
                <a:cxn ang="0">
                  <a:pos x="121" y="71"/>
                </a:cxn>
                <a:cxn ang="0">
                  <a:pos x="116" y="87"/>
                </a:cxn>
                <a:cxn ang="0">
                  <a:pos x="116" y="95"/>
                </a:cxn>
                <a:cxn ang="0">
                  <a:pos x="72" y="109"/>
                </a:cxn>
              </a:cxnLst>
              <a:rect l="0" t="0" r="r" b="b"/>
              <a:pathLst>
                <a:path w="122" h="110">
                  <a:moveTo>
                    <a:pt x="72" y="109"/>
                  </a:moveTo>
                  <a:lnTo>
                    <a:pt x="18" y="8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5"/>
                  </a:lnTo>
                  <a:lnTo>
                    <a:pt x="37" y="63"/>
                  </a:lnTo>
                  <a:lnTo>
                    <a:pt x="67" y="83"/>
                  </a:lnTo>
                  <a:lnTo>
                    <a:pt x="121" y="71"/>
                  </a:lnTo>
                  <a:lnTo>
                    <a:pt x="116" y="87"/>
                  </a:lnTo>
                  <a:lnTo>
                    <a:pt x="116" y="95"/>
                  </a:lnTo>
                  <a:lnTo>
                    <a:pt x="72" y="1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89" name="Freeform 305"/>
            <p:cNvSpPr>
              <a:spLocks/>
            </p:cNvSpPr>
            <p:nvPr/>
          </p:nvSpPr>
          <p:spPr bwMode="auto">
            <a:xfrm>
              <a:off x="4629" y="1663"/>
              <a:ext cx="21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9" y="11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6" y="15"/>
                </a:cxn>
                <a:cxn ang="0">
                  <a:pos x="16" y="17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16" y="21"/>
                </a:cxn>
              </a:cxnLst>
              <a:rect l="0" t="0" r="r" b="b"/>
              <a:pathLst>
                <a:path w="17" h="22">
                  <a:moveTo>
                    <a:pt x="0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0" name="Freeform 306"/>
            <p:cNvSpPr>
              <a:spLocks/>
            </p:cNvSpPr>
            <p:nvPr/>
          </p:nvSpPr>
          <p:spPr bwMode="auto">
            <a:xfrm>
              <a:off x="4570" y="1641"/>
              <a:ext cx="26" cy="2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1"/>
                </a:cxn>
                <a:cxn ang="0">
                  <a:pos x="12" y="1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1" y="13"/>
                </a:cxn>
                <a:cxn ang="0">
                  <a:pos x="1" y="14"/>
                </a:cxn>
                <a:cxn ang="0">
                  <a:pos x="1" y="17"/>
                </a:cxn>
                <a:cxn ang="0">
                  <a:pos x="1" y="18"/>
                </a:cxn>
                <a:cxn ang="0">
                  <a:pos x="0" y="21"/>
                </a:cxn>
              </a:cxnLst>
              <a:rect l="0" t="0" r="r" b="b"/>
              <a:pathLst>
                <a:path w="21" h="22">
                  <a:moveTo>
                    <a:pt x="20" y="0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1" name="Freeform 307"/>
            <p:cNvSpPr>
              <a:spLocks/>
            </p:cNvSpPr>
            <p:nvPr/>
          </p:nvSpPr>
          <p:spPr bwMode="auto">
            <a:xfrm>
              <a:off x="4732" y="1429"/>
              <a:ext cx="63" cy="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258"/>
                </a:cxn>
                <a:cxn ang="0">
                  <a:pos x="0" y="260"/>
                </a:cxn>
                <a:cxn ang="0">
                  <a:pos x="1" y="264"/>
                </a:cxn>
                <a:cxn ang="0">
                  <a:pos x="6" y="268"/>
                </a:cxn>
                <a:cxn ang="0">
                  <a:pos x="13" y="272"/>
                </a:cxn>
                <a:cxn ang="0">
                  <a:pos x="23" y="272"/>
                </a:cxn>
                <a:cxn ang="0">
                  <a:pos x="33" y="269"/>
                </a:cxn>
                <a:cxn ang="0">
                  <a:pos x="41" y="266"/>
                </a:cxn>
                <a:cxn ang="0">
                  <a:pos x="44" y="263"/>
                </a:cxn>
                <a:cxn ang="0">
                  <a:pos x="46" y="257"/>
                </a:cxn>
                <a:cxn ang="0">
                  <a:pos x="46" y="255"/>
                </a:cxn>
                <a:cxn ang="0">
                  <a:pos x="49" y="13"/>
                </a:cxn>
                <a:cxn ang="0">
                  <a:pos x="47" y="7"/>
                </a:cxn>
                <a:cxn ang="0">
                  <a:pos x="41" y="4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16" y="0"/>
                </a:cxn>
                <a:cxn ang="0">
                  <a:pos x="4" y="4"/>
                </a:cxn>
                <a:cxn ang="0">
                  <a:pos x="0" y="17"/>
                </a:cxn>
              </a:cxnLst>
              <a:rect l="0" t="0" r="r" b="b"/>
              <a:pathLst>
                <a:path w="50" h="273">
                  <a:moveTo>
                    <a:pt x="0" y="17"/>
                  </a:moveTo>
                  <a:lnTo>
                    <a:pt x="0" y="258"/>
                  </a:lnTo>
                  <a:lnTo>
                    <a:pt x="0" y="260"/>
                  </a:lnTo>
                  <a:lnTo>
                    <a:pt x="1" y="264"/>
                  </a:lnTo>
                  <a:lnTo>
                    <a:pt x="6" y="268"/>
                  </a:lnTo>
                  <a:lnTo>
                    <a:pt x="13" y="272"/>
                  </a:lnTo>
                  <a:lnTo>
                    <a:pt x="23" y="272"/>
                  </a:lnTo>
                  <a:lnTo>
                    <a:pt x="33" y="269"/>
                  </a:lnTo>
                  <a:lnTo>
                    <a:pt x="41" y="266"/>
                  </a:lnTo>
                  <a:lnTo>
                    <a:pt x="44" y="263"/>
                  </a:lnTo>
                  <a:lnTo>
                    <a:pt x="46" y="257"/>
                  </a:lnTo>
                  <a:lnTo>
                    <a:pt x="46" y="255"/>
                  </a:lnTo>
                  <a:lnTo>
                    <a:pt x="49" y="13"/>
                  </a:lnTo>
                  <a:lnTo>
                    <a:pt x="47" y="7"/>
                  </a:lnTo>
                  <a:lnTo>
                    <a:pt x="41" y="4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4" y="4"/>
                  </a:lnTo>
                  <a:lnTo>
                    <a:pt x="0" y="17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2" name="Freeform 308"/>
            <p:cNvSpPr>
              <a:spLocks/>
            </p:cNvSpPr>
            <p:nvPr/>
          </p:nvSpPr>
          <p:spPr bwMode="auto">
            <a:xfrm>
              <a:off x="4732" y="1429"/>
              <a:ext cx="63" cy="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258"/>
                </a:cxn>
                <a:cxn ang="0">
                  <a:pos x="0" y="260"/>
                </a:cxn>
                <a:cxn ang="0">
                  <a:pos x="1" y="264"/>
                </a:cxn>
                <a:cxn ang="0">
                  <a:pos x="6" y="268"/>
                </a:cxn>
                <a:cxn ang="0">
                  <a:pos x="13" y="272"/>
                </a:cxn>
                <a:cxn ang="0">
                  <a:pos x="23" y="272"/>
                </a:cxn>
                <a:cxn ang="0">
                  <a:pos x="33" y="269"/>
                </a:cxn>
                <a:cxn ang="0">
                  <a:pos x="41" y="266"/>
                </a:cxn>
                <a:cxn ang="0">
                  <a:pos x="44" y="263"/>
                </a:cxn>
                <a:cxn ang="0">
                  <a:pos x="46" y="257"/>
                </a:cxn>
                <a:cxn ang="0">
                  <a:pos x="46" y="255"/>
                </a:cxn>
                <a:cxn ang="0">
                  <a:pos x="49" y="13"/>
                </a:cxn>
                <a:cxn ang="0">
                  <a:pos x="47" y="7"/>
                </a:cxn>
                <a:cxn ang="0">
                  <a:pos x="41" y="4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16" y="0"/>
                </a:cxn>
                <a:cxn ang="0">
                  <a:pos x="4" y="4"/>
                </a:cxn>
                <a:cxn ang="0">
                  <a:pos x="0" y="17"/>
                </a:cxn>
              </a:cxnLst>
              <a:rect l="0" t="0" r="r" b="b"/>
              <a:pathLst>
                <a:path w="50" h="273">
                  <a:moveTo>
                    <a:pt x="0" y="17"/>
                  </a:moveTo>
                  <a:lnTo>
                    <a:pt x="0" y="258"/>
                  </a:lnTo>
                  <a:lnTo>
                    <a:pt x="0" y="260"/>
                  </a:lnTo>
                  <a:lnTo>
                    <a:pt x="1" y="264"/>
                  </a:lnTo>
                  <a:lnTo>
                    <a:pt x="6" y="268"/>
                  </a:lnTo>
                  <a:lnTo>
                    <a:pt x="13" y="272"/>
                  </a:lnTo>
                  <a:lnTo>
                    <a:pt x="23" y="272"/>
                  </a:lnTo>
                  <a:lnTo>
                    <a:pt x="33" y="269"/>
                  </a:lnTo>
                  <a:lnTo>
                    <a:pt x="41" y="266"/>
                  </a:lnTo>
                  <a:lnTo>
                    <a:pt x="44" y="263"/>
                  </a:lnTo>
                  <a:lnTo>
                    <a:pt x="46" y="257"/>
                  </a:lnTo>
                  <a:lnTo>
                    <a:pt x="46" y="255"/>
                  </a:lnTo>
                  <a:lnTo>
                    <a:pt x="49" y="13"/>
                  </a:lnTo>
                  <a:lnTo>
                    <a:pt x="47" y="7"/>
                  </a:lnTo>
                  <a:lnTo>
                    <a:pt x="41" y="4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4" y="4"/>
                  </a:lnTo>
                  <a:lnTo>
                    <a:pt x="0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3" name="Freeform 309"/>
            <p:cNvSpPr>
              <a:spLocks/>
            </p:cNvSpPr>
            <p:nvPr/>
          </p:nvSpPr>
          <p:spPr bwMode="auto">
            <a:xfrm>
              <a:off x="4732" y="1448"/>
              <a:ext cx="6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7" y="11"/>
                </a:cxn>
                <a:cxn ang="0">
                  <a:pos x="13" y="12"/>
                </a:cxn>
                <a:cxn ang="0">
                  <a:pos x="23" y="16"/>
                </a:cxn>
                <a:cxn ang="0">
                  <a:pos x="32" y="12"/>
                </a:cxn>
                <a:cxn ang="0">
                  <a:pos x="39" y="11"/>
                </a:cxn>
                <a:cxn ang="0">
                  <a:pos x="46" y="7"/>
                </a:cxn>
                <a:cxn ang="0">
                  <a:pos x="49" y="0"/>
                </a:cxn>
              </a:cxnLst>
              <a:rect l="0" t="0" r="r" b="b"/>
              <a:pathLst>
                <a:path w="50" h="17">
                  <a:moveTo>
                    <a:pt x="0" y="0"/>
                  </a:moveTo>
                  <a:lnTo>
                    <a:pt x="1" y="4"/>
                  </a:lnTo>
                  <a:lnTo>
                    <a:pt x="7" y="11"/>
                  </a:lnTo>
                  <a:lnTo>
                    <a:pt x="13" y="12"/>
                  </a:lnTo>
                  <a:lnTo>
                    <a:pt x="23" y="16"/>
                  </a:lnTo>
                  <a:lnTo>
                    <a:pt x="32" y="12"/>
                  </a:lnTo>
                  <a:lnTo>
                    <a:pt x="39" y="11"/>
                  </a:lnTo>
                  <a:lnTo>
                    <a:pt x="46" y="7"/>
                  </a:lnTo>
                  <a:lnTo>
                    <a:pt x="4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4" name="Freeform 310"/>
            <p:cNvSpPr>
              <a:spLocks/>
            </p:cNvSpPr>
            <p:nvPr/>
          </p:nvSpPr>
          <p:spPr bwMode="auto">
            <a:xfrm>
              <a:off x="4805" y="1314"/>
              <a:ext cx="74" cy="322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1" y="17"/>
                </a:cxn>
                <a:cxn ang="0">
                  <a:pos x="6" y="7"/>
                </a:cxn>
                <a:cxn ang="0">
                  <a:pos x="15" y="1"/>
                </a:cxn>
                <a:cxn ang="0">
                  <a:pos x="32" y="0"/>
                </a:cxn>
                <a:cxn ang="0">
                  <a:pos x="41" y="1"/>
                </a:cxn>
                <a:cxn ang="0">
                  <a:pos x="52" y="6"/>
                </a:cxn>
                <a:cxn ang="0">
                  <a:pos x="58" y="10"/>
                </a:cxn>
                <a:cxn ang="0">
                  <a:pos x="55" y="268"/>
                </a:cxn>
                <a:cxn ang="0">
                  <a:pos x="52" y="272"/>
                </a:cxn>
                <a:cxn ang="0">
                  <a:pos x="46" y="278"/>
                </a:cxn>
                <a:cxn ang="0">
                  <a:pos x="41" y="281"/>
                </a:cxn>
                <a:cxn ang="0">
                  <a:pos x="32" y="283"/>
                </a:cxn>
                <a:cxn ang="0">
                  <a:pos x="23" y="283"/>
                </a:cxn>
                <a:cxn ang="0">
                  <a:pos x="14" y="281"/>
                </a:cxn>
                <a:cxn ang="0">
                  <a:pos x="6" y="277"/>
                </a:cxn>
                <a:cxn ang="0">
                  <a:pos x="0" y="269"/>
                </a:cxn>
              </a:cxnLst>
              <a:rect l="0" t="0" r="r" b="b"/>
              <a:pathLst>
                <a:path w="59" h="284">
                  <a:moveTo>
                    <a:pt x="0" y="269"/>
                  </a:moveTo>
                  <a:lnTo>
                    <a:pt x="1" y="17"/>
                  </a:lnTo>
                  <a:lnTo>
                    <a:pt x="6" y="7"/>
                  </a:lnTo>
                  <a:lnTo>
                    <a:pt x="15" y="1"/>
                  </a:lnTo>
                  <a:lnTo>
                    <a:pt x="32" y="0"/>
                  </a:lnTo>
                  <a:lnTo>
                    <a:pt x="41" y="1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55" y="268"/>
                  </a:lnTo>
                  <a:lnTo>
                    <a:pt x="52" y="272"/>
                  </a:lnTo>
                  <a:lnTo>
                    <a:pt x="46" y="278"/>
                  </a:lnTo>
                  <a:lnTo>
                    <a:pt x="41" y="281"/>
                  </a:lnTo>
                  <a:lnTo>
                    <a:pt x="32" y="283"/>
                  </a:lnTo>
                  <a:lnTo>
                    <a:pt x="23" y="283"/>
                  </a:lnTo>
                  <a:lnTo>
                    <a:pt x="14" y="281"/>
                  </a:lnTo>
                  <a:lnTo>
                    <a:pt x="6" y="277"/>
                  </a:lnTo>
                  <a:lnTo>
                    <a:pt x="0" y="269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5" name="Freeform 311"/>
            <p:cNvSpPr>
              <a:spLocks/>
            </p:cNvSpPr>
            <p:nvPr/>
          </p:nvSpPr>
          <p:spPr bwMode="auto">
            <a:xfrm>
              <a:off x="4805" y="1314"/>
              <a:ext cx="74" cy="322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1" y="17"/>
                </a:cxn>
                <a:cxn ang="0">
                  <a:pos x="6" y="7"/>
                </a:cxn>
                <a:cxn ang="0">
                  <a:pos x="15" y="1"/>
                </a:cxn>
                <a:cxn ang="0">
                  <a:pos x="32" y="0"/>
                </a:cxn>
                <a:cxn ang="0">
                  <a:pos x="41" y="1"/>
                </a:cxn>
                <a:cxn ang="0">
                  <a:pos x="52" y="6"/>
                </a:cxn>
                <a:cxn ang="0">
                  <a:pos x="58" y="10"/>
                </a:cxn>
                <a:cxn ang="0">
                  <a:pos x="55" y="268"/>
                </a:cxn>
                <a:cxn ang="0">
                  <a:pos x="52" y="272"/>
                </a:cxn>
                <a:cxn ang="0">
                  <a:pos x="46" y="278"/>
                </a:cxn>
                <a:cxn ang="0">
                  <a:pos x="41" y="281"/>
                </a:cxn>
                <a:cxn ang="0">
                  <a:pos x="32" y="283"/>
                </a:cxn>
                <a:cxn ang="0">
                  <a:pos x="23" y="283"/>
                </a:cxn>
                <a:cxn ang="0">
                  <a:pos x="14" y="281"/>
                </a:cxn>
                <a:cxn ang="0">
                  <a:pos x="6" y="277"/>
                </a:cxn>
                <a:cxn ang="0">
                  <a:pos x="0" y="269"/>
                </a:cxn>
              </a:cxnLst>
              <a:rect l="0" t="0" r="r" b="b"/>
              <a:pathLst>
                <a:path w="59" h="284">
                  <a:moveTo>
                    <a:pt x="0" y="269"/>
                  </a:moveTo>
                  <a:lnTo>
                    <a:pt x="1" y="17"/>
                  </a:lnTo>
                  <a:lnTo>
                    <a:pt x="6" y="7"/>
                  </a:lnTo>
                  <a:lnTo>
                    <a:pt x="15" y="1"/>
                  </a:lnTo>
                  <a:lnTo>
                    <a:pt x="32" y="0"/>
                  </a:lnTo>
                  <a:lnTo>
                    <a:pt x="41" y="1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55" y="268"/>
                  </a:lnTo>
                  <a:lnTo>
                    <a:pt x="52" y="272"/>
                  </a:lnTo>
                  <a:lnTo>
                    <a:pt x="46" y="278"/>
                  </a:lnTo>
                  <a:lnTo>
                    <a:pt x="41" y="281"/>
                  </a:lnTo>
                  <a:lnTo>
                    <a:pt x="32" y="283"/>
                  </a:lnTo>
                  <a:lnTo>
                    <a:pt x="23" y="283"/>
                  </a:lnTo>
                  <a:lnTo>
                    <a:pt x="14" y="281"/>
                  </a:lnTo>
                  <a:lnTo>
                    <a:pt x="6" y="277"/>
                  </a:lnTo>
                  <a:lnTo>
                    <a:pt x="0" y="26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6" name="Freeform 312"/>
            <p:cNvSpPr>
              <a:spLocks/>
            </p:cNvSpPr>
            <p:nvPr/>
          </p:nvSpPr>
          <p:spPr bwMode="auto">
            <a:xfrm>
              <a:off x="4843" y="1607"/>
              <a:ext cx="57" cy="39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5" y="23"/>
                </a:cxn>
                <a:cxn ang="0">
                  <a:pos x="25" y="34"/>
                </a:cxn>
                <a:cxn ang="0">
                  <a:pos x="45" y="22"/>
                </a:cxn>
                <a:cxn ang="0">
                  <a:pos x="25" y="10"/>
                </a:cxn>
              </a:cxnLst>
              <a:rect l="0" t="0" r="r" b="b"/>
              <a:pathLst>
                <a:path w="46" h="35">
                  <a:moveTo>
                    <a:pt x="25" y="1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2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25" y="34"/>
                  </a:lnTo>
                  <a:lnTo>
                    <a:pt x="45" y="22"/>
                  </a:lnTo>
                  <a:lnTo>
                    <a:pt x="25" y="1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7" name="Freeform 313"/>
            <p:cNvSpPr>
              <a:spLocks/>
            </p:cNvSpPr>
            <p:nvPr/>
          </p:nvSpPr>
          <p:spPr bwMode="auto">
            <a:xfrm>
              <a:off x="4843" y="1607"/>
              <a:ext cx="57" cy="39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5" y="23"/>
                </a:cxn>
                <a:cxn ang="0">
                  <a:pos x="25" y="34"/>
                </a:cxn>
                <a:cxn ang="0">
                  <a:pos x="45" y="22"/>
                </a:cxn>
                <a:cxn ang="0">
                  <a:pos x="25" y="10"/>
                </a:cxn>
              </a:cxnLst>
              <a:rect l="0" t="0" r="r" b="b"/>
              <a:pathLst>
                <a:path w="46" h="35">
                  <a:moveTo>
                    <a:pt x="25" y="1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2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25" y="34"/>
                  </a:lnTo>
                  <a:lnTo>
                    <a:pt x="45" y="22"/>
                  </a:lnTo>
                  <a:lnTo>
                    <a:pt x="25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8" name="Freeform 314"/>
            <p:cNvSpPr>
              <a:spLocks/>
            </p:cNvSpPr>
            <p:nvPr/>
          </p:nvSpPr>
          <p:spPr bwMode="auto">
            <a:xfrm>
              <a:off x="4806" y="1334"/>
              <a:ext cx="73" cy="19"/>
            </a:xfrm>
            <a:custGeom>
              <a:avLst/>
              <a:gdLst/>
              <a:ahLst/>
              <a:cxnLst>
                <a:cxn ang="0">
                  <a:pos x="57" y="1"/>
                </a:cxn>
                <a:cxn ang="0">
                  <a:pos x="57" y="3"/>
                </a:cxn>
                <a:cxn ang="0">
                  <a:pos x="55" y="4"/>
                </a:cxn>
                <a:cxn ang="0">
                  <a:pos x="55" y="7"/>
                </a:cxn>
                <a:cxn ang="0">
                  <a:pos x="54" y="7"/>
                </a:cxn>
                <a:cxn ang="0">
                  <a:pos x="54" y="8"/>
                </a:cxn>
                <a:cxn ang="0">
                  <a:pos x="52" y="11"/>
                </a:cxn>
                <a:cxn ang="0">
                  <a:pos x="51" y="11"/>
                </a:cxn>
                <a:cxn ang="0">
                  <a:pos x="49" y="12"/>
                </a:cxn>
                <a:cxn ang="0">
                  <a:pos x="48" y="12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5" y="14"/>
                </a:cxn>
                <a:cxn ang="0">
                  <a:pos x="43" y="14"/>
                </a:cxn>
                <a:cxn ang="0">
                  <a:pos x="43" y="16"/>
                </a:cxn>
                <a:cxn ang="0">
                  <a:pos x="42" y="16"/>
                </a:cxn>
                <a:cxn ang="0">
                  <a:pos x="40" y="16"/>
                </a:cxn>
                <a:cxn ang="0">
                  <a:pos x="39" y="16"/>
                </a:cxn>
                <a:cxn ang="0">
                  <a:pos x="37" y="16"/>
                </a:cxn>
                <a:cxn ang="0">
                  <a:pos x="36" y="16"/>
                </a:cxn>
                <a:cxn ang="0">
                  <a:pos x="34" y="16"/>
                </a:cxn>
                <a:cxn ang="0">
                  <a:pos x="32" y="16"/>
                </a:cxn>
                <a:cxn ang="0">
                  <a:pos x="31" y="16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3" y="16"/>
                </a:cxn>
                <a:cxn ang="0">
                  <a:pos x="22" y="16"/>
                </a:cxn>
                <a:cxn ang="0">
                  <a:pos x="20" y="16"/>
                </a:cxn>
                <a:cxn ang="0">
                  <a:pos x="19" y="16"/>
                </a:cxn>
                <a:cxn ang="0">
                  <a:pos x="17" y="14"/>
                </a:cxn>
                <a:cxn ang="0">
                  <a:pos x="16" y="14"/>
                </a:cxn>
                <a:cxn ang="0">
                  <a:pos x="14" y="14"/>
                </a:cxn>
                <a:cxn ang="0">
                  <a:pos x="13" y="12"/>
                </a:cxn>
                <a:cxn ang="0">
                  <a:pos x="11" y="12"/>
                </a:cxn>
                <a:cxn ang="0">
                  <a:pos x="9" y="12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8" h="17">
                  <a:moveTo>
                    <a:pt x="57" y="1"/>
                  </a:moveTo>
                  <a:lnTo>
                    <a:pt x="57" y="3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2" y="11"/>
                  </a:lnTo>
                  <a:lnTo>
                    <a:pt x="51" y="11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43" y="16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9" name="Freeform 315"/>
            <p:cNvSpPr>
              <a:spLocks/>
            </p:cNvSpPr>
            <p:nvPr/>
          </p:nvSpPr>
          <p:spPr bwMode="auto">
            <a:xfrm>
              <a:off x="4908" y="1411"/>
              <a:ext cx="41" cy="245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3" y="8"/>
                </a:cxn>
                <a:cxn ang="0">
                  <a:pos x="8" y="3"/>
                </a:cxn>
                <a:cxn ang="0">
                  <a:pos x="11" y="2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7" y="3"/>
                </a:cxn>
                <a:cxn ang="0">
                  <a:pos x="31" y="8"/>
                </a:cxn>
                <a:cxn ang="0">
                  <a:pos x="32" y="10"/>
                </a:cxn>
                <a:cxn ang="0">
                  <a:pos x="31" y="210"/>
                </a:cxn>
                <a:cxn ang="0">
                  <a:pos x="27" y="213"/>
                </a:cxn>
                <a:cxn ang="0">
                  <a:pos x="23" y="215"/>
                </a:cxn>
                <a:cxn ang="0">
                  <a:pos x="17" y="216"/>
                </a:cxn>
                <a:cxn ang="0">
                  <a:pos x="6" y="215"/>
                </a:cxn>
                <a:cxn ang="0">
                  <a:pos x="0" y="210"/>
                </a:cxn>
                <a:cxn ang="0">
                  <a:pos x="1" y="11"/>
                </a:cxn>
              </a:cxnLst>
              <a:rect l="0" t="0" r="r" b="b"/>
              <a:pathLst>
                <a:path w="33" h="217">
                  <a:moveTo>
                    <a:pt x="1" y="11"/>
                  </a:moveTo>
                  <a:lnTo>
                    <a:pt x="3" y="8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31" y="8"/>
                  </a:lnTo>
                  <a:lnTo>
                    <a:pt x="32" y="10"/>
                  </a:lnTo>
                  <a:lnTo>
                    <a:pt x="31" y="210"/>
                  </a:lnTo>
                  <a:lnTo>
                    <a:pt x="27" y="213"/>
                  </a:lnTo>
                  <a:lnTo>
                    <a:pt x="23" y="215"/>
                  </a:lnTo>
                  <a:lnTo>
                    <a:pt x="17" y="216"/>
                  </a:lnTo>
                  <a:lnTo>
                    <a:pt x="6" y="215"/>
                  </a:lnTo>
                  <a:lnTo>
                    <a:pt x="0" y="210"/>
                  </a:lnTo>
                  <a:lnTo>
                    <a:pt x="1" y="11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00" name="Freeform 316"/>
            <p:cNvSpPr>
              <a:spLocks/>
            </p:cNvSpPr>
            <p:nvPr/>
          </p:nvSpPr>
          <p:spPr bwMode="auto">
            <a:xfrm>
              <a:off x="4908" y="1411"/>
              <a:ext cx="41" cy="245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3" y="8"/>
                </a:cxn>
                <a:cxn ang="0">
                  <a:pos x="8" y="3"/>
                </a:cxn>
                <a:cxn ang="0">
                  <a:pos x="11" y="2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7" y="3"/>
                </a:cxn>
                <a:cxn ang="0">
                  <a:pos x="31" y="8"/>
                </a:cxn>
                <a:cxn ang="0">
                  <a:pos x="32" y="10"/>
                </a:cxn>
                <a:cxn ang="0">
                  <a:pos x="31" y="210"/>
                </a:cxn>
                <a:cxn ang="0">
                  <a:pos x="27" y="213"/>
                </a:cxn>
                <a:cxn ang="0">
                  <a:pos x="23" y="215"/>
                </a:cxn>
                <a:cxn ang="0">
                  <a:pos x="17" y="216"/>
                </a:cxn>
                <a:cxn ang="0">
                  <a:pos x="6" y="215"/>
                </a:cxn>
                <a:cxn ang="0">
                  <a:pos x="0" y="210"/>
                </a:cxn>
                <a:cxn ang="0">
                  <a:pos x="1" y="11"/>
                </a:cxn>
              </a:cxnLst>
              <a:rect l="0" t="0" r="r" b="b"/>
              <a:pathLst>
                <a:path w="33" h="217">
                  <a:moveTo>
                    <a:pt x="1" y="11"/>
                  </a:moveTo>
                  <a:lnTo>
                    <a:pt x="3" y="8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31" y="8"/>
                  </a:lnTo>
                  <a:lnTo>
                    <a:pt x="32" y="10"/>
                  </a:lnTo>
                  <a:lnTo>
                    <a:pt x="31" y="210"/>
                  </a:lnTo>
                  <a:lnTo>
                    <a:pt x="27" y="213"/>
                  </a:lnTo>
                  <a:lnTo>
                    <a:pt x="23" y="215"/>
                  </a:lnTo>
                  <a:lnTo>
                    <a:pt x="17" y="216"/>
                  </a:lnTo>
                  <a:lnTo>
                    <a:pt x="6" y="215"/>
                  </a:lnTo>
                  <a:lnTo>
                    <a:pt x="0" y="210"/>
                  </a:lnTo>
                  <a:lnTo>
                    <a:pt x="1" y="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01" name="Freeform 317"/>
            <p:cNvSpPr>
              <a:spLocks/>
            </p:cNvSpPr>
            <p:nvPr/>
          </p:nvSpPr>
          <p:spPr bwMode="auto">
            <a:xfrm>
              <a:off x="4912" y="1423"/>
              <a:ext cx="36" cy="1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4" y="8"/>
                </a:cxn>
                <a:cxn ang="0">
                  <a:pos x="20" y="14"/>
                </a:cxn>
                <a:cxn ang="0">
                  <a:pos x="15" y="16"/>
                </a:cxn>
                <a:cxn ang="0">
                  <a:pos x="8" y="14"/>
                </a:cxn>
                <a:cxn ang="0">
                  <a:pos x="5" y="8"/>
                </a:cxn>
                <a:cxn ang="0">
                  <a:pos x="0" y="0"/>
                </a:cxn>
              </a:cxnLst>
              <a:rect l="0" t="0" r="r" b="b"/>
              <a:pathLst>
                <a:path w="29" h="17">
                  <a:moveTo>
                    <a:pt x="28" y="0"/>
                  </a:moveTo>
                  <a:lnTo>
                    <a:pt x="24" y="8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8" y="14"/>
                  </a:lnTo>
                  <a:lnTo>
                    <a:pt x="5" y="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02" name="Freeform 318"/>
            <p:cNvSpPr>
              <a:spLocks/>
            </p:cNvSpPr>
            <p:nvPr/>
          </p:nvSpPr>
          <p:spPr bwMode="auto">
            <a:xfrm>
              <a:off x="4856" y="1729"/>
              <a:ext cx="75" cy="67"/>
            </a:xfrm>
            <a:custGeom>
              <a:avLst/>
              <a:gdLst/>
              <a:ahLst/>
              <a:cxnLst>
                <a:cxn ang="0">
                  <a:pos x="59" y="38"/>
                </a:cxn>
                <a:cxn ang="0">
                  <a:pos x="13" y="2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9" y="58"/>
                </a:cxn>
                <a:cxn ang="0">
                  <a:pos x="50" y="50"/>
                </a:cxn>
                <a:cxn ang="0">
                  <a:pos x="55" y="43"/>
                </a:cxn>
                <a:cxn ang="0">
                  <a:pos x="58" y="40"/>
                </a:cxn>
                <a:cxn ang="0">
                  <a:pos x="59" y="38"/>
                </a:cxn>
              </a:cxnLst>
              <a:rect l="0" t="0" r="r" b="b"/>
              <a:pathLst>
                <a:path w="60" h="59">
                  <a:moveTo>
                    <a:pt x="59" y="38"/>
                  </a:moveTo>
                  <a:lnTo>
                    <a:pt x="13" y="2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9" y="58"/>
                  </a:lnTo>
                  <a:lnTo>
                    <a:pt x="50" y="50"/>
                  </a:lnTo>
                  <a:lnTo>
                    <a:pt x="55" y="43"/>
                  </a:lnTo>
                  <a:lnTo>
                    <a:pt x="58" y="40"/>
                  </a:lnTo>
                  <a:lnTo>
                    <a:pt x="59" y="38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03" name="Freeform 319"/>
            <p:cNvSpPr>
              <a:spLocks/>
            </p:cNvSpPr>
            <p:nvPr/>
          </p:nvSpPr>
          <p:spPr bwMode="auto">
            <a:xfrm>
              <a:off x="4856" y="1729"/>
              <a:ext cx="75" cy="67"/>
            </a:xfrm>
            <a:custGeom>
              <a:avLst/>
              <a:gdLst/>
              <a:ahLst/>
              <a:cxnLst>
                <a:cxn ang="0">
                  <a:pos x="59" y="38"/>
                </a:cxn>
                <a:cxn ang="0">
                  <a:pos x="13" y="2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9" y="58"/>
                </a:cxn>
                <a:cxn ang="0">
                  <a:pos x="50" y="50"/>
                </a:cxn>
                <a:cxn ang="0">
                  <a:pos x="55" y="43"/>
                </a:cxn>
                <a:cxn ang="0">
                  <a:pos x="58" y="40"/>
                </a:cxn>
                <a:cxn ang="0">
                  <a:pos x="59" y="38"/>
                </a:cxn>
              </a:cxnLst>
              <a:rect l="0" t="0" r="r" b="b"/>
              <a:pathLst>
                <a:path w="60" h="59">
                  <a:moveTo>
                    <a:pt x="59" y="38"/>
                  </a:moveTo>
                  <a:lnTo>
                    <a:pt x="13" y="2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9" y="58"/>
                  </a:lnTo>
                  <a:lnTo>
                    <a:pt x="50" y="50"/>
                  </a:lnTo>
                  <a:lnTo>
                    <a:pt x="55" y="43"/>
                  </a:lnTo>
                  <a:lnTo>
                    <a:pt x="58" y="40"/>
                  </a:lnTo>
                  <a:lnTo>
                    <a:pt x="59" y="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04" name="Freeform 320"/>
            <p:cNvSpPr>
              <a:spLocks/>
            </p:cNvSpPr>
            <p:nvPr/>
          </p:nvSpPr>
          <p:spPr bwMode="auto">
            <a:xfrm>
              <a:off x="4790" y="1768"/>
              <a:ext cx="117" cy="49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3" y="15"/>
                </a:cxn>
                <a:cxn ang="0">
                  <a:pos x="36" y="43"/>
                </a:cxn>
                <a:cxn ang="0">
                  <a:pos x="90" y="39"/>
                </a:cxn>
                <a:cxn ang="0">
                  <a:pos x="90" y="32"/>
                </a:cxn>
                <a:cxn ang="0">
                  <a:pos x="90" y="24"/>
                </a:cxn>
                <a:cxn ang="0">
                  <a:pos x="90" y="18"/>
                </a:cxn>
                <a:cxn ang="0">
                  <a:pos x="91" y="16"/>
                </a:cxn>
                <a:cxn ang="0">
                  <a:pos x="38" y="18"/>
                </a:cxn>
                <a:cxn ang="0">
                  <a:pos x="18" y="3"/>
                </a:cxn>
              </a:cxnLst>
              <a:rect l="0" t="0" r="r" b="b"/>
              <a:pathLst>
                <a:path w="92" h="44">
                  <a:moveTo>
                    <a:pt x="18" y="3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5"/>
                  </a:lnTo>
                  <a:lnTo>
                    <a:pt x="36" y="43"/>
                  </a:lnTo>
                  <a:lnTo>
                    <a:pt x="90" y="39"/>
                  </a:lnTo>
                  <a:lnTo>
                    <a:pt x="90" y="32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91" y="16"/>
                  </a:lnTo>
                  <a:lnTo>
                    <a:pt x="38" y="18"/>
                  </a:lnTo>
                  <a:lnTo>
                    <a:pt x="18" y="3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05" name="Freeform 321"/>
            <p:cNvSpPr>
              <a:spLocks/>
            </p:cNvSpPr>
            <p:nvPr/>
          </p:nvSpPr>
          <p:spPr bwMode="auto">
            <a:xfrm>
              <a:off x="4790" y="1768"/>
              <a:ext cx="117" cy="49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3" y="15"/>
                </a:cxn>
                <a:cxn ang="0">
                  <a:pos x="36" y="43"/>
                </a:cxn>
                <a:cxn ang="0">
                  <a:pos x="90" y="39"/>
                </a:cxn>
                <a:cxn ang="0">
                  <a:pos x="90" y="32"/>
                </a:cxn>
                <a:cxn ang="0">
                  <a:pos x="90" y="24"/>
                </a:cxn>
                <a:cxn ang="0">
                  <a:pos x="90" y="18"/>
                </a:cxn>
                <a:cxn ang="0">
                  <a:pos x="91" y="16"/>
                </a:cxn>
                <a:cxn ang="0">
                  <a:pos x="38" y="18"/>
                </a:cxn>
                <a:cxn ang="0">
                  <a:pos x="18" y="3"/>
                </a:cxn>
              </a:cxnLst>
              <a:rect l="0" t="0" r="r" b="b"/>
              <a:pathLst>
                <a:path w="92" h="44">
                  <a:moveTo>
                    <a:pt x="18" y="3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5"/>
                  </a:lnTo>
                  <a:lnTo>
                    <a:pt x="36" y="43"/>
                  </a:lnTo>
                  <a:lnTo>
                    <a:pt x="90" y="39"/>
                  </a:lnTo>
                  <a:lnTo>
                    <a:pt x="90" y="32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91" y="16"/>
                  </a:lnTo>
                  <a:lnTo>
                    <a:pt x="38" y="18"/>
                  </a:lnTo>
                  <a:lnTo>
                    <a:pt x="18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06" name="Freeform 322"/>
            <p:cNvSpPr>
              <a:spLocks/>
            </p:cNvSpPr>
            <p:nvPr/>
          </p:nvSpPr>
          <p:spPr bwMode="auto">
            <a:xfrm>
              <a:off x="4903" y="1759"/>
              <a:ext cx="118" cy="100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49" y="86"/>
                </a:cxn>
                <a:cxn ang="0">
                  <a:pos x="52" y="83"/>
                </a:cxn>
                <a:cxn ang="0">
                  <a:pos x="58" y="81"/>
                </a:cxn>
                <a:cxn ang="0">
                  <a:pos x="92" y="70"/>
                </a:cxn>
                <a:cxn ang="0">
                  <a:pos x="92" y="58"/>
                </a:cxn>
                <a:cxn ang="0">
                  <a:pos x="90" y="49"/>
                </a:cxn>
                <a:cxn ang="0">
                  <a:pos x="89" y="41"/>
                </a:cxn>
                <a:cxn ang="0">
                  <a:pos x="86" y="38"/>
                </a:cxn>
                <a:cxn ang="0">
                  <a:pos x="43" y="3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3" y="2"/>
                </a:cxn>
                <a:cxn ang="0">
                  <a:pos x="15" y="5"/>
                </a:cxn>
                <a:cxn ang="0">
                  <a:pos x="9" y="12"/>
                </a:cxn>
                <a:cxn ang="0">
                  <a:pos x="3" y="20"/>
                </a:cxn>
                <a:cxn ang="0">
                  <a:pos x="0" y="32"/>
                </a:cxn>
                <a:cxn ang="0">
                  <a:pos x="0" y="44"/>
                </a:cxn>
                <a:cxn ang="0">
                  <a:pos x="41" y="87"/>
                </a:cxn>
              </a:cxnLst>
              <a:rect l="0" t="0" r="r" b="b"/>
              <a:pathLst>
                <a:path w="93" h="88">
                  <a:moveTo>
                    <a:pt x="41" y="87"/>
                  </a:moveTo>
                  <a:lnTo>
                    <a:pt x="49" y="86"/>
                  </a:lnTo>
                  <a:lnTo>
                    <a:pt x="52" y="83"/>
                  </a:lnTo>
                  <a:lnTo>
                    <a:pt x="58" y="81"/>
                  </a:lnTo>
                  <a:lnTo>
                    <a:pt x="92" y="70"/>
                  </a:lnTo>
                  <a:lnTo>
                    <a:pt x="92" y="58"/>
                  </a:lnTo>
                  <a:lnTo>
                    <a:pt x="90" y="49"/>
                  </a:lnTo>
                  <a:lnTo>
                    <a:pt x="89" y="41"/>
                  </a:lnTo>
                  <a:lnTo>
                    <a:pt x="86" y="38"/>
                  </a:lnTo>
                  <a:lnTo>
                    <a:pt x="43" y="3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5"/>
                  </a:lnTo>
                  <a:lnTo>
                    <a:pt x="9" y="12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41" y="87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07" name="Freeform 323"/>
            <p:cNvSpPr>
              <a:spLocks/>
            </p:cNvSpPr>
            <p:nvPr/>
          </p:nvSpPr>
          <p:spPr bwMode="auto">
            <a:xfrm>
              <a:off x="4903" y="1759"/>
              <a:ext cx="118" cy="100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49" y="86"/>
                </a:cxn>
                <a:cxn ang="0">
                  <a:pos x="52" y="83"/>
                </a:cxn>
                <a:cxn ang="0">
                  <a:pos x="58" y="81"/>
                </a:cxn>
                <a:cxn ang="0">
                  <a:pos x="92" y="70"/>
                </a:cxn>
                <a:cxn ang="0">
                  <a:pos x="92" y="58"/>
                </a:cxn>
                <a:cxn ang="0">
                  <a:pos x="90" y="49"/>
                </a:cxn>
                <a:cxn ang="0">
                  <a:pos x="89" y="41"/>
                </a:cxn>
                <a:cxn ang="0">
                  <a:pos x="86" y="38"/>
                </a:cxn>
                <a:cxn ang="0">
                  <a:pos x="43" y="3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3" y="2"/>
                </a:cxn>
                <a:cxn ang="0">
                  <a:pos x="15" y="5"/>
                </a:cxn>
                <a:cxn ang="0">
                  <a:pos x="9" y="12"/>
                </a:cxn>
                <a:cxn ang="0">
                  <a:pos x="3" y="20"/>
                </a:cxn>
                <a:cxn ang="0">
                  <a:pos x="0" y="32"/>
                </a:cxn>
                <a:cxn ang="0">
                  <a:pos x="0" y="44"/>
                </a:cxn>
                <a:cxn ang="0">
                  <a:pos x="41" y="87"/>
                </a:cxn>
              </a:cxnLst>
              <a:rect l="0" t="0" r="r" b="b"/>
              <a:pathLst>
                <a:path w="93" h="88">
                  <a:moveTo>
                    <a:pt x="41" y="87"/>
                  </a:moveTo>
                  <a:lnTo>
                    <a:pt x="49" y="86"/>
                  </a:lnTo>
                  <a:lnTo>
                    <a:pt x="52" y="83"/>
                  </a:lnTo>
                  <a:lnTo>
                    <a:pt x="58" y="81"/>
                  </a:lnTo>
                  <a:lnTo>
                    <a:pt x="92" y="70"/>
                  </a:lnTo>
                  <a:lnTo>
                    <a:pt x="92" y="58"/>
                  </a:lnTo>
                  <a:lnTo>
                    <a:pt x="90" y="49"/>
                  </a:lnTo>
                  <a:lnTo>
                    <a:pt x="89" y="41"/>
                  </a:lnTo>
                  <a:lnTo>
                    <a:pt x="86" y="38"/>
                  </a:lnTo>
                  <a:lnTo>
                    <a:pt x="43" y="3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5"/>
                  </a:lnTo>
                  <a:lnTo>
                    <a:pt x="9" y="12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41" y="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08" name="Freeform 324"/>
            <p:cNvSpPr>
              <a:spLocks/>
            </p:cNvSpPr>
            <p:nvPr/>
          </p:nvSpPr>
          <p:spPr bwMode="auto">
            <a:xfrm>
              <a:off x="4956" y="1838"/>
              <a:ext cx="65" cy="2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16"/>
                </a:cxn>
                <a:cxn ang="0">
                  <a:pos x="11" y="13"/>
                </a:cxn>
                <a:cxn ang="0">
                  <a:pos x="17" y="11"/>
                </a:cxn>
                <a:cxn ang="0">
                  <a:pos x="51" y="0"/>
                </a:cxn>
              </a:cxnLst>
              <a:rect l="0" t="0" r="r" b="b"/>
              <a:pathLst>
                <a:path w="52" h="18">
                  <a:moveTo>
                    <a:pt x="0" y="17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51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09" name="Freeform 325"/>
            <p:cNvSpPr>
              <a:spLocks/>
            </p:cNvSpPr>
            <p:nvPr/>
          </p:nvSpPr>
          <p:spPr bwMode="auto">
            <a:xfrm>
              <a:off x="4903" y="1809"/>
              <a:ext cx="5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1" y="43"/>
                </a:cxn>
              </a:cxnLst>
              <a:rect l="0" t="0" r="r" b="b"/>
              <a:pathLst>
                <a:path w="42" h="44">
                  <a:moveTo>
                    <a:pt x="0" y="0"/>
                  </a:moveTo>
                  <a:lnTo>
                    <a:pt x="0" y="3"/>
                  </a:lnTo>
                  <a:lnTo>
                    <a:pt x="41" y="4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10" name="Freeform 326"/>
            <p:cNvSpPr>
              <a:spLocks/>
            </p:cNvSpPr>
            <p:nvPr/>
          </p:nvSpPr>
          <p:spPr bwMode="auto">
            <a:xfrm>
              <a:off x="4956" y="1797"/>
              <a:ext cx="51" cy="6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0" y="43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5"/>
                </a:cxn>
                <a:cxn ang="0">
                  <a:pos x="3" y="32"/>
                </a:cxn>
                <a:cxn ang="0">
                  <a:pos x="3" y="30"/>
                </a:cxn>
                <a:cxn ang="0">
                  <a:pos x="5" y="27"/>
                </a:cxn>
                <a:cxn ang="0">
                  <a:pos x="5" y="26"/>
                </a:cxn>
                <a:cxn ang="0">
                  <a:pos x="6" y="23"/>
                </a:cxn>
                <a:cxn ang="0">
                  <a:pos x="8" y="21"/>
                </a:cxn>
                <a:cxn ang="0">
                  <a:pos x="9" y="18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17" y="9"/>
                </a:cxn>
                <a:cxn ang="0">
                  <a:pos x="19" y="7"/>
                </a:cxn>
                <a:cxn ang="0">
                  <a:pos x="20" y="6"/>
                </a:cxn>
                <a:cxn ang="0">
                  <a:pos x="22" y="4"/>
                </a:cxn>
                <a:cxn ang="0">
                  <a:pos x="23" y="4"/>
                </a:cxn>
                <a:cxn ang="0">
                  <a:pos x="25" y="3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</a:cxnLst>
              <a:rect l="0" t="0" r="r" b="b"/>
              <a:pathLst>
                <a:path w="41" h="53">
                  <a:moveTo>
                    <a:pt x="0" y="52"/>
                  </a:moveTo>
                  <a:lnTo>
                    <a:pt x="0" y="49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9" y="18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11" name="Freeform 327"/>
            <p:cNvSpPr>
              <a:spLocks/>
            </p:cNvSpPr>
            <p:nvPr/>
          </p:nvSpPr>
          <p:spPr bwMode="auto">
            <a:xfrm>
              <a:off x="5016" y="1915"/>
              <a:ext cx="21" cy="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16" y="3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5" y="18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1"/>
                </a:cxn>
              </a:cxnLst>
              <a:rect l="0" t="0" r="r" b="b"/>
              <a:pathLst>
                <a:path w="17" h="22">
                  <a:moveTo>
                    <a:pt x="5" y="0"/>
                  </a:moveTo>
                  <a:lnTo>
                    <a:pt x="5" y="1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12" name="Freeform 328"/>
            <p:cNvSpPr>
              <a:spLocks/>
            </p:cNvSpPr>
            <p:nvPr/>
          </p:nvSpPr>
          <p:spPr bwMode="auto">
            <a:xfrm>
              <a:off x="4966" y="1887"/>
              <a:ext cx="23" cy="1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13" name="Freeform 329"/>
            <p:cNvSpPr>
              <a:spLocks/>
            </p:cNvSpPr>
            <p:nvPr/>
          </p:nvSpPr>
          <p:spPr bwMode="auto">
            <a:xfrm>
              <a:off x="5041" y="1908"/>
              <a:ext cx="113" cy="101"/>
            </a:xfrm>
            <a:custGeom>
              <a:avLst/>
              <a:gdLst/>
              <a:ahLst/>
              <a:cxnLst>
                <a:cxn ang="0">
                  <a:pos x="88" y="84"/>
                </a:cxn>
                <a:cxn ang="0">
                  <a:pos x="88" y="72"/>
                </a:cxn>
                <a:cxn ang="0">
                  <a:pos x="88" y="59"/>
                </a:cxn>
                <a:cxn ang="0">
                  <a:pos x="85" y="47"/>
                </a:cxn>
                <a:cxn ang="0">
                  <a:pos x="79" y="38"/>
                </a:cxn>
                <a:cxn ang="0">
                  <a:pos x="47" y="6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0" y="3"/>
                </a:cxn>
                <a:cxn ang="0">
                  <a:pos x="12" y="7"/>
                </a:cxn>
                <a:cxn ang="0">
                  <a:pos x="7" y="15"/>
                </a:cxn>
                <a:cxn ang="0">
                  <a:pos x="1" y="24"/>
                </a:cxn>
                <a:cxn ang="0">
                  <a:pos x="0" y="36"/>
                </a:cxn>
                <a:cxn ang="0">
                  <a:pos x="33" y="87"/>
                </a:cxn>
                <a:cxn ang="0">
                  <a:pos x="88" y="84"/>
                </a:cxn>
              </a:cxnLst>
              <a:rect l="0" t="0" r="r" b="b"/>
              <a:pathLst>
                <a:path w="89" h="88">
                  <a:moveTo>
                    <a:pt x="88" y="84"/>
                  </a:moveTo>
                  <a:lnTo>
                    <a:pt x="88" y="72"/>
                  </a:lnTo>
                  <a:lnTo>
                    <a:pt x="88" y="59"/>
                  </a:lnTo>
                  <a:lnTo>
                    <a:pt x="85" y="47"/>
                  </a:lnTo>
                  <a:lnTo>
                    <a:pt x="79" y="38"/>
                  </a:lnTo>
                  <a:lnTo>
                    <a:pt x="47" y="6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0" y="3"/>
                  </a:lnTo>
                  <a:lnTo>
                    <a:pt x="12" y="7"/>
                  </a:lnTo>
                  <a:lnTo>
                    <a:pt x="7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33" y="87"/>
                  </a:lnTo>
                  <a:lnTo>
                    <a:pt x="88" y="8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14" name="Freeform 330"/>
            <p:cNvSpPr>
              <a:spLocks/>
            </p:cNvSpPr>
            <p:nvPr/>
          </p:nvSpPr>
          <p:spPr bwMode="auto">
            <a:xfrm>
              <a:off x="5041" y="1908"/>
              <a:ext cx="113" cy="101"/>
            </a:xfrm>
            <a:custGeom>
              <a:avLst/>
              <a:gdLst/>
              <a:ahLst/>
              <a:cxnLst>
                <a:cxn ang="0">
                  <a:pos x="88" y="84"/>
                </a:cxn>
                <a:cxn ang="0">
                  <a:pos x="88" y="72"/>
                </a:cxn>
                <a:cxn ang="0">
                  <a:pos x="88" y="59"/>
                </a:cxn>
                <a:cxn ang="0">
                  <a:pos x="85" y="47"/>
                </a:cxn>
                <a:cxn ang="0">
                  <a:pos x="79" y="38"/>
                </a:cxn>
                <a:cxn ang="0">
                  <a:pos x="47" y="6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0" y="3"/>
                </a:cxn>
                <a:cxn ang="0">
                  <a:pos x="12" y="7"/>
                </a:cxn>
                <a:cxn ang="0">
                  <a:pos x="7" y="15"/>
                </a:cxn>
                <a:cxn ang="0">
                  <a:pos x="1" y="24"/>
                </a:cxn>
                <a:cxn ang="0">
                  <a:pos x="0" y="36"/>
                </a:cxn>
                <a:cxn ang="0">
                  <a:pos x="33" y="87"/>
                </a:cxn>
                <a:cxn ang="0">
                  <a:pos x="88" y="84"/>
                </a:cxn>
              </a:cxnLst>
              <a:rect l="0" t="0" r="r" b="b"/>
              <a:pathLst>
                <a:path w="89" h="88">
                  <a:moveTo>
                    <a:pt x="88" y="84"/>
                  </a:moveTo>
                  <a:lnTo>
                    <a:pt x="88" y="72"/>
                  </a:lnTo>
                  <a:lnTo>
                    <a:pt x="88" y="59"/>
                  </a:lnTo>
                  <a:lnTo>
                    <a:pt x="85" y="47"/>
                  </a:lnTo>
                  <a:lnTo>
                    <a:pt x="79" y="38"/>
                  </a:lnTo>
                  <a:lnTo>
                    <a:pt x="47" y="6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0" y="3"/>
                  </a:lnTo>
                  <a:lnTo>
                    <a:pt x="12" y="7"/>
                  </a:lnTo>
                  <a:lnTo>
                    <a:pt x="7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33" y="87"/>
                  </a:lnTo>
                  <a:lnTo>
                    <a:pt x="88" y="8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15" name="Freeform 331"/>
            <p:cNvSpPr>
              <a:spLocks/>
            </p:cNvSpPr>
            <p:nvPr/>
          </p:nvSpPr>
          <p:spPr bwMode="auto">
            <a:xfrm>
              <a:off x="5083" y="1951"/>
              <a:ext cx="61" cy="5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2" y="27"/>
                </a:cxn>
                <a:cxn ang="0">
                  <a:pos x="2" y="24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5" y="15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9" y="9"/>
                </a:cxn>
                <a:cxn ang="0">
                  <a:pos x="11" y="8"/>
                </a:cxn>
                <a:cxn ang="0">
                  <a:pos x="13" y="6"/>
                </a:cxn>
                <a:cxn ang="0">
                  <a:pos x="14" y="4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40" y="1"/>
                </a:cxn>
                <a:cxn ang="0">
                  <a:pos x="42" y="1"/>
                </a:cxn>
                <a:cxn ang="0">
                  <a:pos x="45" y="3"/>
                </a:cxn>
                <a:cxn ang="0">
                  <a:pos x="46" y="3"/>
                </a:cxn>
                <a:cxn ang="0">
                  <a:pos x="48" y="4"/>
                </a:cxn>
              </a:cxnLst>
              <a:rect l="0" t="0" r="r" b="b"/>
              <a:pathLst>
                <a:path w="49" h="50">
                  <a:moveTo>
                    <a:pt x="0" y="49"/>
                  </a:moveTo>
                  <a:lnTo>
                    <a:pt x="0" y="46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8" y="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16" name="Freeform 332"/>
            <p:cNvSpPr>
              <a:spLocks/>
            </p:cNvSpPr>
            <p:nvPr/>
          </p:nvSpPr>
          <p:spPr bwMode="auto">
            <a:xfrm>
              <a:off x="5103" y="1981"/>
              <a:ext cx="60" cy="53"/>
            </a:xfrm>
            <a:custGeom>
              <a:avLst/>
              <a:gdLst/>
              <a:ahLst/>
              <a:cxnLst>
                <a:cxn ang="0">
                  <a:pos x="47" y="46"/>
                </a:cxn>
                <a:cxn ang="0">
                  <a:pos x="47" y="38"/>
                </a:cxn>
                <a:cxn ang="0">
                  <a:pos x="47" y="31"/>
                </a:cxn>
                <a:cxn ang="0">
                  <a:pos x="46" y="26"/>
                </a:cxn>
                <a:cxn ang="0">
                  <a:pos x="41" y="20"/>
                </a:cxn>
                <a:cxn ang="0">
                  <a:pos x="24" y="1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8" y="46"/>
                </a:cxn>
                <a:cxn ang="0">
                  <a:pos x="47" y="46"/>
                </a:cxn>
              </a:cxnLst>
              <a:rect l="0" t="0" r="r" b="b"/>
              <a:pathLst>
                <a:path w="48" h="47">
                  <a:moveTo>
                    <a:pt x="47" y="46"/>
                  </a:moveTo>
                  <a:lnTo>
                    <a:pt x="47" y="38"/>
                  </a:lnTo>
                  <a:lnTo>
                    <a:pt x="47" y="31"/>
                  </a:lnTo>
                  <a:lnTo>
                    <a:pt x="46" y="26"/>
                  </a:lnTo>
                  <a:lnTo>
                    <a:pt x="41" y="2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8" y="46"/>
                  </a:lnTo>
                  <a:lnTo>
                    <a:pt x="47" y="4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17" name="Freeform 333"/>
            <p:cNvSpPr>
              <a:spLocks/>
            </p:cNvSpPr>
            <p:nvPr/>
          </p:nvSpPr>
          <p:spPr bwMode="auto">
            <a:xfrm>
              <a:off x="5103" y="1981"/>
              <a:ext cx="60" cy="53"/>
            </a:xfrm>
            <a:custGeom>
              <a:avLst/>
              <a:gdLst/>
              <a:ahLst/>
              <a:cxnLst>
                <a:cxn ang="0">
                  <a:pos x="47" y="46"/>
                </a:cxn>
                <a:cxn ang="0">
                  <a:pos x="47" y="38"/>
                </a:cxn>
                <a:cxn ang="0">
                  <a:pos x="47" y="31"/>
                </a:cxn>
                <a:cxn ang="0">
                  <a:pos x="46" y="26"/>
                </a:cxn>
                <a:cxn ang="0">
                  <a:pos x="41" y="20"/>
                </a:cxn>
                <a:cxn ang="0">
                  <a:pos x="24" y="1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8" y="46"/>
                </a:cxn>
                <a:cxn ang="0">
                  <a:pos x="47" y="46"/>
                </a:cxn>
              </a:cxnLst>
              <a:rect l="0" t="0" r="r" b="b"/>
              <a:pathLst>
                <a:path w="48" h="47">
                  <a:moveTo>
                    <a:pt x="47" y="46"/>
                  </a:moveTo>
                  <a:lnTo>
                    <a:pt x="47" y="38"/>
                  </a:lnTo>
                  <a:lnTo>
                    <a:pt x="47" y="31"/>
                  </a:lnTo>
                  <a:lnTo>
                    <a:pt x="46" y="26"/>
                  </a:lnTo>
                  <a:lnTo>
                    <a:pt x="41" y="2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8" y="46"/>
                  </a:lnTo>
                  <a:lnTo>
                    <a:pt x="47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18" name="Freeform 334"/>
            <p:cNvSpPr>
              <a:spLocks/>
            </p:cNvSpPr>
            <p:nvPr/>
          </p:nvSpPr>
          <p:spPr bwMode="auto">
            <a:xfrm>
              <a:off x="5126" y="2003"/>
              <a:ext cx="30" cy="3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3" y="15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3" y="1"/>
                </a:cxn>
              </a:cxnLst>
              <a:rect l="0" t="0" r="r" b="b"/>
              <a:pathLst>
                <a:path w="24" h="27">
                  <a:moveTo>
                    <a:pt x="0" y="26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19" name="Freeform 335"/>
            <p:cNvSpPr>
              <a:spLocks/>
            </p:cNvSpPr>
            <p:nvPr/>
          </p:nvSpPr>
          <p:spPr bwMode="auto">
            <a:xfrm>
              <a:off x="4322" y="1419"/>
              <a:ext cx="61" cy="41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44" y="32"/>
                </a:cxn>
                <a:cxn ang="0">
                  <a:pos x="41" y="32"/>
                </a:cxn>
                <a:cxn ang="0">
                  <a:pos x="40" y="33"/>
                </a:cxn>
                <a:cxn ang="0">
                  <a:pos x="37" y="33"/>
                </a:cxn>
                <a:cxn ang="0">
                  <a:pos x="35" y="35"/>
                </a:cxn>
                <a:cxn ang="0">
                  <a:pos x="32" y="35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4" y="3"/>
                </a:cxn>
                <a:cxn ang="0">
                  <a:pos x="27" y="4"/>
                </a:cxn>
                <a:cxn ang="0">
                  <a:pos x="31" y="6"/>
                </a:cxn>
                <a:cxn ang="0">
                  <a:pos x="32" y="7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40" y="10"/>
                </a:cxn>
                <a:cxn ang="0">
                  <a:pos x="41" y="12"/>
                </a:cxn>
                <a:cxn ang="0">
                  <a:pos x="43" y="13"/>
                </a:cxn>
                <a:cxn ang="0">
                  <a:pos x="44" y="15"/>
                </a:cxn>
                <a:cxn ang="0">
                  <a:pos x="46" y="18"/>
                </a:cxn>
                <a:cxn ang="0">
                  <a:pos x="47" y="19"/>
                </a:cxn>
                <a:cxn ang="0">
                  <a:pos x="47" y="22"/>
                </a:cxn>
                <a:cxn ang="0">
                  <a:pos x="47" y="26"/>
                </a:cxn>
                <a:cxn ang="0">
                  <a:pos x="47" y="29"/>
                </a:cxn>
              </a:cxnLst>
              <a:rect l="0" t="0" r="r" b="b"/>
              <a:pathLst>
                <a:path w="48" h="36">
                  <a:moveTo>
                    <a:pt x="47" y="30"/>
                  </a:moveTo>
                  <a:lnTo>
                    <a:pt x="46" y="30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3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29"/>
                  </a:lnTo>
                  <a:lnTo>
                    <a:pt x="47" y="3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20" name="Freeform 336"/>
            <p:cNvSpPr>
              <a:spLocks/>
            </p:cNvSpPr>
            <p:nvPr/>
          </p:nvSpPr>
          <p:spPr bwMode="auto">
            <a:xfrm>
              <a:off x="4322" y="1419"/>
              <a:ext cx="61" cy="41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44" y="32"/>
                </a:cxn>
                <a:cxn ang="0">
                  <a:pos x="41" y="32"/>
                </a:cxn>
                <a:cxn ang="0">
                  <a:pos x="40" y="33"/>
                </a:cxn>
                <a:cxn ang="0">
                  <a:pos x="37" y="33"/>
                </a:cxn>
                <a:cxn ang="0">
                  <a:pos x="35" y="35"/>
                </a:cxn>
                <a:cxn ang="0">
                  <a:pos x="32" y="35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4" y="3"/>
                </a:cxn>
                <a:cxn ang="0">
                  <a:pos x="27" y="4"/>
                </a:cxn>
                <a:cxn ang="0">
                  <a:pos x="31" y="6"/>
                </a:cxn>
                <a:cxn ang="0">
                  <a:pos x="32" y="7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40" y="10"/>
                </a:cxn>
                <a:cxn ang="0">
                  <a:pos x="41" y="12"/>
                </a:cxn>
                <a:cxn ang="0">
                  <a:pos x="43" y="13"/>
                </a:cxn>
                <a:cxn ang="0">
                  <a:pos x="44" y="15"/>
                </a:cxn>
                <a:cxn ang="0">
                  <a:pos x="46" y="18"/>
                </a:cxn>
                <a:cxn ang="0">
                  <a:pos x="47" y="19"/>
                </a:cxn>
                <a:cxn ang="0">
                  <a:pos x="47" y="22"/>
                </a:cxn>
                <a:cxn ang="0">
                  <a:pos x="47" y="26"/>
                </a:cxn>
                <a:cxn ang="0">
                  <a:pos x="47" y="29"/>
                </a:cxn>
              </a:cxnLst>
              <a:rect l="0" t="0" r="r" b="b"/>
              <a:pathLst>
                <a:path w="48" h="36">
                  <a:moveTo>
                    <a:pt x="47" y="30"/>
                  </a:moveTo>
                  <a:lnTo>
                    <a:pt x="46" y="30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3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29"/>
                  </a:lnTo>
                  <a:lnTo>
                    <a:pt x="47" y="3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21" name="Freeform 337"/>
            <p:cNvSpPr>
              <a:spLocks/>
            </p:cNvSpPr>
            <p:nvPr/>
          </p:nvSpPr>
          <p:spPr bwMode="auto">
            <a:xfrm>
              <a:off x="4359" y="1429"/>
              <a:ext cx="2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0" y="26"/>
                </a:cxn>
              </a:cxnLst>
              <a:rect l="0" t="0" r="r" b="b"/>
              <a:pathLst>
                <a:path w="17" h="27">
                  <a:moveTo>
                    <a:pt x="16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22" name="Freeform 338"/>
            <p:cNvSpPr>
              <a:spLocks/>
            </p:cNvSpPr>
            <p:nvPr/>
          </p:nvSpPr>
          <p:spPr bwMode="auto">
            <a:xfrm>
              <a:off x="4366" y="1442"/>
              <a:ext cx="137" cy="85"/>
            </a:xfrm>
            <a:custGeom>
              <a:avLst/>
              <a:gdLst/>
              <a:ahLst/>
              <a:cxnLst>
                <a:cxn ang="0">
                  <a:pos x="59" y="5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6" y="0"/>
                </a:cxn>
                <a:cxn ang="0">
                  <a:pos x="108" y="72"/>
                </a:cxn>
                <a:cxn ang="0">
                  <a:pos x="104" y="73"/>
                </a:cxn>
                <a:cxn ang="0">
                  <a:pos x="59" y="52"/>
                </a:cxn>
              </a:cxnLst>
              <a:rect l="0" t="0" r="r" b="b"/>
              <a:pathLst>
                <a:path w="109" h="74">
                  <a:moveTo>
                    <a:pt x="59" y="5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8" y="72"/>
                  </a:lnTo>
                  <a:lnTo>
                    <a:pt x="104" y="73"/>
                  </a:lnTo>
                  <a:lnTo>
                    <a:pt x="59" y="5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23" name="Freeform 339"/>
            <p:cNvSpPr>
              <a:spLocks/>
            </p:cNvSpPr>
            <p:nvPr/>
          </p:nvSpPr>
          <p:spPr bwMode="auto">
            <a:xfrm>
              <a:off x="4366" y="1442"/>
              <a:ext cx="137" cy="85"/>
            </a:xfrm>
            <a:custGeom>
              <a:avLst/>
              <a:gdLst/>
              <a:ahLst/>
              <a:cxnLst>
                <a:cxn ang="0">
                  <a:pos x="59" y="5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6" y="0"/>
                </a:cxn>
                <a:cxn ang="0">
                  <a:pos x="108" y="72"/>
                </a:cxn>
                <a:cxn ang="0">
                  <a:pos x="104" y="73"/>
                </a:cxn>
                <a:cxn ang="0">
                  <a:pos x="59" y="52"/>
                </a:cxn>
              </a:cxnLst>
              <a:rect l="0" t="0" r="r" b="b"/>
              <a:pathLst>
                <a:path w="109" h="74">
                  <a:moveTo>
                    <a:pt x="59" y="5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8" y="72"/>
                  </a:lnTo>
                  <a:lnTo>
                    <a:pt x="104" y="73"/>
                  </a:lnTo>
                  <a:lnTo>
                    <a:pt x="59" y="5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24" name="Freeform 340"/>
            <p:cNvSpPr>
              <a:spLocks/>
            </p:cNvSpPr>
            <p:nvPr/>
          </p:nvSpPr>
          <p:spPr bwMode="auto">
            <a:xfrm>
              <a:off x="5152" y="2017"/>
              <a:ext cx="113" cy="122"/>
            </a:xfrm>
            <a:custGeom>
              <a:avLst/>
              <a:gdLst/>
              <a:ahLst/>
              <a:cxnLst>
                <a:cxn ang="0">
                  <a:pos x="37" y="57"/>
                </a:cxn>
                <a:cxn ang="0">
                  <a:pos x="83" y="107"/>
                </a:cxn>
                <a:cxn ang="0">
                  <a:pos x="85" y="101"/>
                </a:cxn>
                <a:cxn ang="0">
                  <a:pos x="88" y="96"/>
                </a:cxn>
                <a:cxn ang="0">
                  <a:pos x="89" y="95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37" y="57"/>
                </a:cxn>
              </a:cxnLst>
              <a:rect l="0" t="0" r="r" b="b"/>
              <a:pathLst>
                <a:path w="90" h="108">
                  <a:moveTo>
                    <a:pt x="37" y="57"/>
                  </a:moveTo>
                  <a:lnTo>
                    <a:pt x="83" y="107"/>
                  </a:lnTo>
                  <a:lnTo>
                    <a:pt x="85" y="101"/>
                  </a:lnTo>
                  <a:lnTo>
                    <a:pt x="88" y="96"/>
                  </a:lnTo>
                  <a:lnTo>
                    <a:pt x="89" y="95"/>
                  </a:lnTo>
                  <a:lnTo>
                    <a:pt x="3" y="0"/>
                  </a:lnTo>
                  <a:lnTo>
                    <a:pt x="0" y="6"/>
                  </a:lnTo>
                  <a:lnTo>
                    <a:pt x="37" y="57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25" name="Freeform 341"/>
            <p:cNvSpPr>
              <a:spLocks/>
            </p:cNvSpPr>
            <p:nvPr/>
          </p:nvSpPr>
          <p:spPr bwMode="auto">
            <a:xfrm>
              <a:off x="5152" y="2017"/>
              <a:ext cx="113" cy="122"/>
            </a:xfrm>
            <a:custGeom>
              <a:avLst/>
              <a:gdLst/>
              <a:ahLst/>
              <a:cxnLst>
                <a:cxn ang="0">
                  <a:pos x="37" y="57"/>
                </a:cxn>
                <a:cxn ang="0">
                  <a:pos x="83" y="107"/>
                </a:cxn>
                <a:cxn ang="0">
                  <a:pos x="85" y="101"/>
                </a:cxn>
                <a:cxn ang="0">
                  <a:pos x="88" y="96"/>
                </a:cxn>
                <a:cxn ang="0">
                  <a:pos x="89" y="95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37" y="57"/>
                </a:cxn>
              </a:cxnLst>
              <a:rect l="0" t="0" r="r" b="b"/>
              <a:pathLst>
                <a:path w="90" h="108">
                  <a:moveTo>
                    <a:pt x="37" y="57"/>
                  </a:moveTo>
                  <a:lnTo>
                    <a:pt x="83" y="107"/>
                  </a:lnTo>
                  <a:lnTo>
                    <a:pt x="85" y="101"/>
                  </a:lnTo>
                  <a:lnTo>
                    <a:pt x="88" y="96"/>
                  </a:lnTo>
                  <a:lnTo>
                    <a:pt x="89" y="95"/>
                  </a:lnTo>
                  <a:lnTo>
                    <a:pt x="3" y="0"/>
                  </a:lnTo>
                  <a:lnTo>
                    <a:pt x="0" y="6"/>
                  </a:lnTo>
                  <a:lnTo>
                    <a:pt x="37" y="5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26" name="Freeform 342"/>
            <p:cNvSpPr>
              <a:spLocks/>
            </p:cNvSpPr>
            <p:nvPr/>
          </p:nvSpPr>
          <p:spPr bwMode="auto">
            <a:xfrm>
              <a:off x="5257" y="2121"/>
              <a:ext cx="58" cy="54"/>
            </a:xfrm>
            <a:custGeom>
              <a:avLst/>
              <a:gdLst/>
              <a:ahLst/>
              <a:cxnLst>
                <a:cxn ang="0">
                  <a:pos x="46" y="44"/>
                </a:cxn>
                <a:cxn ang="0">
                  <a:pos x="46" y="38"/>
                </a:cxn>
                <a:cxn ang="0">
                  <a:pos x="46" y="30"/>
                </a:cxn>
                <a:cxn ang="0">
                  <a:pos x="45" y="24"/>
                </a:cxn>
                <a:cxn ang="0">
                  <a:pos x="41" y="21"/>
                </a:cxn>
                <a:cxn ang="0">
                  <a:pos x="25" y="3"/>
                </a:cxn>
                <a:cxn ang="0">
                  <a:pos x="22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6" y="4"/>
                </a:cxn>
                <a:cxn ang="0">
                  <a:pos x="3" y="9"/>
                </a:cxn>
                <a:cxn ang="0">
                  <a:pos x="2" y="14"/>
                </a:cxn>
                <a:cxn ang="0">
                  <a:pos x="0" y="20"/>
                </a:cxn>
                <a:cxn ang="0">
                  <a:pos x="19" y="47"/>
                </a:cxn>
                <a:cxn ang="0">
                  <a:pos x="46" y="44"/>
                </a:cxn>
              </a:cxnLst>
              <a:rect l="0" t="0" r="r" b="b"/>
              <a:pathLst>
                <a:path w="47" h="48">
                  <a:moveTo>
                    <a:pt x="46" y="44"/>
                  </a:moveTo>
                  <a:lnTo>
                    <a:pt x="46" y="38"/>
                  </a:lnTo>
                  <a:lnTo>
                    <a:pt x="46" y="30"/>
                  </a:lnTo>
                  <a:lnTo>
                    <a:pt x="45" y="24"/>
                  </a:lnTo>
                  <a:lnTo>
                    <a:pt x="41" y="21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6" y="4"/>
                  </a:lnTo>
                  <a:lnTo>
                    <a:pt x="3" y="9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19" y="47"/>
                  </a:lnTo>
                  <a:lnTo>
                    <a:pt x="46" y="4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27" name="Freeform 343"/>
            <p:cNvSpPr>
              <a:spLocks/>
            </p:cNvSpPr>
            <p:nvPr/>
          </p:nvSpPr>
          <p:spPr bwMode="auto">
            <a:xfrm>
              <a:off x="5257" y="2121"/>
              <a:ext cx="58" cy="54"/>
            </a:xfrm>
            <a:custGeom>
              <a:avLst/>
              <a:gdLst/>
              <a:ahLst/>
              <a:cxnLst>
                <a:cxn ang="0">
                  <a:pos x="46" y="44"/>
                </a:cxn>
                <a:cxn ang="0">
                  <a:pos x="46" y="38"/>
                </a:cxn>
                <a:cxn ang="0">
                  <a:pos x="46" y="30"/>
                </a:cxn>
                <a:cxn ang="0">
                  <a:pos x="45" y="24"/>
                </a:cxn>
                <a:cxn ang="0">
                  <a:pos x="41" y="21"/>
                </a:cxn>
                <a:cxn ang="0">
                  <a:pos x="25" y="3"/>
                </a:cxn>
                <a:cxn ang="0">
                  <a:pos x="22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6" y="4"/>
                </a:cxn>
                <a:cxn ang="0">
                  <a:pos x="3" y="9"/>
                </a:cxn>
                <a:cxn ang="0">
                  <a:pos x="2" y="14"/>
                </a:cxn>
                <a:cxn ang="0">
                  <a:pos x="0" y="20"/>
                </a:cxn>
                <a:cxn ang="0">
                  <a:pos x="19" y="47"/>
                </a:cxn>
                <a:cxn ang="0">
                  <a:pos x="46" y="44"/>
                </a:cxn>
              </a:cxnLst>
              <a:rect l="0" t="0" r="r" b="b"/>
              <a:pathLst>
                <a:path w="47" h="48">
                  <a:moveTo>
                    <a:pt x="46" y="44"/>
                  </a:moveTo>
                  <a:lnTo>
                    <a:pt x="46" y="38"/>
                  </a:lnTo>
                  <a:lnTo>
                    <a:pt x="46" y="30"/>
                  </a:lnTo>
                  <a:lnTo>
                    <a:pt x="45" y="24"/>
                  </a:lnTo>
                  <a:lnTo>
                    <a:pt x="41" y="21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6" y="4"/>
                  </a:lnTo>
                  <a:lnTo>
                    <a:pt x="3" y="9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19" y="47"/>
                  </a:lnTo>
                  <a:lnTo>
                    <a:pt x="46" y="4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28" name="Freeform 344"/>
            <p:cNvSpPr>
              <a:spLocks/>
            </p:cNvSpPr>
            <p:nvPr/>
          </p:nvSpPr>
          <p:spPr bwMode="auto">
            <a:xfrm>
              <a:off x="5280" y="2145"/>
              <a:ext cx="29" cy="3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1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2" y="0"/>
                </a:cxn>
              </a:cxnLst>
              <a:rect l="0" t="0" r="r" b="b"/>
              <a:pathLst>
                <a:path w="23" h="27">
                  <a:moveTo>
                    <a:pt x="0" y="26"/>
                  </a:move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29" name="Freeform 345"/>
            <p:cNvSpPr>
              <a:spLocks/>
            </p:cNvSpPr>
            <p:nvPr/>
          </p:nvSpPr>
          <p:spPr bwMode="auto">
            <a:xfrm>
              <a:off x="5136" y="2016"/>
              <a:ext cx="191" cy="744"/>
            </a:xfrm>
            <a:custGeom>
              <a:avLst/>
              <a:gdLst/>
              <a:ahLst/>
              <a:cxnLst>
                <a:cxn ang="0">
                  <a:pos x="94" y="641"/>
                </a:cxn>
                <a:cxn ang="0">
                  <a:pos x="107" y="607"/>
                </a:cxn>
                <a:cxn ang="0">
                  <a:pos x="118" y="572"/>
                </a:cxn>
                <a:cxn ang="0">
                  <a:pos x="129" y="537"/>
                </a:cxn>
                <a:cxn ang="0">
                  <a:pos x="138" y="502"/>
                </a:cxn>
                <a:cxn ang="0">
                  <a:pos x="146" y="465"/>
                </a:cxn>
                <a:cxn ang="0">
                  <a:pos x="149" y="427"/>
                </a:cxn>
                <a:cxn ang="0">
                  <a:pos x="150" y="388"/>
                </a:cxn>
                <a:cxn ang="0">
                  <a:pos x="149" y="347"/>
                </a:cxn>
                <a:cxn ang="0">
                  <a:pos x="144" y="306"/>
                </a:cxn>
                <a:cxn ang="0">
                  <a:pos x="135" y="263"/>
                </a:cxn>
                <a:cxn ang="0">
                  <a:pos x="123" y="220"/>
                </a:cxn>
                <a:cxn ang="0">
                  <a:pos x="106" y="174"/>
                </a:cxn>
                <a:cxn ang="0">
                  <a:pos x="84" y="127"/>
                </a:cxn>
                <a:cxn ang="0">
                  <a:pos x="58" y="76"/>
                </a:cxn>
                <a:cxn ang="0">
                  <a:pos x="26" y="26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31" y="64"/>
                </a:cxn>
                <a:cxn ang="0">
                  <a:pos x="57" y="111"/>
                </a:cxn>
                <a:cxn ang="0">
                  <a:pos x="78" y="157"/>
                </a:cxn>
                <a:cxn ang="0">
                  <a:pos x="95" y="203"/>
                </a:cxn>
                <a:cxn ang="0">
                  <a:pos x="107" y="246"/>
                </a:cxn>
                <a:cxn ang="0">
                  <a:pos x="117" y="289"/>
                </a:cxn>
                <a:cxn ang="0">
                  <a:pos x="123" y="330"/>
                </a:cxn>
                <a:cxn ang="0">
                  <a:pos x="126" y="370"/>
                </a:cxn>
                <a:cxn ang="0">
                  <a:pos x="126" y="410"/>
                </a:cxn>
                <a:cxn ang="0">
                  <a:pos x="123" y="446"/>
                </a:cxn>
                <a:cxn ang="0">
                  <a:pos x="117" y="483"/>
                </a:cxn>
                <a:cxn ang="0">
                  <a:pos x="110" y="518"/>
                </a:cxn>
                <a:cxn ang="0">
                  <a:pos x="101" y="552"/>
                </a:cxn>
                <a:cxn ang="0">
                  <a:pos x="91" y="584"/>
                </a:cxn>
                <a:cxn ang="0">
                  <a:pos x="78" y="615"/>
                </a:cxn>
                <a:cxn ang="0">
                  <a:pos x="66" y="645"/>
                </a:cxn>
                <a:cxn ang="0">
                  <a:pos x="86" y="656"/>
                </a:cxn>
              </a:cxnLst>
              <a:rect l="0" t="0" r="r" b="b"/>
              <a:pathLst>
                <a:path w="151" h="657">
                  <a:moveTo>
                    <a:pt x="86" y="656"/>
                  </a:moveTo>
                  <a:lnTo>
                    <a:pt x="94" y="641"/>
                  </a:lnTo>
                  <a:lnTo>
                    <a:pt x="100" y="624"/>
                  </a:lnTo>
                  <a:lnTo>
                    <a:pt x="107" y="607"/>
                  </a:lnTo>
                  <a:lnTo>
                    <a:pt x="114" y="590"/>
                  </a:lnTo>
                  <a:lnTo>
                    <a:pt x="118" y="572"/>
                  </a:lnTo>
                  <a:lnTo>
                    <a:pt x="124" y="555"/>
                  </a:lnTo>
                  <a:lnTo>
                    <a:pt x="129" y="537"/>
                  </a:lnTo>
                  <a:lnTo>
                    <a:pt x="133" y="520"/>
                  </a:lnTo>
                  <a:lnTo>
                    <a:pt x="138" y="502"/>
                  </a:lnTo>
                  <a:lnTo>
                    <a:pt x="143" y="483"/>
                  </a:lnTo>
                  <a:lnTo>
                    <a:pt x="146" y="465"/>
                  </a:lnTo>
                  <a:lnTo>
                    <a:pt x="147" y="446"/>
                  </a:lnTo>
                  <a:lnTo>
                    <a:pt x="149" y="427"/>
                  </a:lnTo>
                  <a:lnTo>
                    <a:pt x="150" y="408"/>
                  </a:lnTo>
                  <a:lnTo>
                    <a:pt x="150" y="388"/>
                  </a:lnTo>
                  <a:lnTo>
                    <a:pt x="150" y="368"/>
                  </a:lnTo>
                  <a:lnTo>
                    <a:pt x="149" y="347"/>
                  </a:lnTo>
                  <a:lnTo>
                    <a:pt x="147" y="327"/>
                  </a:lnTo>
                  <a:lnTo>
                    <a:pt x="144" y="306"/>
                  </a:lnTo>
                  <a:lnTo>
                    <a:pt x="140" y="286"/>
                  </a:lnTo>
                  <a:lnTo>
                    <a:pt x="135" y="263"/>
                  </a:lnTo>
                  <a:lnTo>
                    <a:pt x="130" y="241"/>
                  </a:lnTo>
                  <a:lnTo>
                    <a:pt x="123" y="220"/>
                  </a:lnTo>
                  <a:lnTo>
                    <a:pt x="115" y="197"/>
                  </a:lnTo>
                  <a:lnTo>
                    <a:pt x="106" y="174"/>
                  </a:lnTo>
                  <a:lnTo>
                    <a:pt x="95" y="150"/>
                  </a:lnTo>
                  <a:lnTo>
                    <a:pt x="84" y="127"/>
                  </a:lnTo>
                  <a:lnTo>
                    <a:pt x="72" y="102"/>
                  </a:lnTo>
                  <a:lnTo>
                    <a:pt x="58" y="76"/>
                  </a:lnTo>
                  <a:lnTo>
                    <a:pt x="43" y="52"/>
                  </a:lnTo>
                  <a:lnTo>
                    <a:pt x="26" y="26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5" y="39"/>
                  </a:lnTo>
                  <a:lnTo>
                    <a:pt x="31" y="64"/>
                  </a:lnTo>
                  <a:lnTo>
                    <a:pt x="45" y="87"/>
                  </a:lnTo>
                  <a:lnTo>
                    <a:pt x="57" y="111"/>
                  </a:lnTo>
                  <a:lnTo>
                    <a:pt x="68" y="134"/>
                  </a:lnTo>
                  <a:lnTo>
                    <a:pt x="78" y="157"/>
                  </a:lnTo>
                  <a:lnTo>
                    <a:pt x="87" y="180"/>
                  </a:lnTo>
                  <a:lnTo>
                    <a:pt x="95" y="203"/>
                  </a:lnTo>
                  <a:lnTo>
                    <a:pt x="101" y="224"/>
                  </a:lnTo>
                  <a:lnTo>
                    <a:pt x="107" y="246"/>
                  </a:lnTo>
                  <a:lnTo>
                    <a:pt x="114" y="267"/>
                  </a:lnTo>
                  <a:lnTo>
                    <a:pt x="117" y="289"/>
                  </a:lnTo>
                  <a:lnTo>
                    <a:pt x="121" y="310"/>
                  </a:lnTo>
                  <a:lnTo>
                    <a:pt x="123" y="330"/>
                  </a:lnTo>
                  <a:lnTo>
                    <a:pt x="124" y="350"/>
                  </a:lnTo>
                  <a:lnTo>
                    <a:pt x="126" y="370"/>
                  </a:lnTo>
                  <a:lnTo>
                    <a:pt x="126" y="390"/>
                  </a:lnTo>
                  <a:lnTo>
                    <a:pt x="126" y="410"/>
                  </a:lnTo>
                  <a:lnTo>
                    <a:pt x="124" y="428"/>
                  </a:lnTo>
                  <a:lnTo>
                    <a:pt x="123" y="446"/>
                  </a:lnTo>
                  <a:lnTo>
                    <a:pt x="120" y="465"/>
                  </a:lnTo>
                  <a:lnTo>
                    <a:pt x="117" y="483"/>
                  </a:lnTo>
                  <a:lnTo>
                    <a:pt x="114" y="500"/>
                  </a:lnTo>
                  <a:lnTo>
                    <a:pt x="110" y="518"/>
                  </a:lnTo>
                  <a:lnTo>
                    <a:pt x="106" y="535"/>
                  </a:lnTo>
                  <a:lnTo>
                    <a:pt x="101" y="552"/>
                  </a:lnTo>
                  <a:lnTo>
                    <a:pt x="95" y="567"/>
                  </a:lnTo>
                  <a:lnTo>
                    <a:pt x="91" y="584"/>
                  </a:lnTo>
                  <a:lnTo>
                    <a:pt x="84" y="599"/>
                  </a:lnTo>
                  <a:lnTo>
                    <a:pt x="78" y="615"/>
                  </a:lnTo>
                  <a:lnTo>
                    <a:pt x="72" y="630"/>
                  </a:lnTo>
                  <a:lnTo>
                    <a:pt x="66" y="645"/>
                  </a:lnTo>
                  <a:lnTo>
                    <a:pt x="89" y="650"/>
                  </a:lnTo>
                  <a:lnTo>
                    <a:pt x="86" y="656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30" name="Freeform 346"/>
            <p:cNvSpPr>
              <a:spLocks/>
            </p:cNvSpPr>
            <p:nvPr/>
          </p:nvSpPr>
          <p:spPr bwMode="auto">
            <a:xfrm>
              <a:off x="5136" y="2016"/>
              <a:ext cx="191" cy="744"/>
            </a:xfrm>
            <a:custGeom>
              <a:avLst/>
              <a:gdLst/>
              <a:ahLst/>
              <a:cxnLst>
                <a:cxn ang="0">
                  <a:pos x="94" y="641"/>
                </a:cxn>
                <a:cxn ang="0">
                  <a:pos x="107" y="607"/>
                </a:cxn>
                <a:cxn ang="0">
                  <a:pos x="118" y="572"/>
                </a:cxn>
                <a:cxn ang="0">
                  <a:pos x="129" y="537"/>
                </a:cxn>
                <a:cxn ang="0">
                  <a:pos x="138" y="502"/>
                </a:cxn>
                <a:cxn ang="0">
                  <a:pos x="146" y="465"/>
                </a:cxn>
                <a:cxn ang="0">
                  <a:pos x="149" y="427"/>
                </a:cxn>
                <a:cxn ang="0">
                  <a:pos x="150" y="388"/>
                </a:cxn>
                <a:cxn ang="0">
                  <a:pos x="149" y="347"/>
                </a:cxn>
                <a:cxn ang="0">
                  <a:pos x="144" y="306"/>
                </a:cxn>
                <a:cxn ang="0">
                  <a:pos x="135" y="263"/>
                </a:cxn>
                <a:cxn ang="0">
                  <a:pos x="123" y="220"/>
                </a:cxn>
                <a:cxn ang="0">
                  <a:pos x="106" y="174"/>
                </a:cxn>
                <a:cxn ang="0">
                  <a:pos x="84" y="127"/>
                </a:cxn>
                <a:cxn ang="0">
                  <a:pos x="58" y="76"/>
                </a:cxn>
                <a:cxn ang="0">
                  <a:pos x="26" y="26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31" y="64"/>
                </a:cxn>
                <a:cxn ang="0">
                  <a:pos x="57" y="111"/>
                </a:cxn>
                <a:cxn ang="0">
                  <a:pos x="78" y="157"/>
                </a:cxn>
                <a:cxn ang="0">
                  <a:pos x="95" y="203"/>
                </a:cxn>
                <a:cxn ang="0">
                  <a:pos x="107" y="246"/>
                </a:cxn>
                <a:cxn ang="0">
                  <a:pos x="117" y="289"/>
                </a:cxn>
                <a:cxn ang="0">
                  <a:pos x="123" y="330"/>
                </a:cxn>
                <a:cxn ang="0">
                  <a:pos x="126" y="370"/>
                </a:cxn>
                <a:cxn ang="0">
                  <a:pos x="126" y="410"/>
                </a:cxn>
                <a:cxn ang="0">
                  <a:pos x="123" y="446"/>
                </a:cxn>
                <a:cxn ang="0">
                  <a:pos x="117" y="483"/>
                </a:cxn>
                <a:cxn ang="0">
                  <a:pos x="110" y="518"/>
                </a:cxn>
                <a:cxn ang="0">
                  <a:pos x="101" y="552"/>
                </a:cxn>
                <a:cxn ang="0">
                  <a:pos x="91" y="584"/>
                </a:cxn>
                <a:cxn ang="0">
                  <a:pos x="78" y="615"/>
                </a:cxn>
                <a:cxn ang="0">
                  <a:pos x="66" y="645"/>
                </a:cxn>
              </a:cxnLst>
              <a:rect l="0" t="0" r="r" b="b"/>
              <a:pathLst>
                <a:path w="151" h="657">
                  <a:moveTo>
                    <a:pt x="86" y="656"/>
                  </a:moveTo>
                  <a:lnTo>
                    <a:pt x="94" y="641"/>
                  </a:lnTo>
                  <a:lnTo>
                    <a:pt x="100" y="624"/>
                  </a:lnTo>
                  <a:lnTo>
                    <a:pt x="107" y="607"/>
                  </a:lnTo>
                  <a:lnTo>
                    <a:pt x="114" y="590"/>
                  </a:lnTo>
                  <a:lnTo>
                    <a:pt x="118" y="572"/>
                  </a:lnTo>
                  <a:lnTo>
                    <a:pt x="124" y="555"/>
                  </a:lnTo>
                  <a:lnTo>
                    <a:pt x="129" y="537"/>
                  </a:lnTo>
                  <a:lnTo>
                    <a:pt x="133" y="520"/>
                  </a:lnTo>
                  <a:lnTo>
                    <a:pt x="138" y="502"/>
                  </a:lnTo>
                  <a:lnTo>
                    <a:pt x="143" y="483"/>
                  </a:lnTo>
                  <a:lnTo>
                    <a:pt x="146" y="465"/>
                  </a:lnTo>
                  <a:lnTo>
                    <a:pt x="147" y="446"/>
                  </a:lnTo>
                  <a:lnTo>
                    <a:pt x="149" y="427"/>
                  </a:lnTo>
                  <a:lnTo>
                    <a:pt x="150" y="408"/>
                  </a:lnTo>
                  <a:lnTo>
                    <a:pt x="150" y="388"/>
                  </a:lnTo>
                  <a:lnTo>
                    <a:pt x="150" y="368"/>
                  </a:lnTo>
                  <a:lnTo>
                    <a:pt x="149" y="347"/>
                  </a:lnTo>
                  <a:lnTo>
                    <a:pt x="147" y="327"/>
                  </a:lnTo>
                  <a:lnTo>
                    <a:pt x="144" y="306"/>
                  </a:lnTo>
                  <a:lnTo>
                    <a:pt x="140" y="286"/>
                  </a:lnTo>
                  <a:lnTo>
                    <a:pt x="135" y="263"/>
                  </a:lnTo>
                  <a:lnTo>
                    <a:pt x="130" y="241"/>
                  </a:lnTo>
                  <a:lnTo>
                    <a:pt x="123" y="220"/>
                  </a:lnTo>
                  <a:lnTo>
                    <a:pt x="115" y="197"/>
                  </a:lnTo>
                  <a:lnTo>
                    <a:pt x="106" y="174"/>
                  </a:lnTo>
                  <a:lnTo>
                    <a:pt x="95" y="150"/>
                  </a:lnTo>
                  <a:lnTo>
                    <a:pt x="84" y="127"/>
                  </a:lnTo>
                  <a:lnTo>
                    <a:pt x="72" y="102"/>
                  </a:lnTo>
                  <a:lnTo>
                    <a:pt x="58" y="76"/>
                  </a:lnTo>
                  <a:lnTo>
                    <a:pt x="43" y="52"/>
                  </a:lnTo>
                  <a:lnTo>
                    <a:pt x="26" y="26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5" y="39"/>
                  </a:lnTo>
                  <a:lnTo>
                    <a:pt x="31" y="64"/>
                  </a:lnTo>
                  <a:lnTo>
                    <a:pt x="45" y="87"/>
                  </a:lnTo>
                  <a:lnTo>
                    <a:pt x="57" y="111"/>
                  </a:lnTo>
                  <a:lnTo>
                    <a:pt x="68" y="134"/>
                  </a:lnTo>
                  <a:lnTo>
                    <a:pt x="78" y="157"/>
                  </a:lnTo>
                  <a:lnTo>
                    <a:pt x="87" y="180"/>
                  </a:lnTo>
                  <a:lnTo>
                    <a:pt x="95" y="203"/>
                  </a:lnTo>
                  <a:lnTo>
                    <a:pt x="101" y="224"/>
                  </a:lnTo>
                  <a:lnTo>
                    <a:pt x="107" y="246"/>
                  </a:lnTo>
                  <a:lnTo>
                    <a:pt x="114" y="267"/>
                  </a:lnTo>
                  <a:lnTo>
                    <a:pt x="117" y="289"/>
                  </a:lnTo>
                  <a:lnTo>
                    <a:pt x="121" y="310"/>
                  </a:lnTo>
                  <a:lnTo>
                    <a:pt x="123" y="330"/>
                  </a:lnTo>
                  <a:lnTo>
                    <a:pt x="124" y="350"/>
                  </a:lnTo>
                  <a:lnTo>
                    <a:pt x="126" y="370"/>
                  </a:lnTo>
                  <a:lnTo>
                    <a:pt x="126" y="390"/>
                  </a:lnTo>
                  <a:lnTo>
                    <a:pt x="126" y="410"/>
                  </a:lnTo>
                  <a:lnTo>
                    <a:pt x="124" y="428"/>
                  </a:lnTo>
                  <a:lnTo>
                    <a:pt x="123" y="446"/>
                  </a:lnTo>
                  <a:lnTo>
                    <a:pt x="120" y="465"/>
                  </a:lnTo>
                  <a:lnTo>
                    <a:pt x="117" y="483"/>
                  </a:lnTo>
                  <a:lnTo>
                    <a:pt x="114" y="500"/>
                  </a:lnTo>
                  <a:lnTo>
                    <a:pt x="110" y="518"/>
                  </a:lnTo>
                  <a:lnTo>
                    <a:pt x="106" y="535"/>
                  </a:lnTo>
                  <a:lnTo>
                    <a:pt x="101" y="552"/>
                  </a:lnTo>
                  <a:lnTo>
                    <a:pt x="95" y="567"/>
                  </a:lnTo>
                  <a:lnTo>
                    <a:pt x="91" y="584"/>
                  </a:lnTo>
                  <a:lnTo>
                    <a:pt x="84" y="599"/>
                  </a:lnTo>
                  <a:lnTo>
                    <a:pt x="78" y="615"/>
                  </a:lnTo>
                  <a:lnTo>
                    <a:pt x="72" y="630"/>
                  </a:lnTo>
                  <a:lnTo>
                    <a:pt x="66" y="645"/>
                  </a:lnTo>
                  <a:lnTo>
                    <a:pt x="89" y="6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31" name="Line 347"/>
            <p:cNvSpPr>
              <a:spLocks noChangeShapeType="1"/>
            </p:cNvSpPr>
            <p:nvPr/>
          </p:nvSpPr>
          <p:spPr bwMode="auto">
            <a:xfrm>
              <a:off x="4685" y="2786"/>
              <a:ext cx="0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32" name="Freeform 348"/>
            <p:cNvSpPr>
              <a:spLocks/>
            </p:cNvSpPr>
            <p:nvPr/>
          </p:nvSpPr>
          <p:spPr bwMode="auto">
            <a:xfrm>
              <a:off x="4685" y="2771"/>
              <a:ext cx="42" cy="28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4" y="3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45"/>
                </a:cxn>
                <a:cxn ang="0">
                  <a:pos x="1" y="248"/>
                </a:cxn>
                <a:cxn ang="0">
                  <a:pos x="7" y="251"/>
                </a:cxn>
                <a:cxn ang="0">
                  <a:pos x="12" y="251"/>
                </a:cxn>
                <a:cxn ang="0">
                  <a:pos x="18" y="251"/>
                </a:cxn>
                <a:cxn ang="0">
                  <a:pos x="23" y="248"/>
                </a:cxn>
                <a:cxn ang="0">
                  <a:pos x="29" y="245"/>
                </a:cxn>
                <a:cxn ang="0">
                  <a:pos x="30" y="243"/>
                </a:cxn>
                <a:cxn ang="0">
                  <a:pos x="32" y="240"/>
                </a:cxn>
                <a:cxn ang="0">
                  <a:pos x="32" y="9"/>
                </a:cxn>
                <a:cxn ang="0">
                  <a:pos x="30" y="7"/>
                </a:cxn>
                <a:cxn ang="0">
                  <a:pos x="29" y="4"/>
                </a:cxn>
                <a:cxn ang="0">
                  <a:pos x="23" y="1"/>
                </a:cxn>
                <a:cxn ang="0">
                  <a:pos x="15" y="0"/>
                </a:cxn>
              </a:cxnLst>
              <a:rect l="0" t="0" r="r" b="b"/>
              <a:pathLst>
                <a:path w="33" h="252">
                  <a:moveTo>
                    <a:pt x="15" y="0"/>
                  </a:moveTo>
                  <a:lnTo>
                    <a:pt x="9" y="1"/>
                  </a:lnTo>
                  <a:lnTo>
                    <a:pt x="4" y="3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45"/>
                  </a:lnTo>
                  <a:lnTo>
                    <a:pt x="1" y="248"/>
                  </a:lnTo>
                  <a:lnTo>
                    <a:pt x="7" y="251"/>
                  </a:lnTo>
                  <a:lnTo>
                    <a:pt x="12" y="251"/>
                  </a:lnTo>
                  <a:lnTo>
                    <a:pt x="18" y="251"/>
                  </a:lnTo>
                  <a:lnTo>
                    <a:pt x="23" y="248"/>
                  </a:lnTo>
                  <a:lnTo>
                    <a:pt x="29" y="245"/>
                  </a:lnTo>
                  <a:lnTo>
                    <a:pt x="30" y="243"/>
                  </a:lnTo>
                  <a:lnTo>
                    <a:pt x="32" y="240"/>
                  </a:lnTo>
                  <a:lnTo>
                    <a:pt x="32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3" y="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33" name="Freeform 349"/>
            <p:cNvSpPr>
              <a:spLocks/>
            </p:cNvSpPr>
            <p:nvPr/>
          </p:nvSpPr>
          <p:spPr bwMode="auto">
            <a:xfrm>
              <a:off x="4685" y="2771"/>
              <a:ext cx="42" cy="28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4" y="3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45"/>
                </a:cxn>
                <a:cxn ang="0">
                  <a:pos x="1" y="248"/>
                </a:cxn>
                <a:cxn ang="0">
                  <a:pos x="7" y="251"/>
                </a:cxn>
                <a:cxn ang="0">
                  <a:pos x="12" y="251"/>
                </a:cxn>
                <a:cxn ang="0">
                  <a:pos x="18" y="251"/>
                </a:cxn>
                <a:cxn ang="0">
                  <a:pos x="23" y="248"/>
                </a:cxn>
                <a:cxn ang="0">
                  <a:pos x="29" y="245"/>
                </a:cxn>
                <a:cxn ang="0">
                  <a:pos x="30" y="243"/>
                </a:cxn>
                <a:cxn ang="0">
                  <a:pos x="32" y="240"/>
                </a:cxn>
                <a:cxn ang="0">
                  <a:pos x="32" y="9"/>
                </a:cxn>
                <a:cxn ang="0">
                  <a:pos x="30" y="7"/>
                </a:cxn>
                <a:cxn ang="0">
                  <a:pos x="29" y="4"/>
                </a:cxn>
                <a:cxn ang="0">
                  <a:pos x="23" y="1"/>
                </a:cxn>
                <a:cxn ang="0">
                  <a:pos x="15" y="0"/>
                </a:cxn>
              </a:cxnLst>
              <a:rect l="0" t="0" r="r" b="b"/>
              <a:pathLst>
                <a:path w="33" h="252">
                  <a:moveTo>
                    <a:pt x="15" y="0"/>
                  </a:moveTo>
                  <a:lnTo>
                    <a:pt x="9" y="1"/>
                  </a:lnTo>
                  <a:lnTo>
                    <a:pt x="4" y="3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45"/>
                  </a:lnTo>
                  <a:lnTo>
                    <a:pt x="1" y="248"/>
                  </a:lnTo>
                  <a:lnTo>
                    <a:pt x="7" y="251"/>
                  </a:lnTo>
                  <a:lnTo>
                    <a:pt x="12" y="251"/>
                  </a:lnTo>
                  <a:lnTo>
                    <a:pt x="18" y="251"/>
                  </a:lnTo>
                  <a:lnTo>
                    <a:pt x="23" y="248"/>
                  </a:lnTo>
                  <a:lnTo>
                    <a:pt x="29" y="245"/>
                  </a:lnTo>
                  <a:lnTo>
                    <a:pt x="30" y="243"/>
                  </a:lnTo>
                  <a:lnTo>
                    <a:pt x="32" y="240"/>
                  </a:lnTo>
                  <a:lnTo>
                    <a:pt x="32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3" y="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34" name="Freeform 350"/>
            <p:cNvSpPr>
              <a:spLocks/>
            </p:cNvSpPr>
            <p:nvPr/>
          </p:nvSpPr>
          <p:spPr bwMode="auto">
            <a:xfrm>
              <a:off x="4685" y="2778"/>
              <a:ext cx="39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4" y="14"/>
                </a:cxn>
                <a:cxn ang="0">
                  <a:pos x="11" y="16"/>
                </a:cxn>
                <a:cxn ang="0">
                  <a:pos x="15" y="16"/>
                </a:cxn>
                <a:cxn ang="0">
                  <a:pos x="14" y="16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7"/>
                </a:cxn>
                <a:cxn ang="0">
                  <a:pos x="30" y="0"/>
                </a:cxn>
              </a:cxnLst>
              <a:rect l="0" t="0" r="r" b="b"/>
              <a:pathLst>
                <a:path w="31" h="17">
                  <a:moveTo>
                    <a:pt x="0" y="0"/>
                  </a:moveTo>
                  <a:lnTo>
                    <a:pt x="1" y="7"/>
                  </a:lnTo>
                  <a:lnTo>
                    <a:pt x="4" y="14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7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35" name="Freeform 351"/>
            <p:cNvSpPr>
              <a:spLocks/>
            </p:cNvSpPr>
            <p:nvPr/>
          </p:nvSpPr>
          <p:spPr bwMode="auto">
            <a:xfrm>
              <a:off x="4716" y="3019"/>
              <a:ext cx="301" cy="43"/>
            </a:xfrm>
            <a:custGeom>
              <a:avLst/>
              <a:gdLst/>
              <a:ahLst/>
              <a:cxnLst>
                <a:cxn ang="0">
                  <a:pos x="239" y="20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3" y="19"/>
                </a:cxn>
                <a:cxn ang="0">
                  <a:pos x="6" y="22"/>
                </a:cxn>
                <a:cxn ang="0">
                  <a:pos x="226" y="37"/>
                </a:cxn>
                <a:cxn ang="0">
                  <a:pos x="230" y="28"/>
                </a:cxn>
                <a:cxn ang="0">
                  <a:pos x="239" y="20"/>
                </a:cxn>
              </a:cxnLst>
              <a:rect l="0" t="0" r="r" b="b"/>
              <a:pathLst>
                <a:path w="240" h="38">
                  <a:moveTo>
                    <a:pt x="239" y="20"/>
                  </a:moveTo>
                  <a:lnTo>
                    <a:pt x="11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6" y="22"/>
                  </a:lnTo>
                  <a:lnTo>
                    <a:pt x="226" y="37"/>
                  </a:lnTo>
                  <a:lnTo>
                    <a:pt x="230" y="28"/>
                  </a:lnTo>
                  <a:lnTo>
                    <a:pt x="239" y="2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36" name="Freeform 352"/>
            <p:cNvSpPr>
              <a:spLocks/>
            </p:cNvSpPr>
            <p:nvPr/>
          </p:nvSpPr>
          <p:spPr bwMode="auto">
            <a:xfrm>
              <a:off x="4716" y="3019"/>
              <a:ext cx="301" cy="43"/>
            </a:xfrm>
            <a:custGeom>
              <a:avLst/>
              <a:gdLst/>
              <a:ahLst/>
              <a:cxnLst>
                <a:cxn ang="0">
                  <a:pos x="239" y="20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3" y="19"/>
                </a:cxn>
                <a:cxn ang="0">
                  <a:pos x="6" y="22"/>
                </a:cxn>
                <a:cxn ang="0">
                  <a:pos x="226" y="37"/>
                </a:cxn>
                <a:cxn ang="0">
                  <a:pos x="230" y="28"/>
                </a:cxn>
                <a:cxn ang="0">
                  <a:pos x="239" y="20"/>
                </a:cxn>
              </a:cxnLst>
              <a:rect l="0" t="0" r="r" b="b"/>
              <a:pathLst>
                <a:path w="240" h="38">
                  <a:moveTo>
                    <a:pt x="239" y="20"/>
                  </a:moveTo>
                  <a:lnTo>
                    <a:pt x="11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6" y="22"/>
                  </a:lnTo>
                  <a:lnTo>
                    <a:pt x="226" y="37"/>
                  </a:lnTo>
                  <a:lnTo>
                    <a:pt x="230" y="28"/>
                  </a:lnTo>
                  <a:lnTo>
                    <a:pt x="239" y="2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37" name="Freeform 353"/>
            <p:cNvSpPr>
              <a:spLocks/>
            </p:cNvSpPr>
            <p:nvPr/>
          </p:nvSpPr>
          <p:spPr bwMode="auto">
            <a:xfrm>
              <a:off x="3169" y="3384"/>
              <a:ext cx="24" cy="201"/>
            </a:xfrm>
            <a:custGeom>
              <a:avLst/>
              <a:gdLst/>
              <a:ahLst/>
              <a:cxnLst>
                <a:cxn ang="0">
                  <a:pos x="18" y="172"/>
                </a:cxn>
                <a:cxn ang="0">
                  <a:pos x="14" y="175"/>
                </a:cxn>
                <a:cxn ang="0">
                  <a:pos x="11" y="176"/>
                </a:cxn>
                <a:cxn ang="0">
                  <a:pos x="4" y="176"/>
                </a:cxn>
                <a:cxn ang="0">
                  <a:pos x="3" y="175"/>
                </a:cxn>
                <a:cxn ang="0">
                  <a:pos x="1" y="173"/>
                </a:cxn>
                <a:cxn ang="0">
                  <a:pos x="0" y="169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8" y="3"/>
                </a:cxn>
                <a:cxn ang="0">
                  <a:pos x="18" y="5"/>
                </a:cxn>
                <a:cxn ang="0">
                  <a:pos x="18" y="169"/>
                </a:cxn>
                <a:cxn ang="0">
                  <a:pos x="18" y="172"/>
                </a:cxn>
              </a:cxnLst>
              <a:rect l="0" t="0" r="r" b="b"/>
              <a:pathLst>
                <a:path w="19" h="177">
                  <a:moveTo>
                    <a:pt x="18" y="172"/>
                  </a:moveTo>
                  <a:lnTo>
                    <a:pt x="14" y="175"/>
                  </a:lnTo>
                  <a:lnTo>
                    <a:pt x="11" y="176"/>
                  </a:lnTo>
                  <a:lnTo>
                    <a:pt x="4" y="176"/>
                  </a:lnTo>
                  <a:lnTo>
                    <a:pt x="3" y="175"/>
                  </a:lnTo>
                  <a:lnTo>
                    <a:pt x="1" y="173"/>
                  </a:lnTo>
                  <a:lnTo>
                    <a:pt x="0" y="169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169"/>
                  </a:lnTo>
                  <a:lnTo>
                    <a:pt x="18" y="17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38" name="Freeform 354"/>
            <p:cNvSpPr>
              <a:spLocks/>
            </p:cNvSpPr>
            <p:nvPr/>
          </p:nvSpPr>
          <p:spPr bwMode="auto">
            <a:xfrm>
              <a:off x="3169" y="3384"/>
              <a:ext cx="24" cy="201"/>
            </a:xfrm>
            <a:custGeom>
              <a:avLst/>
              <a:gdLst/>
              <a:ahLst/>
              <a:cxnLst>
                <a:cxn ang="0">
                  <a:pos x="18" y="172"/>
                </a:cxn>
                <a:cxn ang="0">
                  <a:pos x="14" y="175"/>
                </a:cxn>
                <a:cxn ang="0">
                  <a:pos x="11" y="176"/>
                </a:cxn>
                <a:cxn ang="0">
                  <a:pos x="4" y="176"/>
                </a:cxn>
                <a:cxn ang="0">
                  <a:pos x="3" y="175"/>
                </a:cxn>
                <a:cxn ang="0">
                  <a:pos x="1" y="173"/>
                </a:cxn>
                <a:cxn ang="0">
                  <a:pos x="0" y="169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8" y="3"/>
                </a:cxn>
                <a:cxn ang="0">
                  <a:pos x="18" y="5"/>
                </a:cxn>
                <a:cxn ang="0">
                  <a:pos x="18" y="169"/>
                </a:cxn>
                <a:cxn ang="0">
                  <a:pos x="18" y="172"/>
                </a:cxn>
              </a:cxnLst>
              <a:rect l="0" t="0" r="r" b="b"/>
              <a:pathLst>
                <a:path w="19" h="177">
                  <a:moveTo>
                    <a:pt x="18" y="172"/>
                  </a:moveTo>
                  <a:lnTo>
                    <a:pt x="14" y="175"/>
                  </a:lnTo>
                  <a:lnTo>
                    <a:pt x="11" y="176"/>
                  </a:lnTo>
                  <a:lnTo>
                    <a:pt x="4" y="176"/>
                  </a:lnTo>
                  <a:lnTo>
                    <a:pt x="3" y="175"/>
                  </a:lnTo>
                  <a:lnTo>
                    <a:pt x="1" y="173"/>
                  </a:lnTo>
                  <a:lnTo>
                    <a:pt x="0" y="169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169"/>
                  </a:lnTo>
                  <a:lnTo>
                    <a:pt x="18" y="17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39" name="Freeform 355"/>
            <p:cNvSpPr>
              <a:spLocks/>
            </p:cNvSpPr>
            <p:nvPr/>
          </p:nvSpPr>
          <p:spPr bwMode="auto">
            <a:xfrm>
              <a:off x="2471" y="3758"/>
              <a:ext cx="67" cy="23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8" y="3"/>
                </a:cxn>
                <a:cxn ang="0">
                  <a:pos x="45" y="3"/>
                </a:cxn>
                <a:cxn ang="0">
                  <a:pos x="42" y="3"/>
                </a:cxn>
                <a:cxn ang="0">
                  <a:pos x="38" y="3"/>
                </a:cxn>
                <a:cxn ang="0">
                  <a:pos x="34" y="3"/>
                </a:cxn>
                <a:cxn ang="0">
                  <a:pos x="31" y="1"/>
                </a:cxn>
                <a:cxn ang="0">
                  <a:pos x="26" y="1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5" y="15"/>
                </a:cxn>
                <a:cxn ang="0">
                  <a:pos x="8" y="17"/>
                </a:cxn>
                <a:cxn ang="0">
                  <a:pos x="11" y="17"/>
                </a:cxn>
                <a:cxn ang="0">
                  <a:pos x="14" y="17"/>
                </a:cxn>
                <a:cxn ang="0">
                  <a:pos x="17" y="17"/>
                </a:cxn>
                <a:cxn ang="0">
                  <a:pos x="20" y="17"/>
                </a:cxn>
                <a:cxn ang="0">
                  <a:pos x="23" y="17"/>
                </a:cxn>
                <a:cxn ang="0">
                  <a:pos x="26" y="18"/>
                </a:cxn>
                <a:cxn ang="0">
                  <a:pos x="31" y="18"/>
                </a:cxn>
                <a:cxn ang="0">
                  <a:pos x="34" y="18"/>
                </a:cxn>
                <a:cxn ang="0">
                  <a:pos x="37" y="18"/>
                </a:cxn>
                <a:cxn ang="0">
                  <a:pos x="40" y="18"/>
                </a:cxn>
                <a:cxn ang="0">
                  <a:pos x="43" y="18"/>
                </a:cxn>
                <a:cxn ang="0">
                  <a:pos x="46" y="18"/>
                </a:cxn>
                <a:cxn ang="0">
                  <a:pos x="49" y="18"/>
                </a:cxn>
                <a:cxn ang="0">
                  <a:pos x="51" y="17"/>
                </a:cxn>
                <a:cxn ang="0">
                  <a:pos x="51" y="13"/>
                </a:cxn>
                <a:cxn ang="0">
                  <a:pos x="51" y="12"/>
                </a:cxn>
                <a:cxn ang="0">
                  <a:pos x="51" y="9"/>
                </a:cxn>
                <a:cxn ang="0">
                  <a:pos x="51" y="6"/>
                </a:cxn>
                <a:cxn ang="0">
                  <a:pos x="52" y="4"/>
                </a:cxn>
              </a:cxnLst>
              <a:rect l="0" t="0" r="r" b="b"/>
              <a:pathLst>
                <a:path w="53" h="19">
                  <a:moveTo>
                    <a:pt x="52" y="4"/>
                  </a:moveTo>
                  <a:lnTo>
                    <a:pt x="51" y="4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40" name="Freeform 356"/>
            <p:cNvSpPr>
              <a:spLocks/>
            </p:cNvSpPr>
            <p:nvPr/>
          </p:nvSpPr>
          <p:spPr bwMode="auto">
            <a:xfrm>
              <a:off x="2471" y="3758"/>
              <a:ext cx="67" cy="23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8" y="3"/>
                </a:cxn>
                <a:cxn ang="0">
                  <a:pos x="45" y="3"/>
                </a:cxn>
                <a:cxn ang="0">
                  <a:pos x="42" y="3"/>
                </a:cxn>
                <a:cxn ang="0">
                  <a:pos x="38" y="3"/>
                </a:cxn>
                <a:cxn ang="0">
                  <a:pos x="34" y="3"/>
                </a:cxn>
                <a:cxn ang="0">
                  <a:pos x="31" y="1"/>
                </a:cxn>
                <a:cxn ang="0">
                  <a:pos x="26" y="1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5" y="15"/>
                </a:cxn>
                <a:cxn ang="0">
                  <a:pos x="8" y="17"/>
                </a:cxn>
                <a:cxn ang="0">
                  <a:pos x="11" y="17"/>
                </a:cxn>
                <a:cxn ang="0">
                  <a:pos x="14" y="17"/>
                </a:cxn>
                <a:cxn ang="0">
                  <a:pos x="17" y="17"/>
                </a:cxn>
                <a:cxn ang="0">
                  <a:pos x="20" y="17"/>
                </a:cxn>
                <a:cxn ang="0">
                  <a:pos x="23" y="17"/>
                </a:cxn>
                <a:cxn ang="0">
                  <a:pos x="26" y="18"/>
                </a:cxn>
                <a:cxn ang="0">
                  <a:pos x="31" y="18"/>
                </a:cxn>
                <a:cxn ang="0">
                  <a:pos x="34" y="18"/>
                </a:cxn>
                <a:cxn ang="0">
                  <a:pos x="37" y="18"/>
                </a:cxn>
                <a:cxn ang="0">
                  <a:pos x="40" y="18"/>
                </a:cxn>
                <a:cxn ang="0">
                  <a:pos x="43" y="18"/>
                </a:cxn>
                <a:cxn ang="0">
                  <a:pos x="46" y="18"/>
                </a:cxn>
                <a:cxn ang="0">
                  <a:pos x="49" y="18"/>
                </a:cxn>
                <a:cxn ang="0">
                  <a:pos x="51" y="17"/>
                </a:cxn>
                <a:cxn ang="0">
                  <a:pos x="51" y="13"/>
                </a:cxn>
                <a:cxn ang="0">
                  <a:pos x="51" y="12"/>
                </a:cxn>
                <a:cxn ang="0">
                  <a:pos x="51" y="9"/>
                </a:cxn>
                <a:cxn ang="0">
                  <a:pos x="51" y="6"/>
                </a:cxn>
                <a:cxn ang="0">
                  <a:pos x="52" y="4"/>
                </a:cxn>
              </a:cxnLst>
              <a:rect l="0" t="0" r="r" b="b"/>
              <a:pathLst>
                <a:path w="53" h="19">
                  <a:moveTo>
                    <a:pt x="52" y="4"/>
                  </a:moveTo>
                  <a:lnTo>
                    <a:pt x="51" y="4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41" name="Freeform 357"/>
            <p:cNvSpPr>
              <a:spLocks/>
            </p:cNvSpPr>
            <p:nvPr/>
          </p:nvSpPr>
          <p:spPr bwMode="auto">
            <a:xfrm>
              <a:off x="931" y="3081"/>
              <a:ext cx="73" cy="186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21" y="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57" y="17"/>
                </a:cxn>
                <a:cxn ang="0">
                  <a:pos x="21" y="163"/>
                </a:cxn>
                <a:cxn ang="0">
                  <a:pos x="18" y="161"/>
                </a:cxn>
                <a:cxn ang="0">
                  <a:pos x="14" y="158"/>
                </a:cxn>
                <a:cxn ang="0">
                  <a:pos x="8" y="159"/>
                </a:cxn>
                <a:cxn ang="0">
                  <a:pos x="0" y="163"/>
                </a:cxn>
                <a:cxn ang="0">
                  <a:pos x="31" y="28"/>
                </a:cxn>
                <a:cxn ang="0">
                  <a:pos x="20" y="17"/>
                </a:cxn>
              </a:cxnLst>
              <a:rect l="0" t="0" r="r" b="b"/>
              <a:pathLst>
                <a:path w="58" h="164">
                  <a:moveTo>
                    <a:pt x="20" y="17"/>
                  </a:moveTo>
                  <a:lnTo>
                    <a:pt x="18" y="13"/>
                  </a:lnTo>
                  <a:lnTo>
                    <a:pt x="20" y="8"/>
                  </a:lnTo>
                  <a:lnTo>
                    <a:pt x="21" y="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57" y="17"/>
                  </a:lnTo>
                  <a:lnTo>
                    <a:pt x="21" y="163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8" y="159"/>
                  </a:lnTo>
                  <a:lnTo>
                    <a:pt x="0" y="163"/>
                  </a:lnTo>
                  <a:lnTo>
                    <a:pt x="31" y="28"/>
                  </a:lnTo>
                  <a:lnTo>
                    <a:pt x="20" y="17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42" name="Freeform 358"/>
            <p:cNvSpPr>
              <a:spLocks/>
            </p:cNvSpPr>
            <p:nvPr/>
          </p:nvSpPr>
          <p:spPr bwMode="auto">
            <a:xfrm>
              <a:off x="931" y="3081"/>
              <a:ext cx="73" cy="186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21" y="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57" y="17"/>
                </a:cxn>
                <a:cxn ang="0">
                  <a:pos x="21" y="163"/>
                </a:cxn>
                <a:cxn ang="0">
                  <a:pos x="18" y="161"/>
                </a:cxn>
                <a:cxn ang="0">
                  <a:pos x="14" y="158"/>
                </a:cxn>
                <a:cxn ang="0">
                  <a:pos x="8" y="159"/>
                </a:cxn>
                <a:cxn ang="0">
                  <a:pos x="0" y="163"/>
                </a:cxn>
                <a:cxn ang="0">
                  <a:pos x="31" y="28"/>
                </a:cxn>
                <a:cxn ang="0">
                  <a:pos x="20" y="17"/>
                </a:cxn>
              </a:cxnLst>
              <a:rect l="0" t="0" r="r" b="b"/>
              <a:pathLst>
                <a:path w="58" h="164">
                  <a:moveTo>
                    <a:pt x="20" y="17"/>
                  </a:moveTo>
                  <a:lnTo>
                    <a:pt x="18" y="13"/>
                  </a:lnTo>
                  <a:lnTo>
                    <a:pt x="20" y="8"/>
                  </a:lnTo>
                  <a:lnTo>
                    <a:pt x="21" y="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57" y="17"/>
                  </a:lnTo>
                  <a:lnTo>
                    <a:pt x="21" y="163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8" y="159"/>
                  </a:lnTo>
                  <a:lnTo>
                    <a:pt x="0" y="163"/>
                  </a:lnTo>
                  <a:lnTo>
                    <a:pt x="31" y="28"/>
                  </a:lnTo>
                  <a:lnTo>
                    <a:pt x="20" y="17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43" name="Freeform 359"/>
            <p:cNvSpPr>
              <a:spLocks/>
            </p:cNvSpPr>
            <p:nvPr/>
          </p:nvSpPr>
          <p:spPr bwMode="auto">
            <a:xfrm>
              <a:off x="1069" y="1533"/>
              <a:ext cx="63" cy="110"/>
            </a:xfrm>
            <a:custGeom>
              <a:avLst/>
              <a:gdLst/>
              <a:ahLst/>
              <a:cxnLst>
                <a:cxn ang="0">
                  <a:pos x="9" y="94"/>
                </a:cxn>
                <a:cxn ang="0">
                  <a:pos x="7" y="93"/>
                </a:cxn>
                <a:cxn ang="0">
                  <a:pos x="6" y="91"/>
                </a:cxn>
                <a:cxn ang="0">
                  <a:pos x="4" y="90"/>
                </a:cxn>
                <a:cxn ang="0">
                  <a:pos x="3" y="87"/>
                </a:cxn>
                <a:cxn ang="0">
                  <a:pos x="1" y="85"/>
                </a:cxn>
                <a:cxn ang="0">
                  <a:pos x="1" y="82"/>
                </a:cxn>
                <a:cxn ang="0">
                  <a:pos x="0" y="81"/>
                </a:cxn>
                <a:cxn ang="0">
                  <a:pos x="7" y="76"/>
                </a:cxn>
                <a:cxn ang="0">
                  <a:pos x="14" y="73"/>
                </a:cxn>
                <a:cxn ang="0">
                  <a:pos x="18" y="68"/>
                </a:cxn>
                <a:cxn ang="0">
                  <a:pos x="21" y="65"/>
                </a:cxn>
                <a:cxn ang="0">
                  <a:pos x="24" y="62"/>
                </a:cxn>
                <a:cxn ang="0">
                  <a:pos x="24" y="59"/>
                </a:cxn>
                <a:cxn ang="0">
                  <a:pos x="26" y="56"/>
                </a:cxn>
                <a:cxn ang="0">
                  <a:pos x="26" y="53"/>
                </a:cxn>
                <a:cxn ang="0">
                  <a:pos x="24" y="50"/>
                </a:cxn>
                <a:cxn ang="0">
                  <a:pos x="24" y="47"/>
                </a:cxn>
                <a:cxn ang="0">
                  <a:pos x="24" y="44"/>
                </a:cxn>
                <a:cxn ang="0">
                  <a:pos x="24" y="41"/>
                </a:cxn>
                <a:cxn ang="0">
                  <a:pos x="24" y="36"/>
                </a:cxn>
                <a:cxn ang="0">
                  <a:pos x="26" y="32"/>
                </a:cxn>
                <a:cxn ang="0">
                  <a:pos x="29" y="27"/>
                </a:cxn>
                <a:cxn ang="0">
                  <a:pos x="33" y="21"/>
                </a:cxn>
                <a:cxn ang="0">
                  <a:pos x="35" y="15"/>
                </a:cxn>
                <a:cxn ang="0">
                  <a:pos x="37" y="10"/>
                </a:cxn>
                <a:cxn ang="0">
                  <a:pos x="38" y="6"/>
                </a:cxn>
                <a:cxn ang="0">
                  <a:pos x="38" y="3"/>
                </a:cxn>
                <a:cxn ang="0">
                  <a:pos x="40" y="1"/>
                </a:cxn>
                <a:cxn ang="0">
                  <a:pos x="43" y="0"/>
                </a:cxn>
                <a:cxn ang="0">
                  <a:pos x="44" y="1"/>
                </a:cxn>
                <a:cxn ang="0">
                  <a:pos x="46" y="3"/>
                </a:cxn>
                <a:cxn ang="0">
                  <a:pos x="47" y="6"/>
                </a:cxn>
                <a:cxn ang="0">
                  <a:pos x="47" y="9"/>
                </a:cxn>
                <a:cxn ang="0">
                  <a:pos x="49" y="10"/>
                </a:cxn>
                <a:cxn ang="0">
                  <a:pos x="49" y="13"/>
                </a:cxn>
                <a:cxn ang="0">
                  <a:pos x="44" y="22"/>
                </a:cxn>
                <a:cxn ang="0">
                  <a:pos x="41" y="29"/>
                </a:cxn>
                <a:cxn ang="0">
                  <a:pos x="40" y="35"/>
                </a:cxn>
                <a:cxn ang="0">
                  <a:pos x="38" y="41"/>
                </a:cxn>
                <a:cxn ang="0">
                  <a:pos x="38" y="45"/>
                </a:cxn>
                <a:cxn ang="0">
                  <a:pos x="38" y="48"/>
                </a:cxn>
                <a:cxn ang="0">
                  <a:pos x="38" y="53"/>
                </a:cxn>
                <a:cxn ang="0">
                  <a:pos x="40" y="56"/>
                </a:cxn>
                <a:cxn ang="0">
                  <a:pos x="40" y="59"/>
                </a:cxn>
                <a:cxn ang="0">
                  <a:pos x="40" y="64"/>
                </a:cxn>
                <a:cxn ang="0">
                  <a:pos x="38" y="67"/>
                </a:cxn>
                <a:cxn ang="0">
                  <a:pos x="35" y="71"/>
                </a:cxn>
                <a:cxn ang="0">
                  <a:pos x="32" y="76"/>
                </a:cxn>
                <a:cxn ang="0">
                  <a:pos x="26" y="82"/>
                </a:cxn>
                <a:cxn ang="0">
                  <a:pos x="18" y="88"/>
                </a:cxn>
                <a:cxn ang="0">
                  <a:pos x="9" y="96"/>
                </a:cxn>
              </a:cxnLst>
              <a:rect l="0" t="0" r="r" b="b"/>
              <a:pathLst>
                <a:path w="50" h="97">
                  <a:moveTo>
                    <a:pt x="9" y="96"/>
                  </a:moveTo>
                  <a:lnTo>
                    <a:pt x="9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4" y="79"/>
                  </a:lnTo>
                  <a:lnTo>
                    <a:pt x="7" y="76"/>
                  </a:lnTo>
                  <a:lnTo>
                    <a:pt x="10" y="75"/>
                  </a:lnTo>
                  <a:lnTo>
                    <a:pt x="14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4" y="59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6" y="35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3" y="26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8" y="42"/>
                  </a:lnTo>
                  <a:lnTo>
                    <a:pt x="38" y="45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7" y="70"/>
                  </a:lnTo>
                  <a:lnTo>
                    <a:pt x="35" y="71"/>
                  </a:lnTo>
                  <a:lnTo>
                    <a:pt x="33" y="75"/>
                  </a:lnTo>
                  <a:lnTo>
                    <a:pt x="32" y="76"/>
                  </a:lnTo>
                  <a:lnTo>
                    <a:pt x="29" y="79"/>
                  </a:lnTo>
                  <a:lnTo>
                    <a:pt x="26" y="82"/>
                  </a:lnTo>
                  <a:lnTo>
                    <a:pt x="23" y="85"/>
                  </a:lnTo>
                  <a:lnTo>
                    <a:pt x="18" y="88"/>
                  </a:lnTo>
                  <a:lnTo>
                    <a:pt x="14" y="91"/>
                  </a:lnTo>
                  <a:lnTo>
                    <a:pt x="9" y="96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44" name="Freeform 360"/>
            <p:cNvSpPr>
              <a:spLocks/>
            </p:cNvSpPr>
            <p:nvPr/>
          </p:nvSpPr>
          <p:spPr bwMode="auto">
            <a:xfrm>
              <a:off x="1069" y="1533"/>
              <a:ext cx="63" cy="110"/>
            </a:xfrm>
            <a:custGeom>
              <a:avLst/>
              <a:gdLst/>
              <a:ahLst/>
              <a:cxnLst>
                <a:cxn ang="0">
                  <a:pos x="9" y="94"/>
                </a:cxn>
                <a:cxn ang="0">
                  <a:pos x="7" y="93"/>
                </a:cxn>
                <a:cxn ang="0">
                  <a:pos x="6" y="91"/>
                </a:cxn>
                <a:cxn ang="0">
                  <a:pos x="4" y="90"/>
                </a:cxn>
                <a:cxn ang="0">
                  <a:pos x="3" y="87"/>
                </a:cxn>
                <a:cxn ang="0">
                  <a:pos x="1" y="85"/>
                </a:cxn>
                <a:cxn ang="0">
                  <a:pos x="1" y="82"/>
                </a:cxn>
                <a:cxn ang="0">
                  <a:pos x="0" y="81"/>
                </a:cxn>
                <a:cxn ang="0">
                  <a:pos x="7" y="76"/>
                </a:cxn>
                <a:cxn ang="0">
                  <a:pos x="14" y="73"/>
                </a:cxn>
                <a:cxn ang="0">
                  <a:pos x="18" y="68"/>
                </a:cxn>
                <a:cxn ang="0">
                  <a:pos x="21" y="65"/>
                </a:cxn>
                <a:cxn ang="0">
                  <a:pos x="24" y="62"/>
                </a:cxn>
                <a:cxn ang="0">
                  <a:pos x="24" y="59"/>
                </a:cxn>
                <a:cxn ang="0">
                  <a:pos x="26" y="56"/>
                </a:cxn>
                <a:cxn ang="0">
                  <a:pos x="26" y="53"/>
                </a:cxn>
                <a:cxn ang="0">
                  <a:pos x="24" y="50"/>
                </a:cxn>
                <a:cxn ang="0">
                  <a:pos x="24" y="47"/>
                </a:cxn>
                <a:cxn ang="0">
                  <a:pos x="24" y="44"/>
                </a:cxn>
                <a:cxn ang="0">
                  <a:pos x="24" y="41"/>
                </a:cxn>
                <a:cxn ang="0">
                  <a:pos x="24" y="36"/>
                </a:cxn>
                <a:cxn ang="0">
                  <a:pos x="26" y="32"/>
                </a:cxn>
                <a:cxn ang="0">
                  <a:pos x="29" y="27"/>
                </a:cxn>
                <a:cxn ang="0">
                  <a:pos x="33" y="21"/>
                </a:cxn>
                <a:cxn ang="0">
                  <a:pos x="35" y="15"/>
                </a:cxn>
                <a:cxn ang="0">
                  <a:pos x="37" y="10"/>
                </a:cxn>
                <a:cxn ang="0">
                  <a:pos x="38" y="6"/>
                </a:cxn>
                <a:cxn ang="0">
                  <a:pos x="38" y="3"/>
                </a:cxn>
                <a:cxn ang="0">
                  <a:pos x="40" y="1"/>
                </a:cxn>
                <a:cxn ang="0">
                  <a:pos x="43" y="0"/>
                </a:cxn>
                <a:cxn ang="0">
                  <a:pos x="44" y="1"/>
                </a:cxn>
                <a:cxn ang="0">
                  <a:pos x="46" y="3"/>
                </a:cxn>
                <a:cxn ang="0">
                  <a:pos x="47" y="6"/>
                </a:cxn>
                <a:cxn ang="0">
                  <a:pos x="47" y="9"/>
                </a:cxn>
                <a:cxn ang="0">
                  <a:pos x="49" y="10"/>
                </a:cxn>
                <a:cxn ang="0">
                  <a:pos x="49" y="13"/>
                </a:cxn>
                <a:cxn ang="0">
                  <a:pos x="44" y="22"/>
                </a:cxn>
                <a:cxn ang="0">
                  <a:pos x="41" y="29"/>
                </a:cxn>
                <a:cxn ang="0">
                  <a:pos x="40" y="35"/>
                </a:cxn>
                <a:cxn ang="0">
                  <a:pos x="38" y="41"/>
                </a:cxn>
                <a:cxn ang="0">
                  <a:pos x="38" y="45"/>
                </a:cxn>
                <a:cxn ang="0">
                  <a:pos x="38" y="48"/>
                </a:cxn>
                <a:cxn ang="0">
                  <a:pos x="38" y="53"/>
                </a:cxn>
                <a:cxn ang="0">
                  <a:pos x="40" y="56"/>
                </a:cxn>
                <a:cxn ang="0">
                  <a:pos x="40" y="59"/>
                </a:cxn>
                <a:cxn ang="0">
                  <a:pos x="40" y="64"/>
                </a:cxn>
                <a:cxn ang="0">
                  <a:pos x="38" y="67"/>
                </a:cxn>
                <a:cxn ang="0">
                  <a:pos x="35" y="71"/>
                </a:cxn>
                <a:cxn ang="0">
                  <a:pos x="32" y="76"/>
                </a:cxn>
                <a:cxn ang="0">
                  <a:pos x="26" y="82"/>
                </a:cxn>
                <a:cxn ang="0">
                  <a:pos x="18" y="88"/>
                </a:cxn>
                <a:cxn ang="0">
                  <a:pos x="9" y="96"/>
                </a:cxn>
              </a:cxnLst>
              <a:rect l="0" t="0" r="r" b="b"/>
              <a:pathLst>
                <a:path w="50" h="97">
                  <a:moveTo>
                    <a:pt x="9" y="96"/>
                  </a:moveTo>
                  <a:lnTo>
                    <a:pt x="9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4" y="79"/>
                  </a:lnTo>
                  <a:lnTo>
                    <a:pt x="7" y="76"/>
                  </a:lnTo>
                  <a:lnTo>
                    <a:pt x="10" y="75"/>
                  </a:lnTo>
                  <a:lnTo>
                    <a:pt x="14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4" y="59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6" y="35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3" y="26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8" y="42"/>
                  </a:lnTo>
                  <a:lnTo>
                    <a:pt x="38" y="45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7" y="70"/>
                  </a:lnTo>
                  <a:lnTo>
                    <a:pt x="35" y="71"/>
                  </a:lnTo>
                  <a:lnTo>
                    <a:pt x="33" y="75"/>
                  </a:lnTo>
                  <a:lnTo>
                    <a:pt x="32" y="76"/>
                  </a:lnTo>
                  <a:lnTo>
                    <a:pt x="29" y="79"/>
                  </a:lnTo>
                  <a:lnTo>
                    <a:pt x="26" y="82"/>
                  </a:lnTo>
                  <a:lnTo>
                    <a:pt x="23" y="85"/>
                  </a:lnTo>
                  <a:lnTo>
                    <a:pt x="18" y="88"/>
                  </a:lnTo>
                  <a:lnTo>
                    <a:pt x="14" y="91"/>
                  </a:lnTo>
                  <a:lnTo>
                    <a:pt x="9" y="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45" name="Freeform 361"/>
            <p:cNvSpPr>
              <a:spLocks/>
            </p:cNvSpPr>
            <p:nvPr/>
          </p:nvSpPr>
          <p:spPr bwMode="auto">
            <a:xfrm>
              <a:off x="2981" y="1175"/>
              <a:ext cx="135" cy="23"/>
            </a:xfrm>
            <a:custGeom>
              <a:avLst/>
              <a:gdLst/>
              <a:ahLst/>
              <a:cxnLst>
                <a:cxn ang="0">
                  <a:pos x="102" y="3"/>
                </a:cxn>
                <a:cxn ang="0">
                  <a:pos x="94" y="3"/>
                </a:cxn>
                <a:cxn ang="0">
                  <a:pos x="86" y="3"/>
                </a:cxn>
                <a:cxn ang="0">
                  <a:pos x="80" y="2"/>
                </a:cxn>
                <a:cxn ang="0">
                  <a:pos x="74" y="2"/>
                </a:cxn>
                <a:cxn ang="0">
                  <a:pos x="68" y="2"/>
                </a:cxn>
                <a:cxn ang="0">
                  <a:pos x="63" y="2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2" y="16"/>
                </a:cxn>
                <a:cxn ang="0">
                  <a:pos x="7" y="17"/>
                </a:cxn>
                <a:cxn ang="0">
                  <a:pos x="16" y="17"/>
                </a:cxn>
                <a:cxn ang="0">
                  <a:pos x="23" y="16"/>
                </a:cxn>
                <a:cxn ang="0">
                  <a:pos x="31" y="16"/>
                </a:cxn>
                <a:cxn ang="0">
                  <a:pos x="37" y="16"/>
                </a:cxn>
                <a:cxn ang="0">
                  <a:pos x="43" y="16"/>
                </a:cxn>
                <a:cxn ang="0">
                  <a:pos x="48" y="16"/>
                </a:cxn>
                <a:cxn ang="0">
                  <a:pos x="53" y="16"/>
                </a:cxn>
                <a:cxn ang="0">
                  <a:pos x="59" y="16"/>
                </a:cxn>
                <a:cxn ang="0">
                  <a:pos x="63" y="17"/>
                </a:cxn>
                <a:cxn ang="0">
                  <a:pos x="68" y="17"/>
                </a:cxn>
                <a:cxn ang="0">
                  <a:pos x="72" y="17"/>
                </a:cxn>
                <a:cxn ang="0">
                  <a:pos x="79" y="17"/>
                </a:cxn>
                <a:cxn ang="0">
                  <a:pos x="85" y="19"/>
                </a:cxn>
                <a:cxn ang="0">
                  <a:pos x="92" y="19"/>
                </a:cxn>
                <a:cxn ang="0">
                  <a:pos x="100" y="19"/>
                </a:cxn>
                <a:cxn ang="0">
                  <a:pos x="105" y="17"/>
                </a:cxn>
                <a:cxn ang="0">
                  <a:pos x="105" y="14"/>
                </a:cxn>
                <a:cxn ang="0">
                  <a:pos x="105" y="11"/>
                </a:cxn>
                <a:cxn ang="0">
                  <a:pos x="105" y="8"/>
                </a:cxn>
                <a:cxn ang="0">
                  <a:pos x="106" y="6"/>
                </a:cxn>
              </a:cxnLst>
              <a:rect l="0" t="0" r="r" b="b"/>
              <a:pathLst>
                <a:path w="107" h="20">
                  <a:moveTo>
                    <a:pt x="106" y="5"/>
                  </a:moveTo>
                  <a:lnTo>
                    <a:pt x="102" y="3"/>
                  </a:lnTo>
                  <a:lnTo>
                    <a:pt x="97" y="3"/>
                  </a:lnTo>
                  <a:lnTo>
                    <a:pt x="94" y="3"/>
                  </a:lnTo>
                  <a:lnTo>
                    <a:pt x="91" y="3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7" y="2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68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4" y="16"/>
                  </a:lnTo>
                  <a:lnTo>
                    <a:pt x="37" y="16"/>
                  </a:lnTo>
                  <a:lnTo>
                    <a:pt x="40" y="16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8" y="16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9" y="16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8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6" y="17"/>
                  </a:lnTo>
                  <a:lnTo>
                    <a:pt x="79" y="17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92" y="19"/>
                  </a:lnTo>
                  <a:lnTo>
                    <a:pt x="95" y="19"/>
                  </a:lnTo>
                  <a:lnTo>
                    <a:pt x="100" y="19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5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5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46" name="Freeform 362"/>
            <p:cNvSpPr>
              <a:spLocks/>
            </p:cNvSpPr>
            <p:nvPr/>
          </p:nvSpPr>
          <p:spPr bwMode="auto">
            <a:xfrm>
              <a:off x="2981" y="1175"/>
              <a:ext cx="135" cy="23"/>
            </a:xfrm>
            <a:custGeom>
              <a:avLst/>
              <a:gdLst/>
              <a:ahLst/>
              <a:cxnLst>
                <a:cxn ang="0">
                  <a:pos x="102" y="3"/>
                </a:cxn>
                <a:cxn ang="0">
                  <a:pos x="94" y="3"/>
                </a:cxn>
                <a:cxn ang="0">
                  <a:pos x="86" y="3"/>
                </a:cxn>
                <a:cxn ang="0">
                  <a:pos x="80" y="2"/>
                </a:cxn>
                <a:cxn ang="0">
                  <a:pos x="74" y="2"/>
                </a:cxn>
                <a:cxn ang="0">
                  <a:pos x="68" y="2"/>
                </a:cxn>
                <a:cxn ang="0">
                  <a:pos x="63" y="2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2" y="16"/>
                </a:cxn>
                <a:cxn ang="0">
                  <a:pos x="7" y="17"/>
                </a:cxn>
                <a:cxn ang="0">
                  <a:pos x="16" y="17"/>
                </a:cxn>
                <a:cxn ang="0">
                  <a:pos x="23" y="16"/>
                </a:cxn>
                <a:cxn ang="0">
                  <a:pos x="31" y="16"/>
                </a:cxn>
                <a:cxn ang="0">
                  <a:pos x="37" y="16"/>
                </a:cxn>
                <a:cxn ang="0">
                  <a:pos x="43" y="16"/>
                </a:cxn>
                <a:cxn ang="0">
                  <a:pos x="48" y="16"/>
                </a:cxn>
                <a:cxn ang="0">
                  <a:pos x="53" y="16"/>
                </a:cxn>
                <a:cxn ang="0">
                  <a:pos x="59" y="16"/>
                </a:cxn>
                <a:cxn ang="0">
                  <a:pos x="63" y="17"/>
                </a:cxn>
                <a:cxn ang="0">
                  <a:pos x="68" y="17"/>
                </a:cxn>
                <a:cxn ang="0">
                  <a:pos x="72" y="17"/>
                </a:cxn>
                <a:cxn ang="0">
                  <a:pos x="79" y="17"/>
                </a:cxn>
                <a:cxn ang="0">
                  <a:pos x="85" y="19"/>
                </a:cxn>
                <a:cxn ang="0">
                  <a:pos x="92" y="19"/>
                </a:cxn>
                <a:cxn ang="0">
                  <a:pos x="100" y="19"/>
                </a:cxn>
                <a:cxn ang="0">
                  <a:pos x="105" y="17"/>
                </a:cxn>
                <a:cxn ang="0">
                  <a:pos x="105" y="14"/>
                </a:cxn>
                <a:cxn ang="0">
                  <a:pos x="105" y="11"/>
                </a:cxn>
                <a:cxn ang="0">
                  <a:pos x="105" y="8"/>
                </a:cxn>
                <a:cxn ang="0">
                  <a:pos x="106" y="6"/>
                </a:cxn>
              </a:cxnLst>
              <a:rect l="0" t="0" r="r" b="b"/>
              <a:pathLst>
                <a:path w="107" h="20">
                  <a:moveTo>
                    <a:pt x="106" y="5"/>
                  </a:moveTo>
                  <a:lnTo>
                    <a:pt x="102" y="3"/>
                  </a:lnTo>
                  <a:lnTo>
                    <a:pt x="97" y="3"/>
                  </a:lnTo>
                  <a:lnTo>
                    <a:pt x="94" y="3"/>
                  </a:lnTo>
                  <a:lnTo>
                    <a:pt x="91" y="3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7" y="2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68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4" y="16"/>
                  </a:lnTo>
                  <a:lnTo>
                    <a:pt x="37" y="16"/>
                  </a:lnTo>
                  <a:lnTo>
                    <a:pt x="40" y="16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8" y="16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9" y="16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8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6" y="17"/>
                  </a:lnTo>
                  <a:lnTo>
                    <a:pt x="79" y="17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92" y="19"/>
                  </a:lnTo>
                  <a:lnTo>
                    <a:pt x="95" y="19"/>
                  </a:lnTo>
                  <a:lnTo>
                    <a:pt x="100" y="19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5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47" name="Freeform 363"/>
            <p:cNvSpPr>
              <a:spLocks/>
            </p:cNvSpPr>
            <p:nvPr/>
          </p:nvSpPr>
          <p:spPr bwMode="auto">
            <a:xfrm>
              <a:off x="3112" y="1171"/>
              <a:ext cx="46" cy="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" y="0"/>
                </a:cxn>
                <a:cxn ang="0">
                  <a:pos x="1" y="6"/>
                </a:cxn>
                <a:cxn ang="0">
                  <a:pos x="1" y="12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7" y="28"/>
                </a:cxn>
                <a:cxn ang="0">
                  <a:pos x="33" y="28"/>
                </a:cxn>
                <a:cxn ang="0">
                  <a:pos x="35" y="20"/>
                </a:cxn>
                <a:cxn ang="0">
                  <a:pos x="36" y="9"/>
                </a:cxn>
                <a:cxn ang="0">
                  <a:pos x="36" y="3"/>
                </a:cxn>
                <a:cxn ang="0">
                  <a:pos x="33" y="2"/>
                </a:cxn>
                <a:cxn ang="0">
                  <a:pos x="33" y="0"/>
                </a:cxn>
              </a:cxnLst>
              <a:rect l="0" t="0" r="r" b="b"/>
              <a:pathLst>
                <a:path w="37" h="29">
                  <a:moveTo>
                    <a:pt x="33" y="0"/>
                  </a:moveTo>
                  <a:lnTo>
                    <a:pt x="4" y="0"/>
                  </a:lnTo>
                  <a:lnTo>
                    <a:pt x="1" y="6"/>
                  </a:lnTo>
                  <a:lnTo>
                    <a:pt x="1" y="12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33" y="28"/>
                  </a:lnTo>
                  <a:lnTo>
                    <a:pt x="35" y="20"/>
                  </a:lnTo>
                  <a:lnTo>
                    <a:pt x="36" y="9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48" name="Freeform 364"/>
            <p:cNvSpPr>
              <a:spLocks/>
            </p:cNvSpPr>
            <p:nvPr/>
          </p:nvSpPr>
          <p:spPr bwMode="auto">
            <a:xfrm>
              <a:off x="3112" y="1171"/>
              <a:ext cx="46" cy="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" y="0"/>
                </a:cxn>
                <a:cxn ang="0">
                  <a:pos x="1" y="6"/>
                </a:cxn>
                <a:cxn ang="0">
                  <a:pos x="1" y="12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7" y="28"/>
                </a:cxn>
                <a:cxn ang="0">
                  <a:pos x="33" y="28"/>
                </a:cxn>
                <a:cxn ang="0">
                  <a:pos x="35" y="20"/>
                </a:cxn>
                <a:cxn ang="0">
                  <a:pos x="36" y="9"/>
                </a:cxn>
                <a:cxn ang="0">
                  <a:pos x="36" y="3"/>
                </a:cxn>
                <a:cxn ang="0">
                  <a:pos x="33" y="2"/>
                </a:cxn>
                <a:cxn ang="0">
                  <a:pos x="33" y="0"/>
                </a:cxn>
              </a:cxnLst>
              <a:rect l="0" t="0" r="r" b="b"/>
              <a:pathLst>
                <a:path w="37" h="29">
                  <a:moveTo>
                    <a:pt x="33" y="0"/>
                  </a:moveTo>
                  <a:lnTo>
                    <a:pt x="4" y="0"/>
                  </a:lnTo>
                  <a:lnTo>
                    <a:pt x="1" y="6"/>
                  </a:lnTo>
                  <a:lnTo>
                    <a:pt x="1" y="12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33" y="28"/>
                  </a:lnTo>
                  <a:lnTo>
                    <a:pt x="35" y="20"/>
                  </a:lnTo>
                  <a:lnTo>
                    <a:pt x="36" y="9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49" name="Freeform 365"/>
            <p:cNvSpPr>
              <a:spLocks/>
            </p:cNvSpPr>
            <p:nvPr/>
          </p:nvSpPr>
          <p:spPr bwMode="auto">
            <a:xfrm>
              <a:off x="3153" y="1174"/>
              <a:ext cx="2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0" y="26"/>
                </a:cxn>
              </a:cxnLst>
              <a:rect l="0" t="0" r="r" b="b"/>
              <a:pathLst>
                <a:path w="17" h="27">
                  <a:moveTo>
                    <a:pt x="16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50" name="Freeform 366"/>
            <p:cNvSpPr>
              <a:spLocks/>
            </p:cNvSpPr>
            <p:nvPr/>
          </p:nvSpPr>
          <p:spPr bwMode="auto">
            <a:xfrm>
              <a:off x="3157" y="1180"/>
              <a:ext cx="22" cy="2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7"/>
                </a:cxn>
                <a:cxn ang="0">
                  <a:pos x="3" y="17"/>
                </a:cxn>
                <a:cxn ang="0">
                  <a:pos x="4" y="17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1" y="18"/>
                </a:cxn>
                <a:cxn ang="0">
                  <a:pos x="12" y="18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7" y="18"/>
                </a:cxn>
                <a:cxn ang="0">
                  <a:pos x="17" y="17"/>
                </a:cxn>
                <a:cxn ang="0">
                  <a:pos x="17" y="15"/>
                </a:cxn>
                <a:cxn ang="0">
                  <a:pos x="17" y="14"/>
                </a:cxn>
                <a:cxn ang="0">
                  <a:pos x="17" y="12"/>
                </a:cxn>
                <a:cxn ang="0">
                  <a:pos x="15" y="12"/>
                </a:cxn>
                <a:cxn ang="0">
                  <a:pos x="15" y="11"/>
                </a:cxn>
                <a:cxn ang="0">
                  <a:pos x="15" y="9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7" y="1"/>
                </a:cxn>
              </a:cxnLst>
              <a:rect l="0" t="0" r="r" b="b"/>
              <a:pathLst>
                <a:path w="18" h="19">
                  <a:moveTo>
                    <a:pt x="17" y="1"/>
                  </a:move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1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51" name="Freeform 367"/>
            <p:cNvSpPr>
              <a:spLocks/>
            </p:cNvSpPr>
            <p:nvPr/>
          </p:nvSpPr>
          <p:spPr bwMode="auto">
            <a:xfrm>
              <a:off x="3157" y="1180"/>
              <a:ext cx="22" cy="2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7"/>
                </a:cxn>
                <a:cxn ang="0">
                  <a:pos x="3" y="17"/>
                </a:cxn>
                <a:cxn ang="0">
                  <a:pos x="4" y="17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1" y="18"/>
                </a:cxn>
                <a:cxn ang="0">
                  <a:pos x="12" y="18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7" y="18"/>
                </a:cxn>
                <a:cxn ang="0">
                  <a:pos x="17" y="17"/>
                </a:cxn>
                <a:cxn ang="0">
                  <a:pos x="17" y="15"/>
                </a:cxn>
                <a:cxn ang="0">
                  <a:pos x="17" y="14"/>
                </a:cxn>
                <a:cxn ang="0">
                  <a:pos x="17" y="12"/>
                </a:cxn>
                <a:cxn ang="0">
                  <a:pos x="15" y="12"/>
                </a:cxn>
                <a:cxn ang="0">
                  <a:pos x="15" y="11"/>
                </a:cxn>
                <a:cxn ang="0">
                  <a:pos x="15" y="9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7" y="1"/>
                </a:cxn>
              </a:cxnLst>
              <a:rect l="0" t="0" r="r" b="b"/>
              <a:pathLst>
                <a:path w="18" h="19">
                  <a:moveTo>
                    <a:pt x="17" y="1"/>
                  </a:move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52" name="Freeform 368"/>
            <p:cNvSpPr>
              <a:spLocks/>
            </p:cNvSpPr>
            <p:nvPr/>
          </p:nvSpPr>
          <p:spPr bwMode="auto">
            <a:xfrm>
              <a:off x="3157" y="1181"/>
              <a:ext cx="143" cy="30"/>
            </a:xfrm>
            <a:custGeom>
              <a:avLst/>
              <a:gdLst/>
              <a:ahLst/>
              <a:cxnLst>
                <a:cxn ang="0">
                  <a:pos x="111" y="8"/>
                </a:cxn>
                <a:cxn ang="0">
                  <a:pos x="106" y="6"/>
                </a:cxn>
                <a:cxn ang="0">
                  <a:pos x="101" y="6"/>
                </a:cxn>
                <a:cxn ang="0">
                  <a:pos x="95" y="6"/>
                </a:cxn>
                <a:cxn ang="0">
                  <a:pos x="88" y="5"/>
                </a:cxn>
                <a:cxn ang="0">
                  <a:pos x="78" y="5"/>
                </a:cxn>
                <a:cxn ang="0">
                  <a:pos x="71" y="5"/>
                </a:cxn>
                <a:cxn ang="0">
                  <a:pos x="62" y="3"/>
                </a:cxn>
                <a:cxn ang="0">
                  <a:pos x="52" y="3"/>
                </a:cxn>
                <a:cxn ang="0">
                  <a:pos x="43" y="3"/>
                </a:cxn>
                <a:cxn ang="0">
                  <a:pos x="36" y="2"/>
                </a:cxn>
                <a:cxn ang="0">
                  <a:pos x="26" y="2"/>
                </a:cxn>
                <a:cxn ang="0">
                  <a:pos x="20" y="2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7" y="16"/>
                </a:cxn>
                <a:cxn ang="0">
                  <a:pos x="11" y="16"/>
                </a:cxn>
                <a:cxn ang="0">
                  <a:pos x="17" y="17"/>
                </a:cxn>
                <a:cxn ang="0">
                  <a:pos x="25" y="17"/>
                </a:cxn>
                <a:cxn ang="0">
                  <a:pos x="33" y="17"/>
                </a:cxn>
                <a:cxn ang="0">
                  <a:pos x="42" y="19"/>
                </a:cxn>
                <a:cxn ang="0">
                  <a:pos x="51" y="19"/>
                </a:cxn>
                <a:cxn ang="0">
                  <a:pos x="60" y="20"/>
                </a:cxn>
                <a:cxn ang="0">
                  <a:pos x="69" y="20"/>
                </a:cxn>
                <a:cxn ang="0">
                  <a:pos x="77" y="22"/>
                </a:cxn>
                <a:cxn ang="0">
                  <a:pos x="86" y="22"/>
                </a:cxn>
                <a:cxn ang="0">
                  <a:pos x="94" y="22"/>
                </a:cxn>
                <a:cxn ang="0">
                  <a:pos x="100" y="23"/>
                </a:cxn>
                <a:cxn ang="0">
                  <a:pos x="105" y="23"/>
                </a:cxn>
                <a:cxn ang="0">
                  <a:pos x="109" y="23"/>
                </a:cxn>
                <a:cxn ang="0">
                  <a:pos x="111" y="23"/>
                </a:cxn>
                <a:cxn ang="0">
                  <a:pos x="111" y="20"/>
                </a:cxn>
                <a:cxn ang="0">
                  <a:pos x="111" y="17"/>
                </a:cxn>
                <a:cxn ang="0">
                  <a:pos x="111" y="14"/>
                </a:cxn>
                <a:cxn ang="0">
                  <a:pos x="111" y="11"/>
                </a:cxn>
                <a:cxn ang="0">
                  <a:pos x="112" y="8"/>
                </a:cxn>
              </a:cxnLst>
              <a:rect l="0" t="0" r="r" b="b"/>
              <a:pathLst>
                <a:path w="113" h="26">
                  <a:moveTo>
                    <a:pt x="112" y="8"/>
                  </a:moveTo>
                  <a:lnTo>
                    <a:pt x="111" y="8"/>
                  </a:lnTo>
                  <a:lnTo>
                    <a:pt x="109" y="6"/>
                  </a:lnTo>
                  <a:lnTo>
                    <a:pt x="106" y="6"/>
                  </a:lnTo>
                  <a:lnTo>
                    <a:pt x="105" y="6"/>
                  </a:lnTo>
                  <a:lnTo>
                    <a:pt x="101" y="6"/>
                  </a:lnTo>
                  <a:lnTo>
                    <a:pt x="98" y="6"/>
                  </a:lnTo>
                  <a:lnTo>
                    <a:pt x="95" y="6"/>
                  </a:lnTo>
                  <a:lnTo>
                    <a:pt x="91" y="6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1" y="5"/>
                  </a:lnTo>
                  <a:lnTo>
                    <a:pt x="66" y="5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6" y="2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33" y="17"/>
                  </a:lnTo>
                  <a:lnTo>
                    <a:pt x="37" y="19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51" y="19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5" y="20"/>
                  </a:lnTo>
                  <a:lnTo>
                    <a:pt x="69" y="20"/>
                  </a:lnTo>
                  <a:lnTo>
                    <a:pt x="72" y="20"/>
                  </a:lnTo>
                  <a:lnTo>
                    <a:pt x="77" y="22"/>
                  </a:lnTo>
                  <a:lnTo>
                    <a:pt x="82" y="22"/>
                  </a:lnTo>
                  <a:lnTo>
                    <a:pt x="86" y="22"/>
                  </a:lnTo>
                  <a:lnTo>
                    <a:pt x="89" y="22"/>
                  </a:lnTo>
                  <a:lnTo>
                    <a:pt x="94" y="22"/>
                  </a:lnTo>
                  <a:lnTo>
                    <a:pt x="97" y="23"/>
                  </a:lnTo>
                  <a:lnTo>
                    <a:pt x="100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6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2" y="8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53" name="Freeform 369"/>
            <p:cNvSpPr>
              <a:spLocks/>
            </p:cNvSpPr>
            <p:nvPr/>
          </p:nvSpPr>
          <p:spPr bwMode="auto">
            <a:xfrm>
              <a:off x="3157" y="1181"/>
              <a:ext cx="143" cy="30"/>
            </a:xfrm>
            <a:custGeom>
              <a:avLst/>
              <a:gdLst/>
              <a:ahLst/>
              <a:cxnLst>
                <a:cxn ang="0">
                  <a:pos x="111" y="8"/>
                </a:cxn>
                <a:cxn ang="0">
                  <a:pos x="106" y="6"/>
                </a:cxn>
                <a:cxn ang="0">
                  <a:pos x="101" y="6"/>
                </a:cxn>
                <a:cxn ang="0">
                  <a:pos x="95" y="6"/>
                </a:cxn>
                <a:cxn ang="0">
                  <a:pos x="88" y="5"/>
                </a:cxn>
                <a:cxn ang="0">
                  <a:pos x="78" y="5"/>
                </a:cxn>
                <a:cxn ang="0">
                  <a:pos x="71" y="5"/>
                </a:cxn>
                <a:cxn ang="0">
                  <a:pos x="62" y="3"/>
                </a:cxn>
                <a:cxn ang="0">
                  <a:pos x="52" y="3"/>
                </a:cxn>
                <a:cxn ang="0">
                  <a:pos x="43" y="3"/>
                </a:cxn>
                <a:cxn ang="0">
                  <a:pos x="36" y="2"/>
                </a:cxn>
                <a:cxn ang="0">
                  <a:pos x="26" y="2"/>
                </a:cxn>
                <a:cxn ang="0">
                  <a:pos x="20" y="2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7" y="16"/>
                </a:cxn>
                <a:cxn ang="0">
                  <a:pos x="11" y="16"/>
                </a:cxn>
                <a:cxn ang="0">
                  <a:pos x="17" y="17"/>
                </a:cxn>
                <a:cxn ang="0">
                  <a:pos x="25" y="17"/>
                </a:cxn>
                <a:cxn ang="0">
                  <a:pos x="33" y="17"/>
                </a:cxn>
                <a:cxn ang="0">
                  <a:pos x="42" y="19"/>
                </a:cxn>
                <a:cxn ang="0">
                  <a:pos x="51" y="19"/>
                </a:cxn>
                <a:cxn ang="0">
                  <a:pos x="60" y="20"/>
                </a:cxn>
                <a:cxn ang="0">
                  <a:pos x="69" y="20"/>
                </a:cxn>
                <a:cxn ang="0">
                  <a:pos x="77" y="22"/>
                </a:cxn>
                <a:cxn ang="0">
                  <a:pos x="86" y="22"/>
                </a:cxn>
                <a:cxn ang="0">
                  <a:pos x="94" y="22"/>
                </a:cxn>
                <a:cxn ang="0">
                  <a:pos x="100" y="23"/>
                </a:cxn>
                <a:cxn ang="0">
                  <a:pos x="105" y="23"/>
                </a:cxn>
                <a:cxn ang="0">
                  <a:pos x="109" y="23"/>
                </a:cxn>
                <a:cxn ang="0">
                  <a:pos x="111" y="23"/>
                </a:cxn>
                <a:cxn ang="0">
                  <a:pos x="111" y="20"/>
                </a:cxn>
                <a:cxn ang="0">
                  <a:pos x="111" y="17"/>
                </a:cxn>
                <a:cxn ang="0">
                  <a:pos x="111" y="14"/>
                </a:cxn>
                <a:cxn ang="0">
                  <a:pos x="111" y="11"/>
                </a:cxn>
                <a:cxn ang="0">
                  <a:pos x="112" y="8"/>
                </a:cxn>
              </a:cxnLst>
              <a:rect l="0" t="0" r="r" b="b"/>
              <a:pathLst>
                <a:path w="113" h="26">
                  <a:moveTo>
                    <a:pt x="112" y="8"/>
                  </a:moveTo>
                  <a:lnTo>
                    <a:pt x="111" y="8"/>
                  </a:lnTo>
                  <a:lnTo>
                    <a:pt x="109" y="6"/>
                  </a:lnTo>
                  <a:lnTo>
                    <a:pt x="106" y="6"/>
                  </a:lnTo>
                  <a:lnTo>
                    <a:pt x="105" y="6"/>
                  </a:lnTo>
                  <a:lnTo>
                    <a:pt x="101" y="6"/>
                  </a:lnTo>
                  <a:lnTo>
                    <a:pt x="98" y="6"/>
                  </a:lnTo>
                  <a:lnTo>
                    <a:pt x="95" y="6"/>
                  </a:lnTo>
                  <a:lnTo>
                    <a:pt x="91" y="6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1" y="5"/>
                  </a:lnTo>
                  <a:lnTo>
                    <a:pt x="66" y="5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6" y="2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33" y="17"/>
                  </a:lnTo>
                  <a:lnTo>
                    <a:pt x="37" y="19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51" y="19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5" y="20"/>
                  </a:lnTo>
                  <a:lnTo>
                    <a:pt x="69" y="20"/>
                  </a:lnTo>
                  <a:lnTo>
                    <a:pt x="72" y="20"/>
                  </a:lnTo>
                  <a:lnTo>
                    <a:pt x="77" y="22"/>
                  </a:lnTo>
                  <a:lnTo>
                    <a:pt x="82" y="22"/>
                  </a:lnTo>
                  <a:lnTo>
                    <a:pt x="86" y="22"/>
                  </a:lnTo>
                  <a:lnTo>
                    <a:pt x="89" y="22"/>
                  </a:lnTo>
                  <a:lnTo>
                    <a:pt x="94" y="22"/>
                  </a:lnTo>
                  <a:lnTo>
                    <a:pt x="97" y="23"/>
                  </a:lnTo>
                  <a:lnTo>
                    <a:pt x="100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6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2" y="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54" name="Freeform 370"/>
            <p:cNvSpPr>
              <a:spLocks/>
            </p:cNvSpPr>
            <p:nvPr/>
          </p:nvSpPr>
          <p:spPr bwMode="auto">
            <a:xfrm>
              <a:off x="4106" y="1366"/>
              <a:ext cx="61" cy="35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45" y="24"/>
                </a:cxn>
                <a:cxn ang="0">
                  <a:pos x="39" y="27"/>
                </a:cxn>
                <a:cxn ang="0">
                  <a:pos x="31" y="30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45" y="9"/>
                </a:cxn>
                <a:cxn ang="0">
                  <a:pos x="46" y="10"/>
                </a:cxn>
                <a:cxn ang="0">
                  <a:pos x="48" y="12"/>
                </a:cxn>
                <a:cxn ang="0">
                  <a:pos x="48" y="18"/>
                </a:cxn>
                <a:cxn ang="0">
                  <a:pos x="48" y="23"/>
                </a:cxn>
              </a:cxnLst>
              <a:rect l="0" t="0" r="r" b="b"/>
              <a:pathLst>
                <a:path w="49" h="31">
                  <a:moveTo>
                    <a:pt x="48" y="23"/>
                  </a:moveTo>
                  <a:lnTo>
                    <a:pt x="45" y="24"/>
                  </a:lnTo>
                  <a:lnTo>
                    <a:pt x="39" y="27"/>
                  </a:lnTo>
                  <a:lnTo>
                    <a:pt x="31" y="30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3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55" name="Freeform 371"/>
            <p:cNvSpPr>
              <a:spLocks/>
            </p:cNvSpPr>
            <p:nvPr/>
          </p:nvSpPr>
          <p:spPr bwMode="auto">
            <a:xfrm>
              <a:off x="4106" y="1366"/>
              <a:ext cx="61" cy="35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45" y="24"/>
                </a:cxn>
                <a:cxn ang="0">
                  <a:pos x="39" y="27"/>
                </a:cxn>
                <a:cxn ang="0">
                  <a:pos x="31" y="30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45" y="9"/>
                </a:cxn>
                <a:cxn ang="0">
                  <a:pos x="46" y="10"/>
                </a:cxn>
                <a:cxn ang="0">
                  <a:pos x="48" y="12"/>
                </a:cxn>
                <a:cxn ang="0">
                  <a:pos x="48" y="18"/>
                </a:cxn>
                <a:cxn ang="0">
                  <a:pos x="48" y="23"/>
                </a:cxn>
              </a:cxnLst>
              <a:rect l="0" t="0" r="r" b="b"/>
              <a:pathLst>
                <a:path w="49" h="31">
                  <a:moveTo>
                    <a:pt x="48" y="23"/>
                  </a:moveTo>
                  <a:lnTo>
                    <a:pt x="45" y="24"/>
                  </a:lnTo>
                  <a:lnTo>
                    <a:pt x="39" y="27"/>
                  </a:lnTo>
                  <a:lnTo>
                    <a:pt x="31" y="30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56" name="Freeform 372"/>
            <p:cNvSpPr>
              <a:spLocks/>
            </p:cNvSpPr>
            <p:nvPr/>
          </p:nvSpPr>
          <p:spPr bwMode="auto">
            <a:xfrm>
              <a:off x="4145" y="1375"/>
              <a:ext cx="21" cy="2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5" y="9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3" y="14"/>
                </a:cxn>
                <a:cxn ang="0">
                  <a:pos x="2" y="16"/>
                </a:cxn>
                <a:cxn ang="0">
                  <a:pos x="2" y="17"/>
                </a:cxn>
                <a:cxn ang="0">
                  <a:pos x="2" y="19"/>
                </a:cxn>
                <a:cxn ang="0">
                  <a:pos x="2" y="20"/>
                </a:cxn>
                <a:cxn ang="0">
                  <a:pos x="2" y="22"/>
                </a:cxn>
                <a:cxn ang="0">
                  <a:pos x="0" y="22"/>
                </a:cxn>
                <a:cxn ang="0">
                  <a:pos x="0" y="23"/>
                </a:cxn>
              </a:cxnLst>
              <a:rect l="0" t="0" r="r" b="b"/>
              <a:pathLst>
                <a:path w="17" h="24">
                  <a:moveTo>
                    <a:pt x="16" y="2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57" name="Freeform 373"/>
            <p:cNvSpPr>
              <a:spLocks/>
            </p:cNvSpPr>
            <p:nvPr/>
          </p:nvSpPr>
          <p:spPr bwMode="auto">
            <a:xfrm>
              <a:off x="4011" y="1334"/>
              <a:ext cx="109" cy="48"/>
            </a:xfrm>
            <a:custGeom>
              <a:avLst/>
              <a:gdLst/>
              <a:ahLst/>
              <a:cxnLst>
                <a:cxn ang="0">
                  <a:pos x="84" y="27"/>
                </a:cxn>
                <a:cxn ang="0">
                  <a:pos x="79" y="26"/>
                </a:cxn>
                <a:cxn ang="0">
                  <a:pos x="76" y="24"/>
                </a:cxn>
                <a:cxn ang="0">
                  <a:pos x="70" y="22"/>
                </a:cxn>
                <a:cxn ang="0">
                  <a:pos x="64" y="21"/>
                </a:cxn>
                <a:cxn ang="0">
                  <a:pos x="58" y="18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8" y="12"/>
                </a:cxn>
                <a:cxn ang="0">
                  <a:pos x="32" y="9"/>
                </a:cxn>
                <a:cxn ang="0">
                  <a:pos x="26" y="7"/>
                </a:cxn>
                <a:cxn ang="0">
                  <a:pos x="20" y="4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6"/>
                </a:cxn>
                <a:cxn ang="0">
                  <a:pos x="4" y="18"/>
                </a:cxn>
                <a:cxn ang="0">
                  <a:pos x="9" y="18"/>
                </a:cxn>
                <a:cxn ang="0">
                  <a:pos x="14" y="21"/>
                </a:cxn>
                <a:cxn ang="0">
                  <a:pos x="18" y="22"/>
                </a:cxn>
                <a:cxn ang="0">
                  <a:pos x="24" y="24"/>
                </a:cxn>
                <a:cxn ang="0">
                  <a:pos x="30" y="27"/>
                </a:cxn>
                <a:cxn ang="0">
                  <a:pos x="38" y="29"/>
                </a:cxn>
                <a:cxn ang="0">
                  <a:pos x="44" y="32"/>
                </a:cxn>
                <a:cxn ang="0">
                  <a:pos x="52" y="33"/>
                </a:cxn>
                <a:cxn ang="0">
                  <a:pos x="58" y="36"/>
                </a:cxn>
                <a:cxn ang="0">
                  <a:pos x="63" y="38"/>
                </a:cxn>
                <a:cxn ang="0">
                  <a:pos x="67" y="39"/>
                </a:cxn>
                <a:cxn ang="0">
                  <a:pos x="72" y="41"/>
                </a:cxn>
                <a:cxn ang="0">
                  <a:pos x="75" y="42"/>
                </a:cxn>
                <a:cxn ang="0">
                  <a:pos x="76" y="41"/>
                </a:cxn>
                <a:cxn ang="0">
                  <a:pos x="78" y="39"/>
                </a:cxn>
                <a:cxn ang="0">
                  <a:pos x="79" y="38"/>
                </a:cxn>
                <a:cxn ang="0">
                  <a:pos x="81" y="35"/>
                </a:cxn>
                <a:cxn ang="0">
                  <a:pos x="82" y="33"/>
                </a:cxn>
                <a:cxn ang="0">
                  <a:pos x="84" y="32"/>
                </a:cxn>
                <a:cxn ang="0">
                  <a:pos x="86" y="30"/>
                </a:cxn>
              </a:cxnLst>
              <a:rect l="0" t="0" r="r" b="b"/>
              <a:pathLst>
                <a:path w="87" h="43">
                  <a:moveTo>
                    <a:pt x="86" y="29"/>
                  </a:moveTo>
                  <a:lnTo>
                    <a:pt x="84" y="27"/>
                  </a:lnTo>
                  <a:lnTo>
                    <a:pt x="82" y="27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6" y="24"/>
                  </a:lnTo>
                  <a:lnTo>
                    <a:pt x="73" y="24"/>
                  </a:lnTo>
                  <a:lnTo>
                    <a:pt x="70" y="22"/>
                  </a:lnTo>
                  <a:lnTo>
                    <a:pt x="67" y="22"/>
                  </a:lnTo>
                  <a:lnTo>
                    <a:pt x="64" y="21"/>
                  </a:lnTo>
                  <a:lnTo>
                    <a:pt x="61" y="19"/>
                  </a:lnTo>
                  <a:lnTo>
                    <a:pt x="58" y="18"/>
                  </a:lnTo>
                  <a:lnTo>
                    <a:pt x="55" y="18"/>
                  </a:lnTo>
                  <a:lnTo>
                    <a:pt x="52" y="16"/>
                  </a:lnTo>
                  <a:lnTo>
                    <a:pt x="49" y="15"/>
                  </a:lnTo>
                  <a:lnTo>
                    <a:pt x="46" y="13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2" y="9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8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6"/>
                  </a:lnTo>
                  <a:lnTo>
                    <a:pt x="30" y="27"/>
                  </a:lnTo>
                  <a:lnTo>
                    <a:pt x="35" y="29"/>
                  </a:lnTo>
                  <a:lnTo>
                    <a:pt x="38" y="29"/>
                  </a:lnTo>
                  <a:lnTo>
                    <a:pt x="41" y="30"/>
                  </a:lnTo>
                  <a:lnTo>
                    <a:pt x="44" y="32"/>
                  </a:lnTo>
                  <a:lnTo>
                    <a:pt x="47" y="33"/>
                  </a:lnTo>
                  <a:lnTo>
                    <a:pt x="52" y="33"/>
                  </a:lnTo>
                  <a:lnTo>
                    <a:pt x="55" y="35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3" y="38"/>
                  </a:lnTo>
                  <a:lnTo>
                    <a:pt x="66" y="39"/>
                  </a:lnTo>
                  <a:lnTo>
                    <a:pt x="67" y="39"/>
                  </a:lnTo>
                  <a:lnTo>
                    <a:pt x="70" y="41"/>
                  </a:lnTo>
                  <a:lnTo>
                    <a:pt x="72" y="41"/>
                  </a:lnTo>
                  <a:lnTo>
                    <a:pt x="73" y="41"/>
                  </a:lnTo>
                  <a:lnTo>
                    <a:pt x="75" y="42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8" y="41"/>
                  </a:lnTo>
                  <a:lnTo>
                    <a:pt x="78" y="39"/>
                  </a:lnTo>
                  <a:lnTo>
                    <a:pt x="78" y="38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86" y="29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58" name="Freeform 374"/>
            <p:cNvSpPr>
              <a:spLocks/>
            </p:cNvSpPr>
            <p:nvPr/>
          </p:nvSpPr>
          <p:spPr bwMode="auto">
            <a:xfrm>
              <a:off x="4011" y="1334"/>
              <a:ext cx="109" cy="48"/>
            </a:xfrm>
            <a:custGeom>
              <a:avLst/>
              <a:gdLst/>
              <a:ahLst/>
              <a:cxnLst>
                <a:cxn ang="0">
                  <a:pos x="84" y="27"/>
                </a:cxn>
                <a:cxn ang="0">
                  <a:pos x="79" y="26"/>
                </a:cxn>
                <a:cxn ang="0">
                  <a:pos x="76" y="24"/>
                </a:cxn>
                <a:cxn ang="0">
                  <a:pos x="70" y="22"/>
                </a:cxn>
                <a:cxn ang="0">
                  <a:pos x="64" y="21"/>
                </a:cxn>
                <a:cxn ang="0">
                  <a:pos x="58" y="18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8" y="12"/>
                </a:cxn>
                <a:cxn ang="0">
                  <a:pos x="32" y="9"/>
                </a:cxn>
                <a:cxn ang="0">
                  <a:pos x="26" y="7"/>
                </a:cxn>
                <a:cxn ang="0">
                  <a:pos x="20" y="4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6"/>
                </a:cxn>
                <a:cxn ang="0">
                  <a:pos x="4" y="18"/>
                </a:cxn>
                <a:cxn ang="0">
                  <a:pos x="9" y="18"/>
                </a:cxn>
                <a:cxn ang="0">
                  <a:pos x="14" y="21"/>
                </a:cxn>
                <a:cxn ang="0">
                  <a:pos x="18" y="22"/>
                </a:cxn>
                <a:cxn ang="0">
                  <a:pos x="24" y="24"/>
                </a:cxn>
                <a:cxn ang="0">
                  <a:pos x="30" y="27"/>
                </a:cxn>
                <a:cxn ang="0">
                  <a:pos x="38" y="29"/>
                </a:cxn>
                <a:cxn ang="0">
                  <a:pos x="44" y="32"/>
                </a:cxn>
                <a:cxn ang="0">
                  <a:pos x="52" y="33"/>
                </a:cxn>
                <a:cxn ang="0">
                  <a:pos x="58" y="36"/>
                </a:cxn>
                <a:cxn ang="0">
                  <a:pos x="63" y="38"/>
                </a:cxn>
                <a:cxn ang="0">
                  <a:pos x="67" y="39"/>
                </a:cxn>
                <a:cxn ang="0">
                  <a:pos x="72" y="41"/>
                </a:cxn>
                <a:cxn ang="0">
                  <a:pos x="75" y="42"/>
                </a:cxn>
                <a:cxn ang="0">
                  <a:pos x="76" y="41"/>
                </a:cxn>
                <a:cxn ang="0">
                  <a:pos x="78" y="39"/>
                </a:cxn>
                <a:cxn ang="0">
                  <a:pos x="79" y="38"/>
                </a:cxn>
                <a:cxn ang="0">
                  <a:pos x="81" y="35"/>
                </a:cxn>
                <a:cxn ang="0">
                  <a:pos x="82" y="33"/>
                </a:cxn>
                <a:cxn ang="0">
                  <a:pos x="84" y="32"/>
                </a:cxn>
                <a:cxn ang="0">
                  <a:pos x="86" y="30"/>
                </a:cxn>
              </a:cxnLst>
              <a:rect l="0" t="0" r="r" b="b"/>
              <a:pathLst>
                <a:path w="87" h="43">
                  <a:moveTo>
                    <a:pt x="86" y="29"/>
                  </a:moveTo>
                  <a:lnTo>
                    <a:pt x="84" y="27"/>
                  </a:lnTo>
                  <a:lnTo>
                    <a:pt x="82" y="27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6" y="24"/>
                  </a:lnTo>
                  <a:lnTo>
                    <a:pt x="73" y="24"/>
                  </a:lnTo>
                  <a:lnTo>
                    <a:pt x="70" y="22"/>
                  </a:lnTo>
                  <a:lnTo>
                    <a:pt x="67" y="22"/>
                  </a:lnTo>
                  <a:lnTo>
                    <a:pt x="64" y="21"/>
                  </a:lnTo>
                  <a:lnTo>
                    <a:pt x="61" y="19"/>
                  </a:lnTo>
                  <a:lnTo>
                    <a:pt x="58" y="18"/>
                  </a:lnTo>
                  <a:lnTo>
                    <a:pt x="55" y="18"/>
                  </a:lnTo>
                  <a:lnTo>
                    <a:pt x="52" y="16"/>
                  </a:lnTo>
                  <a:lnTo>
                    <a:pt x="49" y="15"/>
                  </a:lnTo>
                  <a:lnTo>
                    <a:pt x="46" y="13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2" y="9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8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6"/>
                  </a:lnTo>
                  <a:lnTo>
                    <a:pt x="30" y="27"/>
                  </a:lnTo>
                  <a:lnTo>
                    <a:pt x="35" y="29"/>
                  </a:lnTo>
                  <a:lnTo>
                    <a:pt x="38" y="29"/>
                  </a:lnTo>
                  <a:lnTo>
                    <a:pt x="41" y="30"/>
                  </a:lnTo>
                  <a:lnTo>
                    <a:pt x="44" y="32"/>
                  </a:lnTo>
                  <a:lnTo>
                    <a:pt x="47" y="33"/>
                  </a:lnTo>
                  <a:lnTo>
                    <a:pt x="52" y="33"/>
                  </a:lnTo>
                  <a:lnTo>
                    <a:pt x="55" y="35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3" y="38"/>
                  </a:lnTo>
                  <a:lnTo>
                    <a:pt x="66" y="39"/>
                  </a:lnTo>
                  <a:lnTo>
                    <a:pt x="67" y="39"/>
                  </a:lnTo>
                  <a:lnTo>
                    <a:pt x="70" y="41"/>
                  </a:lnTo>
                  <a:lnTo>
                    <a:pt x="72" y="41"/>
                  </a:lnTo>
                  <a:lnTo>
                    <a:pt x="73" y="41"/>
                  </a:lnTo>
                  <a:lnTo>
                    <a:pt x="75" y="42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8" y="41"/>
                  </a:lnTo>
                  <a:lnTo>
                    <a:pt x="78" y="39"/>
                  </a:lnTo>
                  <a:lnTo>
                    <a:pt x="78" y="38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86" y="2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59" name="Freeform 375"/>
            <p:cNvSpPr>
              <a:spLocks/>
            </p:cNvSpPr>
            <p:nvPr/>
          </p:nvSpPr>
          <p:spPr bwMode="auto">
            <a:xfrm>
              <a:off x="4152" y="1381"/>
              <a:ext cx="346" cy="1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26" y="26"/>
                </a:cxn>
                <a:cxn ang="0">
                  <a:pos x="48" y="35"/>
                </a:cxn>
                <a:cxn ang="0">
                  <a:pos x="66" y="43"/>
                </a:cxn>
                <a:cxn ang="0">
                  <a:pos x="81" y="50"/>
                </a:cxn>
                <a:cxn ang="0">
                  <a:pos x="94" y="56"/>
                </a:cxn>
                <a:cxn ang="0">
                  <a:pos x="104" y="61"/>
                </a:cxn>
                <a:cxn ang="0">
                  <a:pos x="115" y="66"/>
                </a:cxn>
                <a:cxn ang="0">
                  <a:pos x="124" y="72"/>
                </a:cxn>
                <a:cxn ang="0">
                  <a:pos x="135" y="76"/>
                </a:cxn>
                <a:cxn ang="0">
                  <a:pos x="146" y="82"/>
                </a:cxn>
                <a:cxn ang="0">
                  <a:pos x="158" y="89"/>
                </a:cxn>
                <a:cxn ang="0">
                  <a:pos x="173" y="96"/>
                </a:cxn>
                <a:cxn ang="0">
                  <a:pos x="190" y="105"/>
                </a:cxn>
                <a:cxn ang="0">
                  <a:pos x="211" y="115"/>
                </a:cxn>
                <a:cxn ang="0">
                  <a:pos x="236" y="127"/>
                </a:cxn>
                <a:cxn ang="0">
                  <a:pos x="265" y="142"/>
                </a:cxn>
                <a:cxn ang="0">
                  <a:pos x="267" y="139"/>
                </a:cxn>
                <a:cxn ang="0">
                  <a:pos x="268" y="138"/>
                </a:cxn>
                <a:cxn ang="0">
                  <a:pos x="268" y="135"/>
                </a:cxn>
                <a:cxn ang="0">
                  <a:pos x="270" y="133"/>
                </a:cxn>
                <a:cxn ang="0">
                  <a:pos x="271" y="131"/>
                </a:cxn>
                <a:cxn ang="0">
                  <a:pos x="273" y="130"/>
                </a:cxn>
                <a:cxn ang="0">
                  <a:pos x="260" y="122"/>
                </a:cxn>
                <a:cxn ang="0">
                  <a:pos x="236" y="110"/>
                </a:cxn>
                <a:cxn ang="0">
                  <a:pos x="215" y="99"/>
                </a:cxn>
                <a:cxn ang="0">
                  <a:pos x="198" y="90"/>
                </a:cxn>
                <a:cxn ang="0">
                  <a:pos x="181" y="82"/>
                </a:cxn>
                <a:cxn ang="0">
                  <a:pos x="167" y="75"/>
                </a:cxn>
                <a:cxn ang="0">
                  <a:pos x="155" y="69"/>
                </a:cxn>
                <a:cxn ang="0">
                  <a:pos x="143" y="63"/>
                </a:cxn>
                <a:cxn ang="0">
                  <a:pos x="130" y="56"/>
                </a:cxn>
                <a:cxn ang="0">
                  <a:pos x="118" y="50"/>
                </a:cxn>
                <a:cxn ang="0">
                  <a:pos x="106" y="44"/>
                </a:cxn>
                <a:cxn ang="0">
                  <a:pos x="92" y="38"/>
                </a:cxn>
                <a:cxn ang="0">
                  <a:pos x="77" y="30"/>
                </a:cxn>
                <a:cxn ang="0">
                  <a:pos x="60" y="23"/>
                </a:cxn>
                <a:cxn ang="0">
                  <a:pos x="40" y="15"/>
                </a:cxn>
                <a:cxn ang="0">
                  <a:pos x="18" y="4"/>
                </a:cxn>
              </a:cxnLst>
              <a:rect l="0" t="0" r="r" b="b"/>
              <a:pathLst>
                <a:path w="274" h="143">
                  <a:moveTo>
                    <a:pt x="6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4" y="20"/>
                  </a:lnTo>
                  <a:lnTo>
                    <a:pt x="26" y="26"/>
                  </a:lnTo>
                  <a:lnTo>
                    <a:pt x="37" y="30"/>
                  </a:lnTo>
                  <a:lnTo>
                    <a:pt x="48" y="35"/>
                  </a:lnTo>
                  <a:lnTo>
                    <a:pt x="57" y="40"/>
                  </a:lnTo>
                  <a:lnTo>
                    <a:pt x="66" y="43"/>
                  </a:lnTo>
                  <a:lnTo>
                    <a:pt x="74" y="46"/>
                  </a:lnTo>
                  <a:lnTo>
                    <a:pt x="81" y="50"/>
                  </a:lnTo>
                  <a:lnTo>
                    <a:pt x="87" y="53"/>
                  </a:lnTo>
                  <a:lnTo>
                    <a:pt x="94" y="56"/>
                  </a:lnTo>
                  <a:lnTo>
                    <a:pt x="100" y="58"/>
                  </a:lnTo>
                  <a:lnTo>
                    <a:pt x="104" y="61"/>
                  </a:lnTo>
                  <a:lnTo>
                    <a:pt x="110" y="64"/>
                  </a:lnTo>
                  <a:lnTo>
                    <a:pt x="115" y="66"/>
                  </a:lnTo>
                  <a:lnTo>
                    <a:pt x="120" y="69"/>
                  </a:lnTo>
                  <a:lnTo>
                    <a:pt x="124" y="72"/>
                  </a:lnTo>
                  <a:lnTo>
                    <a:pt x="130" y="73"/>
                  </a:lnTo>
                  <a:lnTo>
                    <a:pt x="135" y="76"/>
                  </a:lnTo>
                  <a:lnTo>
                    <a:pt x="141" y="79"/>
                  </a:lnTo>
                  <a:lnTo>
                    <a:pt x="146" y="82"/>
                  </a:lnTo>
                  <a:lnTo>
                    <a:pt x="152" y="86"/>
                  </a:lnTo>
                  <a:lnTo>
                    <a:pt x="158" y="89"/>
                  </a:lnTo>
                  <a:lnTo>
                    <a:pt x="166" y="92"/>
                  </a:lnTo>
                  <a:lnTo>
                    <a:pt x="173" y="96"/>
                  </a:lnTo>
                  <a:lnTo>
                    <a:pt x="181" y="101"/>
                  </a:lnTo>
                  <a:lnTo>
                    <a:pt x="190" y="105"/>
                  </a:lnTo>
                  <a:lnTo>
                    <a:pt x="201" y="110"/>
                  </a:lnTo>
                  <a:lnTo>
                    <a:pt x="211" y="115"/>
                  </a:lnTo>
                  <a:lnTo>
                    <a:pt x="224" y="121"/>
                  </a:lnTo>
                  <a:lnTo>
                    <a:pt x="236" y="127"/>
                  </a:lnTo>
                  <a:lnTo>
                    <a:pt x="250" y="135"/>
                  </a:lnTo>
                  <a:lnTo>
                    <a:pt x="265" y="142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38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8" y="135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1" y="131"/>
                  </a:lnTo>
                  <a:lnTo>
                    <a:pt x="271" y="130"/>
                  </a:lnTo>
                  <a:lnTo>
                    <a:pt x="273" y="130"/>
                  </a:lnTo>
                  <a:lnTo>
                    <a:pt x="273" y="128"/>
                  </a:lnTo>
                  <a:lnTo>
                    <a:pt x="260" y="122"/>
                  </a:lnTo>
                  <a:lnTo>
                    <a:pt x="248" y="116"/>
                  </a:lnTo>
                  <a:lnTo>
                    <a:pt x="236" y="110"/>
                  </a:lnTo>
                  <a:lnTo>
                    <a:pt x="225" y="105"/>
                  </a:lnTo>
                  <a:lnTo>
                    <a:pt x="215" y="99"/>
                  </a:lnTo>
                  <a:lnTo>
                    <a:pt x="205" y="95"/>
                  </a:lnTo>
                  <a:lnTo>
                    <a:pt x="198" y="90"/>
                  </a:lnTo>
                  <a:lnTo>
                    <a:pt x="188" y="87"/>
                  </a:lnTo>
                  <a:lnTo>
                    <a:pt x="181" y="82"/>
                  </a:lnTo>
                  <a:lnTo>
                    <a:pt x="173" y="78"/>
                  </a:lnTo>
                  <a:lnTo>
                    <a:pt x="167" y="75"/>
                  </a:lnTo>
                  <a:lnTo>
                    <a:pt x="161" y="72"/>
                  </a:lnTo>
                  <a:lnTo>
                    <a:pt x="155" y="69"/>
                  </a:lnTo>
                  <a:lnTo>
                    <a:pt x="149" y="66"/>
                  </a:lnTo>
                  <a:lnTo>
                    <a:pt x="143" y="63"/>
                  </a:lnTo>
                  <a:lnTo>
                    <a:pt x="136" y="60"/>
                  </a:lnTo>
                  <a:lnTo>
                    <a:pt x="130" y="56"/>
                  </a:lnTo>
                  <a:lnTo>
                    <a:pt x="124" y="53"/>
                  </a:lnTo>
                  <a:lnTo>
                    <a:pt x="118" y="50"/>
                  </a:lnTo>
                  <a:lnTo>
                    <a:pt x="112" y="47"/>
                  </a:lnTo>
                  <a:lnTo>
                    <a:pt x="106" y="44"/>
                  </a:lnTo>
                  <a:lnTo>
                    <a:pt x="100" y="41"/>
                  </a:lnTo>
                  <a:lnTo>
                    <a:pt x="92" y="38"/>
                  </a:lnTo>
                  <a:lnTo>
                    <a:pt x="84" y="35"/>
                  </a:lnTo>
                  <a:lnTo>
                    <a:pt x="77" y="30"/>
                  </a:lnTo>
                  <a:lnTo>
                    <a:pt x="69" y="27"/>
                  </a:lnTo>
                  <a:lnTo>
                    <a:pt x="60" y="23"/>
                  </a:lnTo>
                  <a:lnTo>
                    <a:pt x="51" y="20"/>
                  </a:lnTo>
                  <a:lnTo>
                    <a:pt x="40" y="15"/>
                  </a:lnTo>
                  <a:lnTo>
                    <a:pt x="29" y="11"/>
                  </a:lnTo>
                  <a:lnTo>
                    <a:pt x="18" y="4"/>
                  </a:lnTo>
                  <a:lnTo>
                    <a:pt x="6" y="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60" name="Freeform 376"/>
            <p:cNvSpPr>
              <a:spLocks/>
            </p:cNvSpPr>
            <p:nvPr/>
          </p:nvSpPr>
          <p:spPr bwMode="auto">
            <a:xfrm>
              <a:off x="4152" y="1381"/>
              <a:ext cx="346" cy="1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26" y="26"/>
                </a:cxn>
                <a:cxn ang="0">
                  <a:pos x="48" y="35"/>
                </a:cxn>
                <a:cxn ang="0">
                  <a:pos x="66" y="43"/>
                </a:cxn>
                <a:cxn ang="0">
                  <a:pos x="81" y="50"/>
                </a:cxn>
                <a:cxn ang="0">
                  <a:pos x="94" y="56"/>
                </a:cxn>
                <a:cxn ang="0">
                  <a:pos x="104" y="61"/>
                </a:cxn>
                <a:cxn ang="0">
                  <a:pos x="115" y="66"/>
                </a:cxn>
                <a:cxn ang="0">
                  <a:pos x="124" y="72"/>
                </a:cxn>
                <a:cxn ang="0">
                  <a:pos x="135" y="76"/>
                </a:cxn>
                <a:cxn ang="0">
                  <a:pos x="146" y="82"/>
                </a:cxn>
                <a:cxn ang="0">
                  <a:pos x="158" y="89"/>
                </a:cxn>
                <a:cxn ang="0">
                  <a:pos x="173" y="96"/>
                </a:cxn>
                <a:cxn ang="0">
                  <a:pos x="190" y="105"/>
                </a:cxn>
                <a:cxn ang="0">
                  <a:pos x="211" y="115"/>
                </a:cxn>
                <a:cxn ang="0">
                  <a:pos x="236" y="127"/>
                </a:cxn>
                <a:cxn ang="0">
                  <a:pos x="265" y="142"/>
                </a:cxn>
                <a:cxn ang="0">
                  <a:pos x="267" y="139"/>
                </a:cxn>
                <a:cxn ang="0">
                  <a:pos x="268" y="138"/>
                </a:cxn>
                <a:cxn ang="0">
                  <a:pos x="268" y="135"/>
                </a:cxn>
                <a:cxn ang="0">
                  <a:pos x="270" y="133"/>
                </a:cxn>
                <a:cxn ang="0">
                  <a:pos x="271" y="131"/>
                </a:cxn>
                <a:cxn ang="0">
                  <a:pos x="273" y="130"/>
                </a:cxn>
                <a:cxn ang="0">
                  <a:pos x="260" y="122"/>
                </a:cxn>
                <a:cxn ang="0">
                  <a:pos x="236" y="110"/>
                </a:cxn>
                <a:cxn ang="0">
                  <a:pos x="215" y="99"/>
                </a:cxn>
                <a:cxn ang="0">
                  <a:pos x="198" y="90"/>
                </a:cxn>
                <a:cxn ang="0">
                  <a:pos x="181" y="82"/>
                </a:cxn>
                <a:cxn ang="0">
                  <a:pos x="167" y="75"/>
                </a:cxn>
                <a:cxn ang="0">
                  <a:pos x="155" y="69"/>
                </a:cxn>
                <a:cxn ang="0">
                  <a:pos x="143" y="63"/>
                </a:cxn>
                <a:cxn ang="0">
                  <a:pos x="130" y="56"/>
                </a:cxn>
                <a:cxn ang="0">
                  <a:pos x="118" y="50"/>
                </a:cxn>
                <a:cxn ang="0">
                  <a:pos x="106" y="44"/>
                </a:cxn>
                <a:cxn ang="0">
                  <a:pos x="92" y="38"/>
                </a:cxn>
                <a:cxn ang="0">
                  <a:pos x="77" y="30"/>
                </a:cxn>
                <a:cxn ang="0">
                  <a:pos x="60" y="23"/>
                </a:cxn>
                <a:cxn ang="0">
                  <a:pos x="40" y="15"/>
                </a:cxn>
                <a:cxn ang="0">
                  <a:pos x="18" y="4"/>
                </a:cxn>
              </a:cxnLst>
              <a:rect l="0" t="0" r="r" b="b"/>
              <a:pathLst>
                <a:path w="274" h="143">
                  <a:moveTo>
                    <a:pt x="6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4" y="20"/>
                  </a:lnTo>
                  <a:lnTo>
                    <a:pt x="26" y="26"/>
                  </a:lnTo>
                  <a:lnTo>
                    <a:pt x="37" y="30"/>
                  </a:lnTo>
                  <a:lnTo>
                    <a:pt x="48" y="35"/>
                  </a:lnTo>
                  <a:lnTo>
                    <a:pt x="57" y="40"/>
                  </a:lnTo>
                  <a:lnTo>
                    <a:pt x="66" y="43"/>
                  </a:lnTo>
                  <a:lnTo>
                    <a:pt x="74" y="46"/>
                  </a:lnTo>
                  <a:lnTo>
                    <a:pt x="81" y="50"/>
                  </a:lnTo>
                  <a:lnTo>
                    <a:pt x="87" y="53"/>
                  </a:lnTo>
                  <a:lnTo>
                    <a:pt x="94" y="56"/>
                  </a:lnTo>
                  <a:lnTo>
                    <a:pt x="100" y="58"/>
                  </a:lnTo>
                  <a:lnTo>
                    <a:pt x="104" y="61"/>
                  </a:lnTo>
                  <a:lnTo>
                    <a:pt x="110" y="64"/>
                  </a:lnTo>
                  <a:lnTo>
                    <a:pt x="115" y="66"/>
                  </a:lnTo>
                  <a:lnTo>
                    <a:pt x="120" y="69"/>
                  </a:lnTo>
                  <a:lnTo>
                    <a:pt x="124" y="72"/>
                  </a:lnTo>
                  <a:lnTo>
                    <a:pt x="130" y="73"/>
                  </a:lnTo>
                  <a:lnTo>
                    <a:pt x="135" y="76"/>
                  </a:lnTo>
                  <a:lnTo>
                    <a:pt x="141" y="79"/>
                  </a:lnTo>
                  <a:lnTo>
                    <a:pt x="146" y="82"/>
                  </a:lnTo>
                  <a:lnTo>
                    <a:pt x="152" y="86"/>
                  </a:lnTo>
                  <a:lnTo>
                    <a:pt x="158" y="89"/>
                  </a:lnTo>
                  <a:lnTo>
                    <a:pt x="166" y="92"/>
                  </a:lnTo>
                  <a:lnTo>
                    <a:pt x="173" y="96"/>
                  </a:lnTo>
                  <a:lnTo>
                    <a:pt x="181" y="101"/>
                  </a:lnTo>
                  <a:lnTo>
                    <a:pt x="190" y="105"/>
                  </a:lnTo>
                  <a:lnTo>
                    <a:pt x="201" y="110"/>
                  </a:lnTo>
                  <a:lnTo>
                    <a:pt x="211" y="115"/>
                  </a:lnTo>
                  <a:lnTo>
                    <a:pt x="224" y="121"/>
                  </a:lnTo>
                  <a:lnTo>
                    <a:pt x="236" y="127"/>
                  </a:lnTo>
                  <a:lnTo>
                    <a:pt x="250" y="135"/>
                  </a:lnTo>
                  <a:lnTo>
                    <a:pt x="265" y="142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38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8" y="135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1" y="131"/>
                  </a:lnTo>
                  <a:lnTo>
                    <a:pt x="271" y="130"/>
                  </a:lnTo>
                  <a:lnTo>
                    <a:pt x="273" y="130"/>
                  </a:lnTo>
                  <a:lnTo>
                    <a:pt x="273" y="128"/>
                  </a:lnTo>
                  <a:lnTo>
                    <a:pt x="260" y="122"/>
                  </a:lnTo>
                  <a:lnTo>
                    <a:pt x="248" y="116"/>
                  </a:lnTo>
                  <a:lnTo>
                    <a:pt x="236" y="110"/>
                  </a:lnTo>
                  <a:lnTo>
                    <a:pt x="225" y="105"/>
                  </a:lnTo>
                  <a:lnTo>
                    <a:pt x="215" y="99"/>
                  </a:lnTo>
                  <a:lnTo>
                    <a:pt x="205" y="95"/>
                  </a:lnTo>
                  <a:lnTo>
                    <a:pt x="198" y="90"/>
                  </a:lnTo>
                  <a:lnTo>
                    <a:pt x="188" y="87"/>
                  </a:lnTo>
                  <a:lnTo>
                    <a:pt x="181" y="82"/>
                  </a:lnTo>
                  <a:lnTo>
                    <a:pt x="173" y="78"/>
                  </a:lnTo>
                  <a:lnTo>
                    <a:pt x="167" y="75"/>
                  </a:lnTo>
                  <a:lnTo>
                    <a:pt x="161" y="72"/>
                  </a:lnTo>
                  <a:lnTo>
                    <a:pt x="155" y="69"/>
                  </a:lnTo>
                  <a:lnTo>
                    <a:pt x="149" y="66"/>
                  </a:lnTo>
                  <a:lnTo>
                    <a:pt x="143" y="63"/>
                  </a:lnTo>
                  <a:lnTo>
                    <a:pt x="136" y="60"/>
                  </a:lnTo>
                  <a:lnTo>
                    <a:pt x="130" y="56"/>
                  </a:lnTo>
                  <a:lnTo>
                    <a:pt x="124" y="53"/>
                  </a:lnTo>
                  <a:lnTo>
                    <a:pt x="118" y="50"/>
                  </a:lnTo>
                  <a:lnTo>
                    <a:pt x="112" y="47"/>
                  </a:lnTo>
                  <a:lnTo>
                    <a:pt x="106" y="44"/>
                  </a:lnTo>
                  <a:lnTo>
                    <a:pt x="100" y="41"/>
                  </a:lnTo>
                  <a:lnTo>
                    <a:pt x="92" y="38"/>
                  </a:lnTo>
                  <a:lnTo>
                    <a:pt x="84" y="35"/>
                  </a:lnTo>
                  <a:lnTo>
                    <a:pt x="77" y="30"/>
                  </a:lnTo>
                  <a:lnTo>
                    <a:pt x="69" y="27"/>
                  </a:lnTo>
                  <a:lnTo>
                    <a:pt x="60" y="23"/>
                  </a:lnTo>
                  <a:lnTo>
                    <a:pt x="51" y="20"/>
                  </a:lnTo>
                  <a:lnTo>
                    <a:pt x="40" y="15"/>
                  </a:lnTo>
                  <a:lnTo>
                    <a:pt x="29" y="11"/>
                  </a:lnTo>
                  <a:lnTo>
                    <a:pt x="18" y="4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61" name="Freeform 377"/>
            <p:cNvSpPr>
              <a:spLocks/>
            </p:cNvSpPr>
            <p:nvPr/>
          </p:nvSpPr>
          <p:spPr bwMode="auto">
            <a:xfrm>
              <a:off x="4327" y="1432"/>
              <a:ext cx="22" cy="1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17" y="4"/>
                </a:cxn>
                <a:cxn ang="0">
                  <a:pos x="17" y="12"/>
                </a:cxn>
                <a:cxn ang="0">
                  <a:pos x="14" y="16"/>
                </a:cxn>
                <a:cxn ang="0">
                  <a:pos x="0" y="9"/>
                </a:cxn>
              </a:cxnLst>
              <a:rect l="0" t="0" r="r" b="b"/>
              <a:pathLst>
                <a:path w="18" h="17">
                  <a:moveTo>
                    <a:pt x="0" y="9"/>
                  </a:moveTo>
                  <a:lnTo>
                    <a:pt x="6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4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0" y="9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62" name="Freeform 378"/>
            <p:cNvSpPr>
              <a:spLocks/>
            </p:cNvSpPr>
            <p:nvPr/>
          </p:nvSpPr>
          <p:spPr bwMode="auto">
            <a:xfrm>
              <a:off x="4327" y="1432"/>
              <a:ext cx="22" cy="1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17" y="4"/>
                </a:cxn>
                <a:cxn ang="0">
                  <a:pos x="17" y="12"/>
                </a:cxn>
                <a:cxn ang="0">
                  <a:pos x="14" y="16"/>
                </a:cxn>
                <a:cxn ang="0">
                  <a:pos x="0" y="9"/>
                </a:cxn>
              </a:cxnLst>
              <a:rect l="0" t="0" r="r" b="b"/>
              <a:pathLst>
                <a:path w="18" h="17">
                  <a:moveTo>
                    <a:pt x="0" y="9"/>
                  </a:moveTo>
                  <a:lnTo>
                    <a:pt x="6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4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0" y="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63" name="Freeform 379"/>
            <p:cNvSpPr>
              <a:spLocks/>
            </p:cNvSpPr>
            <p:nvPr/>
          </p:nvSpPr>
          <p:spPr bwMode="auto">
            <a:xfrm>
              <a:off x="5238" y="2144"/>
              <a:ext cx="37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8" y="3"/>
                </a:cxn>
                <a:cxn ang="0">
                  <a:pos x="28" y="7"/>
                </a:cxn>
                <a:cxn ang="0">
                  <a:pos x="26" y="14"/>
                </a:cxn>
                <a:cxn ang="0">
                  <a:pos x="8" y="24"/>
                </a:cxn>
                <a:cxn ang="0">
                  <a:pos x="0" y="10"/>
                </a:cxn>
              </a:cxnLst>
              <a:rect l="0" t="0" r="r" b="b"/>
              <a:pathLst>
                <a:path w="29" h="25">
                  <a:moveTo>
                    <a:pt x="0" y="1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8" y="7"/>
                  </a:lnTo>
                  <a:lnTo>
                    <a:pt x="26" y="14"/>
                  </a:lnTo>
                  <a:lnTo>
                    <a:pt x="8" y="24"/>
                  </a:lnTo>
                  <a:lnTo>
                    <a:pt x="0" y="1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64" name="Freeform 380"/>
            <p:cNvSpPr>
              <a:spLocks/>
            </p:cNvSpPr>
            <p:nvPr/>
          </p:nvSpPr>
          <p:spPr bwMode="auto">
            <a:xfrm>
              <a:off x="5238" y="2144"/>
              <a:ext cx="37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8" y="3"/>
                </a:cxn>
                <a:cxn ang="0">
                  <a:pos x="28" y="7"/>
                </a:cxn>
                <a:cxn ang="0">
                  <a:pos x="26" y="14"/>
                </a:cxn>
                <a:cxn ang="0">
                  <a:pos x="8" y="24"/>
                </a:cxn>
                <a:cxn ang="0">
                  <a:pos x="0" y="10"/>
                </a:cxn>
              </a:cxnLst>
              <a:rect l="0" t="0" r="r" b="b"/>
              <a:pathLst>
                <a:path w="29" h="25">
                  <a:moveTo>
                    <a:pt x="0" y="1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8" y="7"/>
                  </a:lnTo>
                  <a:lnTo>
                    <a:pt x="26" y="14"/>
                  </a:lnTo>
                  <a:lnTo>
                    <a:pt x="8" y="24"/>
                  </a:lnTo>
                  <a:lnTo>
                    <a:pt x="0" y="1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65" name="Freeform 381"/>
            <p:cNvSpPr>
              <a:spLocks/>
            </p:cNvSpPr>
            <p:nvPr/>
          </p:nvSpPr>
          <p:spPr bwMode="auto">
            <a:xfrm>
              <a:off x="3776" y="1299"/>
              <a:ext cx="62" cy="4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37" y="3"/>
                </a:cxn>
                <a:cxn ang="0">
                  <a:pos x="39" y="2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5"/>
                </a:cxn>
                <a:cxn ang="0">
                  <a:pos x="49" y="11"/>
                </a:cxn>
                <a:cxn ang="0">
                  <a:pos x="20" y="34"/>
                </a:cxn>
                <a:cxn ang="0">
                  <a:pos x="0" y="31"/>
                </a:cxn>
              </a:cxnLst>
              <a:rect l="0" t="0" r="r" b="b"/>
              <a:pathLst>
                <a:path w="50" h="35">
                  <a:moveTo>
                    <a:pt x="0" y="31"/>
                  </a:moveTo>
                  <a:lnTo>
                    <a:pt x="37" y="3"/>
                  </a:lnTo>
                  <a:lnTo>
                    <a:pt x="39" y="2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5"/>
                  </a:lnTo>
                  <a:lnTo>
                    <a:pt x="49" y="11"/>
                  </a:lnTo>
                  <a:lnTo>
                    <a:pt x="20" y="34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66" name="Freeform 382"/>
            <p:cNvSpPr>
              <a:spLocks/>
            </p:cNvSpPr>
            <p:nvPr/>
          </p:nvSpPr>
          <p:spPr bwMode="auto">
            <a:xfrm>
              <a:off x="3776" y="1299"/>
              <a:ext cx="62" cy="4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37" y="3"/>
                </a:cxn>
                <a:cxn ang="0">
                  <a:pos x="39" y="2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5"/>
                </a:cxn>
                <a:cxn ang="0">
                  <a:pos x="49" y="11"/>
                </a:cxn>
                <a:cxn ang="0">
                  <a:pos x="20" y="34"/>
                </a:cxn>
                <a:cxn ang="0">
                  <a:pos x="0" y="31"/>
                </a:cxn>
              </a:cxnLst>
              <a:rect l="0" t="0" r="r" b="b"/>
              <a:pathLst>
                <a:path w="50" h="35">
                  <a:moveTo>
                    <a:pt x="0" y="31"/>
                  </a:moveTo>
                  <a:lnTo>
                    <a:pt x="37" y="3"/>
                  </a:lnTo>
                  <a:lnTo>
                    <a:pt x="39" y="2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5"/>
                  </a:lnTo>
                  <a:lnTo>
                    <a:pt x="49" y="11"/>
                  </a:lnTo>
                  <a:lnTo>
                    <a:pt x="20" y="34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67" name="Freeform 383"/>
            <p:cNvSpPr>
              <a:spLocks/>
            </p:cNvSpPr>
            <p:nvPr/>
          </p:nvSpPr>
          <p:spPr bwMode="auto">
            <a:xfrm>
              <a:off x="4014" y="3590"/>
              <a:ext cx="89" cy="4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8" y="1"/>
                </a:cxn>
                <a:cxn ang="0">
                  <a:pos x="69" y="4"/>
                </a:cxn>
                <a:cxn ang="0">
                  <a:pos x="70" y="13"/>
                </a:cxn>
                <a:cxn ang="0">
                  <a:pos x="70" y="20"/>
                </a:cxn>
                <a:cxn ang="0">
                  <a:pos x="14" y="38"/>
                </a:cxn>
                <a:cxn ang="0">
                  <a:pos x="14" y="41"/>
                </a:cxn>
                <a:cxn ang="0">
                  <a:pos x="11" y="32"/>
                </a:cxn>
                <a:cxn ang="0">
                  <a:pos x="6" y="23"/>
                </a:cxn>
                <a:cxn ang="0">
                  <a:pos x="0" y="15"/>
                </a:cxn>
                <a:cxn ang="0">
                  <a:pos x="57" y="0"/>
                </a:cxn>
                <a:cxn ang="0">
                  <a:pos x="64" y="0"/>
                </a:cxn>
              </a:cxnLst>
              <a:rect l="0" t="0" r="r" b="b"/>
              <a:pathLst>
                <a:path w="71" h="42">
                  <a:moveTo>
                    <a:pt x="64" y="0"/>
                  </a:moveTo>
                  <a:lnTo>
                    <a:pt x="58" y="1"/>
                  </a:lnTo>
                  <a:lnTo>
                    <a:pt x="69" y="4"/>
                  </a:lnTo>
                  <a:lnTo>
                    <a:pt x="70" y="13"/>
                  </a:lnTo>
                  <a:lnTo>
                    <a:pt x="70" y="20"/>
                  </a:lnTo>
                  <a:lnTo>
                    <a:pt x="14" y="38"/>
                  </a:lnTo>
                  <a:lnTo>
                    <a:pt x="14" y="41"/>
                  </a:lnTo>
                  <a:lnTo>
                    <a:pt x="11" y="32"/>
                  </a:lnTo>
                  <a:lnTo>
                    <a:pt x="6" y="23"/>
                  </a:lnTo>
                  <a:lnTo>
                    <a:pt x="0" y="15"/>
                  </a:lnTo>
                  <a:lnTo>
                    <a:pt x="57" y="0"/>
                  </a:lnTo>
                  <a:lnTo>
                    <a:pt x="64" y="0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68" name="Freeform 384"/>
            <p:cNvSpPr>
              <a:spLocks/>
            </p:cNvSpPr>
            <p:nvPr/>
          </p:nvSpPr>
          <p:spPr bwMode="auto">
            <a:xfrm>
              <a:off x="4014" y="3590"/>
              <a:ext cx="89" cy="4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8" y="1"/>
                </a:cxn>
                <a:cxn ang="0">
                  <a:pos x="69" y="4"/>
                </a:cxn>
                <a:cxn ang="0">
                  <a:pos x="70" y="13"/>
                </a:cxn>
                <a:cxn ang="0">
                  <a:pos x="70" y="20"/>
                </a:cxn>
                <a:cxn ang="0">
                  <a:pos x="14" y="38"/>
                </a:cxn>
                <a:cxn ang="0">
                  <a:pos x="14" y="41"/>
                </a:cxn>
                <a:cxn ang="0">
                  <a:pos x="11" y="32"/>
                </a:cxn>
                <a:cxn ang="0">
                  <a:pos x="6" y="23"/>
                </a:cxn>
                <a:cxn ang="0">
                  <a:pos x="0" y="15"/>
                </a:cxn>
                <a:cxn ang="0">
                  <a:pos x="57" y="0"/>
                </a:cxn>
              </a:cxnLst>
              <a:rect l="0" t="0" r="r" b="b"/>
              <a:pathLst>
                <a:path w="71" h="42">
                  <a:moveTo>
                    <a:pt x="64" y="0"/>
                  </a:moveTo>
                  <a:lnTo>
                    <a:pt x="58" y="1"/>
                  </a:lnTo>
                  <a:lnTo>
                    <a:pt x="69" y="4"/>
                  </a:lnTo>
                  <a:lnTo>
                    <a:pt x="70" y="13"/>
                  </a:lnTo>
                  <a:lnTo>
                    <a:pt x="70" y="20"/>
                  </a:lnTo>
                  <a:lnTo>
                    <a:pt x="14" y="38"/>
                  </a:lnTo>
                  <a:lnTo>
                    <a:pt x="14" y="41"/>
                  </a:lnTo>
                  <a:lnTo>
                    <a:pt x="11" y="32"/>
                  </a:lnTo>
                  <a:lnTo>
                    <a:pt x="6" y="23"/>
                  </a:lnTo>
                  <a:lnTo>
                    <a:pt x="0" y="15"/>
                  </a:lnTo>
                  <a:lnTo>
                    <a:pt x="57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69" name="Freeform 385"/>
            <p:cNvSpPr>
              <a:spLocks/>
            </p:cNvSpPr>
            <p:nvPr/>
          </p:nvSpPr>
          <p:spPr bwMode="auto">
            <a:xfrm>
              <a:off x="1091" y="3386"/>
              <a:ext cx="71" cy="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6" y="39"/>
                </a:cxn>
                <a:cxn ang="0">
                  <a:pos x="54" y="35"/>
                </a:cxn>
                <a:cxn ang="0">
                  <a:pos x="55" y="29"/>
                </a:cxn>
                <a:cxn ang="0">
                  <a:pos x="55" y="26"/>
                </a:cxn>
                <a:cxn ang="0">
                  <a:pos x="54" y="20"/>
                </a:cxn>
                <a:cxn ang="0">
                  <a:pos x="49" y="16"/>
                </a:cxn>
                <a:cxn ang="0">
                  <a:pos x="46" y="16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0" y="21"/>
                </a:cxn>
              </a:cxnLst>
              <a:rect l="0" t="0" r="r" b="b"/>
              <a:pathLst>
                <a:path w="56" h="40">
                  <a:moveTo>
                    <a:pt x="0" y="21"/>
                  </a:moveTo>
                  <a:lnTo>
                    <a:pt x="26" y="39"/>
                  </a:lnTo>
                  <a:lnTo>
                    <a:pt x="54" y="35"/>
                  </a:lnTo>
                  <a:lnTo>
                    <a:pt x="55" y="29"/>
                  </a:lnTo>
                  <a:lnTo>
                    <a:pt x="55" y="26"/>
                  </a:lnTo>
                  <a:lnTo>
                    <a:pt x="54" y="20"/>
                  </a:lnTo>
                  <a:lnTo>
                    <a:pt x="49" y="16"/>
                  </a:lnTo>
                  <a:lnTo>
                    <a:pt x="46" y="1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6" y="6"/>
                  </a:lnTo>
                  <a:lnTo>
                    <a:pt x="0" y="15"/>
                  </a:lnTo>
                  <a:lnTo>
                    <a:pt x="0" y="21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70" name="Freeform 386"/>
            <p:cNvSpPr>
              <a:spLocks/>
            </p:cNvSpPr>
            <p:nvPr/>
          </p:nvSpPr>
          <p:spPr bwMode="auto">
            <a:xfrm>
              <a:off x="1091" y="3386"/>
              <a:ext cx="71" cy="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6" y="39"/>
                </a:cxn>
                <a:cxn ang="0">
                  <a:pos x="54" y="35"/>
                </a:cxn>
                <a:cxn ang="0">
                  <a:pos x="55" y="29"/>
                </a:cxn>
                <a:cxn ang="0">
                  <a:pos x="55" y="26"/>
                </a:cxn>
                <a:cxn ang="0">
                  <a:pos x="54" y="20"/>
                </a:cxn>
                <a:cxn ang="0">
                  <a:pos x="49" y="16"/>
                </a:cxn>
                <a:cxn ang="0">
                  <a:pos x="46" y="16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0" y="21"/>
                </a:cxn>
              </a:cxnLst>
              <a:rect l="0" t="0" r="r" b="b"/>
              <a:pathLst>
                <a:path w="56" h="40">
                  <a:moveTo>
                    <a:pt x="0" y="21"/>
                  </a:moveTo>
                  <a:lnTo>
                    <a:pt x="26" y="39"/>
                  </a:lnTo>
                  <a:lnTo>
                    <a:pt x="54" y="35"/>
                  </a:lnTo>
                  <a:lnTo>
                    <a:pt x="55" y="29"/>
                  </a:lnTo>
                  <a:lnTo>
                    <a:pt x="55" y="26"/>
                  </a:lnTo>
                  <a:lnTo>
                    <a:pt x="54" y="20"/>
                  </a:lnTo>
                  <a:lnTo>
                    <a:pt x="49" y="16"/>
                  </a:lnTo>
                  <a:lnTo>
                    <a:pt x="46" y="1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6" y="6"/>
                  </a:lnTo>
                  <a:lnTo>
                    <a:pt x="0" y="15"/>
                  </a:lnTo>
                  <a:lnTo>
                    <a:pt x="0" y="21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71" name="Freeform 387"/>
            <p:cNvSpPr>
              <a:spLocks/>
            </p:cNvSpPr>
            <p:nvPr/>
          </p:nvSpPr>
          <p:spPr bwMode="auto">
            <a:xfrm>
              <a:off x="1123" y="3404"/>
              <a:ext cx="30" cy="28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2" y="1"/>
                </a:cxn>
              </a:cxnLst>
              <a:rect l="0" t="0" r="r" b="b"/>
              <a:pathLst>
                <a:path w="23" h="24">
                  <a:moveTo>
                    <a:pt x="2" y="23"/>
                  </a:moveTo>
                  <a:lnTo>
                    <a:pt x="2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1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72" name="Freeform 388"/>
            <p:cNvSpPr>
              <a:spLocks/>
            </p:cNvSpPr>
            <p:nvPr/>
          </p:nvSpPr>
          <p:spPr bwMode="auto">
            <a:xfrm>
              <a:off x="1128" y="3398"/>
              <a:ext cx="107" cy="8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42" y="74"/>
                </a:cxn>
                <a:cxn ang="0">
                  <a:pos x="81" y="55"/>
                </a:cxn>
                <a:cxn ang="0">
                  <a:pos x="84" y="46"/>
                </a:cxn>
                <a:cxn ang="0">
                  <a:pos x="81" y="39"/>
                </a:cxn>
                <a:cxn ang="0">
                  <a:pos x="80" y="34"/>
                </a:cxn>
                <a:cxn ang="0">
                  <a:pos x="77" y="28"/>
                </a:cxn>
                <a:cxn ang="0">
                  <a:pos x="71" y="23"/>
                </a:cxn>
                <a:cxn ang="0">
                  <a:pos x="69" y="20"/>
                </a:cxn>
                <a:cxn ang="0">
                  <a:pos x="68" y="20"/>
                </a:cxn>
                <a:cxn ang="0">
                  <a:pos x="35" y="2"/>
                </a:cxn>
                <a:cxn ang="0">
                  <a:pos x="26" y="0"/>
                </a:cxn>
                <a:cxn ang="0">
                  <a:pos x="17" y="2"/>
                </a:cxn>
                <a:cxn ang="0">
                  <a:pos x="11" y="6"/>
                </a:cxn>
                <a:cxn ang="0">
                  <a:pos x="6" y="14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0" y="46"/>
                </a:cxn>
              </a:cxnLst>
              <a:rect l="0" t="0" r="r" b="b"/>
              <a:pathLst>
                <a:path w="85" h="75">
                  <a:moveTo>
                    <a:pt x="0" y="46"/>
                  </a:moveTo>
                  <a:lnTo>
                    <a:pt x="42" y="74"/>
                  </a:lnTo>
                  <a:lnTo>
                    <a:pt x="81" y="55"/>
                  </a:lnTo>
                  <a:lnTo>
                    <a:pt x="84" y="46"/>
                  </a:lnTo>
                  <a:lnTo>
                    <a:pt x="81" y="39"/>
                  </a:lnTo>
                  <a:lnTo>
                    <a:pt x="80" y="34"/>
                  </a:lnTo>
                  <a:lnTo>
                    <a:pt x="77" y="28"/>
                  </a:lnTo>
                  <a:lnTo>
                    <a:pt x="71" y="23"/>
                  </a:lnTo>
                  <a:lnTo>
                    <a:pt x="69" y="20"/>
                  </a:lnTo>
                  <a:lnTo>
                    <a:pt x="68" y="20"/>
                  </a:lnTo>
                  <a:lnTo>
                    <a:pt x="35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1" y="6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0" y="46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73" name="Freeform 389"/>
            <p:cNvSpPr>
              <a:spLocks/>
            </p:cNvSpPr>
            <p:nvPr/>
          </p:nvSpPr>
          <p:spPr bwMode="auto">
            <a:xfrm>
              <a:off x="1128" y="3398"/>
              <a:ext cx="107" cy="8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42" y="74"/>
                </a:cxn>
                <a:cxn ang="0">
                  <a:pos x="81" y="55"/>
                </a:cxn>
                <a:cxn ang="0">
                  <a:pos x="84" y="46"/>
                </a:cxn>
                <a:cxn ang="0">
                  <a:pos x="81" y="39"/>
                </a:cxn>
                <a:cxn ang="0">
                  <a:pos x="80" y="34"/>
                </a:cxn>
                <a:cxn ang="0">
                  <a:pos x="77" y="28"/>
                </a:cxn>
                <a:cxn ang="0">
                  <a:pos x="71" y="23"/>
                </a:cxn>
                <a:cxn ang="0">
                  <a:pos x="69" y="20"/>
                </a:cxn>
                <a:cxn ang="0">
                  <a:pos x="68" y="20"/>
                </a:cxn>
                <a:cxn ang="0">
                  <a:pos x="35" y="2"/>
                </a:cxn>
                <a:cxn ang="0">
                  <a:pos x="26" y="0"/>
                </a:cxn>
                <a:cxn ang="0">
                  <a:pos x="17" y="2"/>
                </a:cxn>
                <a:cxn ang="0">
                  <a:pos x="11" y="6"/>
                </a:cxn>
                <a:cxn ang="0">
                  <a:pos x="6" y="14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0" y="46"/>
                </a:cxn>
              </a:cxnLst>
              <a:rect l="0" t="0" r="r" b="b"/>
              <a:pathLst>
                <a:path w="85" h="75">
                  <a:moveTo>
                    <a:pt x="0" y="46"/>
                  </a:moveTo>
                  <a:lnTo>
                    <a:pt x="42" y="74"/>
                  </a:lnTo>
                  <a:lnTo>
                    <a:pt x="81" y="55"/>
                  </a:lnTo>
                  <a:lnTo>
                    <a:pt x="84" y="46"/>
                  </a:lnTo>
                  <a:lnTo>
                    <a:pt x="81" y="39"/>
                  </a:lnTo>
                  <a:lnTo>
                    <a:pt x="80" y="34"/>
                  </a:lnTo>
                  <a:lnTo>
                    <a:pt x="77" y="28"/>
                  </a:lnTo>
                  <a:lnTo>
                    <a:pt x="71" y="23"/>
                  </a:lnTo>
                  <a:lnTo>
                    <a:pt x="69" y="20"/>
                  </a:lnTo>
                  <a:lnTo>
                    <a:pt x="68" y="20"/>
                  </a:lnTo>
                  <a:lnTo>
                    <a:pt x="35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1" y="6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0" y="46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74" name="Freeform 390"/>
            <p:cNvSpPr>
              <a:spLocks/>
            </p:cNvSpPr>
            <p:nvPr/>
          </p:nvSpPr>
          <p:spPr bwMode="auto">
            <a:xfrm>
              <a:off x="1180" y="3420"/>
              <a:ext cx="35" cy="60"/>
            </a:xfrm>
            <a:custGeom>
              <a:avLst/>
              <a:gdLst/>
              <a:ahLst/>
              <a:cxnLst>
                <a:cxn ang="0">
                  <a:pos x="1" y="51"/>
                </a:cxn>
                <a:cxn ang="0">
                  <a:pos x="1" y="48"/>
                </a:cxn>
                <a:cxn ang="0">
                  <a:pos x="1" y="45"/>
                </a:cxn>
                <a:cxn ang="0">
                  <a:pos x="1" y="42"/>
                </a:cxn>
                <a:cxn ang="0">
                  <a:pos x="0" y="39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" y="31"/>
                </a:cxn>
                <a:cxn ang="0">
                  <a:pos x="1" y="29"/>
                </a:cxn>
                <a:cxn ang="0">
                  <a:pos x="1" y="26"/>
                </a:cxn>
                <a:cxn ang="0">
                  <a:pos x="1" y="25"/>
                </a:cxn>
                <a:cxn ang="0">
                  <a:pos x="3" y="22"/>
                </a:cxn>
                <a:cxn ang="0">
                  <a:pos x="3" y="20"/>
                </a:cxn>
                <a:cxn ang="0">
                  <a:pos x="4" y="17"/>
                </a:cxn>
                <a:cxn ang="0">
                  <a:pos x="4" y="16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6"/>
                </a:cxn>
                <a:cxn ang="0">
                  <a:pos x="12" y="5"/>
                </a:cxn>
                <a:cxn ang="0">
                  <a:pos x="13" y="3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7" y="0"/>
                </a:cxn>
              </a:cxnLst>
              <a:rect l="0" t="0" r="r" b="b"/>
              <a:pathLst>
                <a:path w="28" h="52">
                  <a:moveTo>
                    <a:pt x="1" y="51"/>
                  </a:moveTo>
                  <a:lnTo>
                    <a:pt x="1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75" name="Freeform 391"/>
            <p:cNvSpPr>
              <a:spLocks/>
            </p:cNvSpPr>
            <p:nvPr/>
          </p:nvSpPr>
          <p:spPr bwMode="auto">
            <a:xfrm>
              <a:off x="1191" y="3443"/>
              <a:ext cx="71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7" y="49"/>
                </a:cxn>
                <a:cxn ang="0">
                  <a:pos x="55" y="36"/>
                </a:cxn>
                <a:cxn ang="0">
                  <a:pos x="55" y="32"/>
                </a:cxn>
                <a:cxn ang="0">
                  <a:pos x="55" y="26"/>
                </a:cxn>
                <a:cxn ang="0">
                  <a:pos x="53" y="23"/>
                </a:cxn>
                <a:cxn ang="0">
                  <a:pos x="52" y="18"/>
                </a:cxn>
                <a:cxn ang="0">
                  <a:pos x="47" y="15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6" y="4"/>
                </a:cxn>
                <a:cxn ang="0">
                  <a:pos x="0" y="15"/>
                </a:cxn>
                <a:cxn ang="0">
                  <a:pos x="0" y="32"/>
                </a:cxn>
              </a:cxnLst>
              <a:rect l="0" t="0" r="r" b="b"/>
              <a:pathLst>
                <a:path w="56" h="50">
                  <a:moveTo>
                    <a:pt x="0" y="32"/>
                  </a:moveTo>
                  <a:lnTo>
                    <a:pt x="27" y="49"/>
                  </a:lnTo>
                  <a:lnTo>
                    <a:pt x="55" y="36"/>
                  </a:lnTo>
                  <a:lnTo>
                    <a:pt x="55" y="32"/>
                  </a:lnTo>
                  <a:lnTo>
                    <a:pt x="55" y="26"/>
                  </a:lnTo>
                  <a:lnTo>
                    <a:pt x="53" y="23"/>
                  </a:lnTo>
                  <a:lnTo>
                    <a:pt x="52" y="18"/>
                  </a:lnTo>
                  <a:lnTo>
                    <a:pt x="47" y="15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4"/>
                  </a:lnTo>
                  <a:lnTo>
                    <a:pt x="0" y="15"/>
                  </a:lnTo>
                  <a:lnTo>
                    <a:pt x="0" y="32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76" name="Freeform 392"/>
            <p:cNvSpPr>
              <a:spLocks/>
            </p:cNvSpPr>
            <p:nvPr/>
          </p:nvSpPr>
          <p:spPr bwMode="auto">
            <a:xfrm>
              <a:off x="1191" y="3443"/>
              <a:ext cx="71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7" y="49"/>
                </a:cxn>
                <a:cxn ang="0">
                  <a:pos x="55" y="36"/>
                </a:cxn>
                <a:cxn ang="0">
                  <a:pos x="55" y="32"/>
                </a:cxn>
                <a:cxn ang="0">
                  <a:pos x="55" y="26"/>
                </a:cxn>
                <a:cxn ang="0">
                  <a:pos x="53" y="23"/>
                </a:cxn>
                <a:cxn ang="0">
                  <a:pos x="52" y="18"/>
                </a:cxn>
                <a:cxn ang="0">
                  <a:pos x="47" y="15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6" y="4"/>
                </a:cxn>
                <a:cxn ang="0">
                  <a:pos x="0" y="15"/>
                </a:cxn>
                <a:cxn ang="0">
                  <a:pos x="0" y="32"/>
                </a:cxn>
              </a:cxnLst>
              <a:rect l="0" t="0" r="r" b="b"/>
              <a:pathLst>
                <a:path w="56" h="50">
                  <a:moveTo>
                    <a:pt x="0" y="32"/>
                  </a:moveTo>
                  <a:lnTo>
                    <a:pt x="27" y="49"/>
                  </a:lnTo>
                  <a:lnTo>
                    <a:pt x="55" y="36"/>
                  </a:lnTo>
                  <a:lnTo>
                    <a:pt x="55" y="32"/>
                  </a:lnTo>
                  <a:lnTo>
                    <a:pt x="55" y="26"/>
                  </a:lnTo>
                  <a:lnTo>
                    <a:pt x="53" y="23"/>
                  </a:lnTo>
                  <a:lnTo>
                    <a:pt x="52" y="18"/>
                  </a:lnTo>
                  <a:lnTo>
                    <a:pt x="47" y="15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4"/>
                  </a:lnTo>
                  <a:lnTo>
                    <a:pt x="0" y="15"/>
                  </a:lnTo>
                  <a:lnTo>
                    <a:pt x="0" y="32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77" name="Freeform 393"/>
            <p:cNvSpPr>
              <a:spLocks/>
            </p:cNvSpPr>
            <p:nvPr/>
          </p:nvSpPr>
          <p:spPr bwMode="auto">
            <a:xfrm>
              <a:off x="1226" y="3457"/>
              <a:ext cx="25" cy="4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9" y="2"/>
                </a:cxn>
              </a:cxnLst>
              <a:rect l="0" t="0" r="r" b="b"/>
              <a:pathLst>
                <a:path w="20" h="35">
                  <a:moveTo>
                    <a:pt x="0" y="34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2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78" name="Freeform 394"/>
            <p:cNvSpPr>
              <a:spLocks/>
            </p:cNvSpPr>
            <p:nvPr/>
          </p:nvSpPr>
          <p:spPr bwMode="auto">
            <a:xfrm>
              <a:off x="1242" y="3473"/>
              <a:ext cx="500" cy="19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39" y="17"/>
                </a:cxn>
                <a:cxn ang="0">
                  <a:pos x="67" y="31"/>
                </a:cxn>
                <a:cxn ang="0">
                  <a:pos x="93" y="41"/>
                </a:cxn>
                <a:cxn ang="0">
                  <a:pos x="118" y="54"/>
                </a:cxn>
                <a:cxn ang="0">
                  <a:pos x="141" y="63"/>
                </a:cxn>
                <a:cxn ang="0">
                  <a:pos x="162" y="72"/>
                </a:cxn>
                <a:cxn ang="0">
                  <a:pos x="183" y="81"/>
                </a:cxn>
                <a:cxn ang="0">
                  <a:pos x="205" y="89"/>
                </a:cxn>
                <a:cxn ang="0">
                  <a:pos x="226" y="97"/>
                </a:cxn>
                <a:cxn ang="0">
                  <a:pos x="248" y="104"/>
                </a:cxn>
                <a:cxn ang="0">
                  <a:pos x="269" y="112"/>
                </a:cxn>
                <a:cxn ang="0">
                  <a:pos x="292" y="118"/>
                </a:cxn>
                <a:cxn ang="0">
                  <a:pos x="315" y="126"/>
                </a:cxn>
                <a:cxn ang="0">
                  <a:pos x="340" y="133"/>
                </a:cxn>
                <a:cxn ang="0">
                  <a:pos x="366" y="141"/>
                </a:cxn>
                <a:cxn ang="0">
                  <a:pos x="393" y="149"/>
                </a:cxn>
                <a:cxn ang="0">
                  <a:pos x="393" y="152"/>
                </a:cxn>
                <a:cxn ang="0">
                  <a:pos x="393" y="155"/>
                </a:cxn>
                <a:cxn ang="0">
                  <a:pos x="393" y="158"/>
                </a:cxn>
                <a:cxn ang="0">
                  <a:pos x="395" y="159"/>
                </a:cxn>
                <a:cxn ang="0">
                  <a:pos x="395" y="162"/>
                </a:cxn>
                <a:cxn ang="0">
                  <a:pos x="395" y="165"/>
                </a:cxn>
                <a:cxn ang="0">
                  <a:pos x="396" y="167"/>
                </a:cxn>
                <a:cxn ang="0">
                  <a:pos x="396" y="170"/>
                </a:cxn>
                <a:cxn ang="0">
                  <a:pos x="376" y="164"/>
                </a:cxn>
                <a:cxn ang="0">
                  <a:pos x="338" y="152"/>
                </a:cxn>
                <a:cxn ang="0">
                  <a:pos x="304" y="139"/>
                </a:cxn>
                <a:cxn ang="0">
                  <a:pos x="275" y="130"/>
                </a:cxn>
                <a:cxn ang="0">
                  <a:pos x="249" y="121"/>
                </a:cxn>
                <a:cxn ang="0">
                  <a:pos x="228" y="113"/>
                </a:cxn>
                <a:cxn ang="0">
                  <a:pos x="206" y="107"/>
                </a:cxn>
                <a:cxn ang="0">
                  <a:pos x="188" y="100"/>
                </a:cxn>
                <a:cxn ang="0">
                  <a:pos x="170" y="94"/>
                </a:cxn>
                <a:cxn ang="0">
                  <a:pos x="153" y="86"/>
                </a:cxn>
                <a:cxn ang="0">
                  <a:pos x="134" y="78"/>
                </a:cxn>
                <a:cxn ang="0">
                  <a:pos x="116" y="71"/>
                </a:cxn>
                <a:cxn ang="0">
                  <a:pos x="95" y="60"/>
                </a:cxn>
                <a:cxn ang="0">
                  <a:pos x="72" y="49"/>
                </a:cxn>
                <a:cxn ang="0">
                  <a:pos x="46" y="37"/>
                </a:cxn>
                <a:cxn ang="0">
                  <a:pos x="16" y="22"/>
                </a:cxn>
              </a:cxnLst>
              <a:rect l="0" t="0" r="r" b="b"/>
              <a:pathLst>
                <a:path w="397" h="173">
                  <a:moveTo>
                    <a:pt x="0" y="14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24" y="9"/>
                  </a:lnTo>
                  <a:lnTo>
                    <a:pt x="39" y="17"/>
                  </a:lnTo>
                  <a:lnTo>
                    <a:pt x="53" y="23"/>
                  </a:lnTo>
                  <a:lnTo>
                    <a:pt x="67" y="31"/>
                  </a:lnTo>
                  <a:lnTo>
                    <a:pt x="79" y="37"/>
                  </a:lnTo>
                  <a:lnTo>
                    <a:pt x="93" y="41"/>
                  </a:lnTo>
                  <a:lnTo>
                    <a:pt x="105" y="48"/>
                  </a:lnTo>
                  <a:lnTo>
                    <a:pt x="118" y="54"/>
                  </a:lnTo>
                  <a:lnTo>
                    <a:pt x="128" y="58"/>
                  </a:lnTo>
                  <a:lnTo>
                    <a:pt x="141" y="63"/>
                  </a:lnTo>
                  <a:lnTo>
                    <a:pt x="151" y="68"/>
                  </a:lnTo>
                  <a:lnTo>
                    <a:pt x="162" y="72"/>
                  </a:lnTo>
                  <a:lnTo>
                    <a:pt x="173" y="77"/>
                  </a:lnTo>
                  <a:lnTo>
                    <a:pt x="183" y="81"/>
                  </a:lnTo>
                  <a:lnTo>
                    <a:pt x="194" y="86"/>
                  </a:lnTo>
                  <a:lnTo>
                    <a:pt x="205" y="89"/>
                  </a:lnTo>
                  <a:lnTo>
                    <a:pt x="216" y="94"/>
                  </a:lnTo>
                  <a:lnTo>
                    <a:pt x="226" y="97"/>
                  </a:lnTo>
                  <a:lnTo>
                    <a:pt x="237" y="101"/>
                  </a:lnTo>
                  <a:lnTo>
                    <a:pt x="248" y="104"/>
                  </a:lnTo>
                  <a:lnTo>
                    <a:pt x="258" y="107"/>
                  </a:lnTo>
                  <a:lnTo>
                    <a:pt x="269" y="112"/>
                  </a:lnTo>
                  <a:lnTo>
                    <a:pt x="280" y="115"/>
                  </a:lnTo>
                  <a:lnTo>
                    <a:pt x="292" y="118"/>
                  </a:lnTo>
                  <a:lnTo>
                    <a:pt x="303" y="123"/>
                  </a:lnTo>
                  <a:lnTo>
                    <a:pt x="315" y="126"/>
                  </a:lnTo>
                  <a:lnTo>
                    <a:pt x="327" y="130"/>
                  </a:lnTo>
                  <a:lnTo>
                    <a:pt x="340" y="133"/>
                  </a:lnTo>
                  <a:lnTo>
                    <a:pt x="352" y="136"/>
                  </a:lnTo>
                  <a:lnTo>
                    <a:pt x="366" y="141"/>
                  </a:lnTo>
                  <a:lnTo>
                    <a:pt x="379" y="146"/>
                  </a:lnTo>
                  <a:lnTo>
                    <a:pt x="393" y="149"/>
                  </a:lnTo>
                  <a:lnTo>
                    <a:pt x="393" y="150"/>
                  </a:lnTo>
                  <a:lnTo>
                    <a:pt x="393" y="152"/>
                  </a:lnTo>
                  <a:lnTo>
                    <a:pt x="393" y="153"/>
                  </a:lnTo>
                  <a:lnTo>
                    <a:pt x="393" y="155"/>
                  </a:lnTo>
                  <a:lnTo>
                    <a:pt x="393" y="156"/>
                  </a:lnTo>
                  <a:lnTo>
                    <a:pt x="393" y="158"/>
                  </a:lnTo>
                  <a:lnTo>
                    <a:pt x="393" y="159"/>
                  </a:lnTo>
                  <a:lnTo>
                    <a:pt x="395" y="159"/>
                  </a:lnTo>
                  <a:lnTo>
                    <a:pt x="395" y="161"/>
                  </a:lnTo>
                  <a:lnTo>
                    <a:pt x="395" y="162"/>
                  </a:lnTo>
                  <a:lnTo>
                    <a:pt x="395" y="164"/>
                  </a:lnTo>
                  <a:lnTo>
                    <a:pt x="395" y="165"/>
                  </a:lnTo>
                  <a:lnTo>
                    <a:pt x="396" y="165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70"/>
                  </a:lnTo>
                  <a:lnTo>
                    <a:pt x="396" y="172"/>
                  </a:lnTo>
                  <a:lnTo>
                    <a:pt x="376" y="164"/>
                  </a:lnTo>
                  <a:lnTo>
                    <a:pt x="356" y="158"/>
                  </a:lnTo>
                  <a:lnTo>
                    <a:pt x="338" y="152"/>
                  </a:lnTo>
                  <a:lnTo>
                    <a:pt x="321" y="146"/>
                  </a:lnTo>
                  <a:lnTo>
                    <a:pt x="304" y="139"/>
                  </a:lnTo>
                  <a:lnTo>
                    <a:pt x="289" y="135"/>
                  </a:lnTo>
                  <a:lnTo>
                    <a:pt x="275" y="130"/>
                  </a:lnTo>
                  <a:lnTo>
                    <a:pt x="261" y="126"/>
                  </a:lnTo>
                  <a:lnTo>
                    <a:pt x="249" y="121"/>
                  </a:lnTo>
                  <a:lnTo>
                    <a:pt x="239" y="118"/>
                  </a:lnTo>
                  <a:lnTo>
                    <a:pt x="228" y="113"/>
                  </a:lnTo>
                  <a:lnTo>
                    <a:pt x="217" y="110"/>
                  </a:lnTo>
                  <a:lnTo>
                    <a:pt x="206" y="107"/>
                  </a:lnTo>
                  <a:lnTo>
                    <a:pt x="197" y="104"/>
                  </a:lnTo>
                  <a:lnTo>
                    <a:pt x="188" y="100"/>
                  </a:lnTo>
                  <a:lnTo>
                    <a:pt x="179" y="97"/>
                  </a:lnTo>
                  <a:lnTo>
                    <a:pt x="170" y="94"/>
                  </a:lnTo>
                  <a:lnTo>
                    <a:pt x="162" y="90"/>
                  </a:lnTo>
                  <a:lnTo>
                    <a:pt x="153" y="86"/>
                  </a:lnTo>
                  <a:lnTo>
                    <a:pt x="144" y="83"/>
                  </a:lnTo>
                  <a:lnTo>
                    <a:pt x="134" y="78"/>
                  </a:lnTo>
                  <a:lnTo>
                    <a:pt x="125" y="75"/>
                  </a:lnTo>
                  <a:lnTo>
                    <a:pt x="116" y="71"/>
                  </a:lnTo>
                  <a:lnTo>
                    <a:pt x="105" y="66"/>
                  </a:lnTo>
                  <a:lnTo>
                    <a:pt x="95" y="60"/>
                  </a:lnTo>
                  <a:lnTo>
                    <a:pt x="84" y="55"/>
                  </a:lnTo>
                  <a:lnTo>
                    <a:pt x="72" y="49"/>
                  </a:lnTo>
                  <a:lnTo>
                    <a:pt x="59" y="43"/>
                  </a:lnTo>
                  <a:lnTo>
                    <a:pt x="46" y="37"/>
                  </a:lnTo>
                  <a:lnTo>
                    <a:pt x="32" y="29"/>
                  </a:lnTo>
                  <a:lnTo>
                    <a:pt x="16" y="22"/>
                  </a:lnTo>
                  <a:lnTo>
                    <a:pt x="0" y="14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79" name="Freeform 395"/>
            <p:cNvSpPr>
              <a:spLocks/>
            </p:cNvSpPr>
            <p:nvPr/>
          </p:nvSpPr>
          <p:spPr bwMode="auto">
            <a:xfrm>
              <a:off x="1242" y="3473"/>
              <a:ext cx="500" cy="19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39" y="17"/>
                </a:cxn>
                <a:cxn ang="0">
                  <a:pos x="67" y="31"/>
                </a:cxn>
                <a:cxn ang="0">
                  <a:pos x="93" y="41"/>
                </a:cxn>
                <a:cxn ang="0">
                  <a:pos x="118" y="54"/>
                </a:cxn>
                <a:cxn ang="0">
                  <a:pos x="141" y="63"/>
                </a:cxn>
                <a:cxn ang="0">
                  <a:pos x="162" y="72"/>
                </a:cxn>
                <a:cxn ang="0">
                  <a:pos x="183" y="81"/>
                </a:cxn>
                <a:cxn ang="0">
                  <a:pos x="205" y="89"/>
                </a:cxn>
                <a:cxn ang="0">
                  <a:pos x="226" y="97"/>
                </a:cxn>
                <a:cxn ang="0">
                  <a:pos x="248" y="104"/>
                </a:cxn>
                <a:cxn ang="0">
                  <a:pos x="269" y="112"/>
                </a:cxn>
                <a:cxn ang="0">
                  <a:pos x="292" y="118"/>
                </a:cxn>
                <a:cxn ang="0">
                  <a:pos x="315" y="126"/>
                </a:cxn>
                <a:cxn ang="0">
                  <a:pos x="340" y="133"/>
                </a:cxn>
                <a:cxn ang="0">
                  <a:pos x="366" y="141"/>
                </a:cxn>
                <a:cxn ang="0">
                  <a:pos x="393" y="149"/>
                </a:cxn>
                <a:cxn ang="0">
                  <a:pos x="393" y="152"/>
                </a:cxn>
                <a:cxn ang="0">
                  <a:pos x="393" y="155"/>
                </a:cxn>
                <a:cxn ang="0">
                  <a:pos x="393" y="158"/>
                </a:cxn>
                <a:cxn ang="0">
                  <a:pos x="395" y="159"/>
                </a:cxn>
                <a:cxn ang="0">
                  <a:pos x="395" y="162"/>
                </a:cxn>
                <a:cxn ang="0">
                  <a:pos x="395" y="165"/>
                </a:cxn>
                <a:cxn ang="0">
                  <a:pos x="396" y="167"/>
                </a:cxn>
                <a:cxn ang="0">
                  <a:pos x="396" y="170"/>
                </a:cxn>
                <a:cxn ang="0">
                  <a:pos x="376" y="164"/>
                </a:cxn>
                <a:cxn ang="0">
                  <a:pos x="338" y="152"/>
                </a:cxn>
                <a:cxn ang="0">
                  <a:pos x="304" y="139"/>
                </a:cxn>
                <a:cxn ang="0">
                  <a:pos x="275" y="130"/>
                </a:cxn>
                <a:cxn ang="0">
                  <a:pos x="249" y="121"/>
                </a:cxn>
                <a:cxn ang="0">
                  <a:pos x="228" y="113"/>
                </a:cxn>
                <a:cxn ang="0">
                  <a:pos x="206" y="107"/>
                </a:cxn>
                <a:cxn ang="0">
                  <a:pos x="188" y="100"/>
                </a:cxn>
                <a:cxn ang="0">
                  <a:pos x="170" y="94"/>
                </a:cxn>
                <a:cxn ang="0">
                  <a:pos x="153" y="86"/>
                </a:cxn>
                <a:cxn ang="0">
                  <a:pos x="134" y="78"/>
                </a:cxn>
                <a:cxn ang="0">
                  <a:pos x="116" y="71"/>
                </a:cxn>
                <a:cxn ang="0">
                  <a:pos x="95" y="60"/>
                </a:cxn>
                <a:cxn ang="0">
                  <a:pos x="72" y="49"/>
                </a:cxn>
                <a:cxn ang="0">
                  <a:pos x="46" y="37"/>
                </a:cxn>
                <a:cxn ang="0">
                  <a:pos x="16" y="22"/>
                </a:cxn>
              </a:cxnLst>
              <a:rect l="0" t="0" r="r" b="b"/>
              <a:pathLst>
                <a:path w="397" h="173">
                  <a:moveTo>
                    <a:pt x="0" y="14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24" y="9"/>
                  </a:lnTo>
                  <a:lnTo>
                    <a:pt x="39" y="17"/>
                  </a:lnTo>
                  <a:lnTo>
                    <a:pt x="53" y="23"/>
                  </a:lnTo>
                  <a:lnTo>
                    <a:pt x="67" y="31"/>
                  </a:lnTo>
                  <a:lnTo>
                    <a:pt x="79" y="37"/>
                  </a:lnTo>
                  <a:lnTo>
                    <a:pt x="93" y="41"/>
                  </a:lnTo>
                  <a:lnTo>
                    <a:pt x="105" y="48"/>
                  </a:lnTo>
                  <a:lnTo>
                    <a:pt x="118" y="54"/>
                  </a:lnTo>
                  <a:lnTo>
                    <a:pt x="128" y="58"/>
                  </a:lnTo>
                  <a:lnTo>
                    <a:pt x="141" y="63"/>
                  </a:lnTo>
                  <a:lnTo>
                    <a:pt x="151" y="68"/>
                  </a:lnTo>
                  <a:lnTo>
                    <a:pt x="162" y="72"/>
                  </a:lnTo>
                  <a:lnTo>
                    <a:pt x="173" y="77"/>
                  </a:lnTo>
                  <a:lnTo>
                    <a:pt x="183" y="81"/>
                  </a:lnTo>
                  <a:lnTo>
                    <a:pt x="194" y="86"/>
                  </a:lnTo>
                  <a:lnTo>
                    <a:pt x="205" y="89"/>
                  </a:lnTo>
                  <a:lnTo>
                    <a:pt x="216" y="94"/>
                  </a:lnTo>
                  <a:lnTo>
                    <a:pt x="226" y="97"/>
                  </a:lnTo>
                  <a:lnTo>
                    <a:pt x="237" y="101"/>
                  </a:lnTo>
                  <a:lnTo>
                    <a:pt x="248" y="104"/>
                  </a:lnTo>
                  <a:lnTo>
                    <a:pt x="258" y="107"/>
                  </a:lnTo>
                  <a:lnTo>
                    <a:pt x="269" y="112"/>
                  </a:lnTo>
                  <a:lnTo>
                    <a:pt x="280" y="115"/>
                  </a:lnTo>
                  <a:lnTo>
                    <a:pt x="292" y="118"/>
                  </a:lnTo>
                  <a:lnTo>
                    <a:pt x="303" y="123"/>
                  </a:lnTo>
                  <a:lnTo>
                    <a:pt x="315" y="126"/>
                  </a:lnTo>
                  <a:lnTo>
                    <a:pt x="327" y="130"/>
                  </a:lnTo>
                  <a:lnTo>
                    <a:pt x="340" y="133"/>
                  </a:lnTo>
                  <a:lnTo>
                    <a:pt x="352" y="136"/>
                  </a:lnTo>
                  <a:lnTo>
                    <a:pt x="366" y="141"/>
                  </a:lnTo>
                  <a:lnTo>
                    <a:pt x="379" y="146"/>
                  </a:lnTo>
                  <a:lnTo>
                    <a:pt x="393" y="149"/>
                  </a:lnTo>
                  <a:lnTo>
                    <a:pt x="393" y="150"/>
                  </a:lnTo>
                  <a:lnTo>
                    <a:pt x="393" y="152"/>
                  </a:lnTo>
                  <a:lnTo>
                    <a:pt x="393" y="153"/>
                  </a:lnTo>
                  <a:lnTo>
                    <a:pt x="393" y="155"/>
                  </a:lnTo>
                  <a:lnTo>
                    <a:pt x="393" y="156"/>
                  </a:lnTo>
                  <a:lnTo>
                    <a:pt x="393" y="158"/>
                  </a:lnTo>
                  <a:lnTo>
                    <a:pt x="393" y="159"/>
                  </a:lnTo>
                  <a:lnTo>
                    <a:pt x="395" y="159"/>
                  </a:lnTo>
                  <a:lnTo>
                    <a:pt x="395" y="161"/>
                  </a:lnTo>
                  <a:lnTo>
                    <a:pt x="395" y="162"/>
                  </a:lnTo>
                  <a:lnTo>
                    <a:pt x="395" y="164"/>
                  </a:lnTo>
                  <a:lnTo>
                    <a:pt x="395" y="165"/>
                  </a:lnTo>
                  <a:lnTo>
                    <a:pt x="396" y="165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70"/>
                  </a:lnTo>
                  <a:lnTo>
                    <a:pt x="396" y="172"/>
                  </a:lnTo>
                  <a:lnTo>
                    <a:pt x="376" y="164"/>
                  </a:lnTo>
                  <a:lnTo>
                    <a:pt x="356" y="158"/>
                  </a:lnTo>
                  <a:lnTo>
                    <a:pt x="338" y="152"/>
                  </a:lnTo>
                  <a:lnTo>
                    <a:pt x="321" y="146"/>
                  </a:lnTo>
                  <a:lnTo>
                    <a:pt x="304" y="139"/>
                  </a:lnTo>
                  <a:lnTo>
                    <a:pt x="289" y="135"/>
                  </a:lnTo>
                  <a:lnTo>
                    <a:pt x="275" y="130"/>
                  </a:lnTo>
                  <a:lnTo>
                    <a:pt x="261" y="126"/>
                  </a:lnTo>
                  <a:lnTo>
                    <a:pt x="249" y="121"/>
                  </a:lnTo>
                  <a:lnTo>
                    <a:pt x="239" y="118"/>
                  </a:lnTo>
                  <a:lnTo>
                    <a:pt x="228" y="113"/>
                  </a:lnTo>
                  <a:lnTo>
                    <a:pt x="217" y="110"/>
                  </a:lnTo>
                  <a:lnTo>
                    <a:pt x="206" y="107"/>
                  </a:lnTo>
                  <a:lnTo>
                    <a:pt x="197" y="104"/>
                  </a:lnTo>
                  <a:lnTo>
                    <a:pt x="188" y="100"/>
                  </a:lnTo>
                  <a:lnTo>
                    <a:pt x="179" y="97"/>
                  </a:lnTo>
                  <a:lnTo>
                    <a:pt x="170" y="94"/>
                  </a:lnTo>
                  <a:lnTo>
                    <a:pt x="162" y="90"/>
                  </a:lnTo>
                  <a:lnTo>
                    <a:pt x="153" y="86"/>
                  </a:lnTo>
                  <a:lnTo>
                    <a:pt x="144" y="83"/>
                  </a:lnTo>
                  <a:lnTo>
                    <a:pt x="134" y="78"/>
                  </a:lnTo>
                  <a:lnTo>
                    <a:pt x="125" y="75"/>
                  </a:lnTo>
                  <a:lnTo>
                    <a:pt x="116" y="71"/>
                  </a:lnTo>
                  <a:lnTo>
                    <a:pt x="105" y="66"/>
                  </a:lnTo>
                  <a:lnTo>
                    <a:pt x="95" y="60"/>
                  </a:lnTo>
                  <a:lnTo>
                    <a:pt x="84" y="55"/>
                  </a:lnTo>
                  <a:lnTo>
                    <a:pt x="72" y="49"/>
                  </a:lnTo>
                  <a:lnTo>
                    <a:pt x="59" y="43"/>
                  </a:lnTo>
                  <a:lnTo>
                    <a:pt x="46" y="37"/>
                  </a:lnTo>
                  <a:lnTo>
                    <a:pt x="32" y="29"/>
                  </a:lnTo>
                  <a:lnTo>
                    <a:pt x="16" y="22"/>
                  </a:lnTo>
                  <a:lnTo>
                    <a:pt x="0" y="14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80" name="Freeform 396"/>
            <p:cNvSpPr>
              <a:spLocks/>
            </p:cNvSpPr>
            <p:nvPr/>
          </p:nvSpPr>
          <p:spPr bwMode="auto">
            <a:xfrm>
              <a:off x="422" y="2716"/>
              <a:ext cx="70" cy="6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" y="55"/>
                </a:cxn>
                <a:cxn ang="0">
                  <a:pos x="49" y="52"/>
                </a:cxn>
                <a:cxn ang="0">
                  <a:pos x="51" y="46"/>
                </a:cxn>
                <a:cxn ang="0">
                  <a:pos x="54" y="40"/>
                </a:cxn>
                <a:cxn ang="0">
                  <a:pos x="52" y="37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6" y="3"/>
                </a:cxn>
                <a:cxn ang="0">
                  <a:pos x="11" y="6"/>
                </a:cxn>
                <a:cxn ang="0">
                  <a:pos x="6" y="11"/>
                </a:cxn>
                <a:cxn ang="0">
                  <a:pos x="0" y="17"/>
                </a:cxn>
              </a:cxnLst>
              <a:rect l="0" t="0" r="r" b="b"/>
              <a:pathLst>
                <a:path w="55" h="56">
                  <a:moveTo>
                    <a:pt x="0" y="17"/>
                  </a:moveTo>
                  <a:lnTo>
                    <a:pt x="16" y="55"/>
                  </a:lnTo>
                  <a:lnTo>
                    <a:pt x="49" y="52"/>
                  </a:lnTo>
                  <a:lnTo>
                    <a:pt x="51" y="46"/>
                  </a:lnTo>
                  <a:lnTo>
                    <a:pt x="54" y="40"/>
                  </a:lnTo>
                  <a:lnTo>
                    <a:pt x="52" y="37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17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81" name="Freeform 397"/>
            <p:cNvSpPr>
              <a:spLocks/>
            </p:cNvSpPr>
            <p:nvPr/>
          </p:nvSpPr>
          <p:spPr bwMode="auto">
            <a:xfrm>
              <a:off x="422" y="2716"/>
              <a:ext cx="70" cy="6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" y="55"/>
                </a:cxn>
                <a:cxn ang="0">
                  <a:pos x="49" y="52"/>
                </a:cxn>
                <a:cxn ang="0">
                  <a:pos x="51" y="46"/>
                </a:cxn>
                <a:cxn ang="0">
                  <a:pos x="54" y="40"/>
                </a:cxn>
                <a:cxn ang="0">
                  <a:pos x="52" y="37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6" y="3"/>
                </a:cxn>
                <a:cxn ang="0">
                  <a:pos x="11" y="6"/>
                </a:cxn>
                <a:cxn ang="0">
                  <a:pos x="6" y="11"/>
                </a:cxn>
                <a:cxn ang="0">
                  <a:pos x="0" y="17"/>
                </a:cxn>
              </a:cxnLst>
              <a:rect l="0" t="0" r="r" b="b"/>
              <a:pathLst>
                <a:path w="55" h="56">
                  <a:moveTo>
                    <a:pt x="0" y="17"/>
                  </a:moveTo>
                  <a:lnTo>
                    <a:pt x="16" y="55"/>
                  </a:lnTo>
                  <a:lnTo>
                    <a:pt x="49" y="52"/>
                  </a:lnTo>
                  <a:lnTo>
                    <a:pt x="51" y="46"/>
                  </a:lnTo>
                  <a:lnTo>
                    <a:pt x="54" y="40"/>
                  </a:lnTo>
                  <a:lnTo>
                    <a:pt x="52" y="37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17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82" name="Freeform 398"/>
            <p:cNvSpPr>
              <a:spLocks/>
            </p:cNvSpPr>
            <p:nvPr/>
          </p:nvSpPr>
          <p:spPr bwMode="auto">
            <a:xfrm>
              <a:off x="444" y="2745"/>
              <a:ext cx="44" cy="3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25"/>
                </a:cxn>
                <a:cxn ang="0">
                  <a:pos x="2" y="23"/>
                </a:cxn>
                <a:cxn ang="0">
                  <a:pos x="3" y="22"/>
                </a:cxn>
                <a:cxn ang="0">
                  <a:pos x="3" y="20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11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5" y="5"/>
                </a:cxn>
                <a:cxn ang="0">
                  <a:pos x="17" y="3"/>
                </a:cxn>
                <a:cxn ang="0">
                  <a:pos x="18" y="3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2" y="5"/>
                </a:cxn>
                <a:cxn ang="0">
                  <a:pos x="34" y="6"/>
                </a:cxn>
              </a:cxnLst>
              <a:rect l="0" t="0" r="r" b="b"/>
              <a:pathLst>
                <a:path w="35" h="29">
                  <a:moveTo>
                    <a:pt x="0" y="28"/>
                  </a:moveTo>
                  <a:lnTo>
                    <a:pt x="2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4" y="6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83" name="Freeform 399"/>
            <p:cNvSpPr>
              <a:spLocks/>
            </p:cNvSpPr>
            <p:nvPr/>
          </p:nvSpPr>
          <p:spPr bwMode="auto">
            <a:xfrm>
              <a:off x="1240" y="3473"/>
              <a:ext cx="789" cy="324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22" y="11"/>
                </a:cxn>
                <a:cxn ang="0">
                  <a:pos x="37" y="23"/>
                </a:cxn>
                <a:cxn ang="0">
                  <a:pos x="51" y="35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92" y="71"/>
                </a:cxn>
                <a:cxn ang="0">
                  <a:pos x="107" y="84"/>
                </a:cxn>
                <a:cxn ang="0">
                  <a:pos x="124" y="100"/>
                </a:cxn>
                <a:cxn ang="0">
                  <a:pos x="144" y="116"/>
                </a:cxn>
                <a:cxn ang="0">
                  <a:pos x="165" y="135"/>
                </a:cxn>
                <a:cxn ang="0">
                  <a:pos x="190" y="156"/>
                </a:cxn>
                <a:cxn ang="0">
                  <a:pos x="228" y="187"/>
                </a:cxn>
                <a:cxn ang="0">
                  <a:pos x="265" y="211"/>
                </a:cxn>
                <a:cxn ang="0">
                  <a:pos x="302" y="231"/>
                </a:cxn>
                <a:cxn ang="0">
                  <a:pos x="337" y="245"/>
                </a:cxn>
                <a:cxn ang="0">
                  <a:pos x="374" y="257"/>
                </a:cxn>
                <a:cxn ang="0">
                  <a:pos x="411" y="265"/>
                </a:cxn>
                <a:cxn ang="0">
                  <a:pos x="449" y="270"/>
                </a:cxn>
                <a:cxn ang="0">
                  <a:pos x="490" y="273"/>
                </a:cxn>
                <a:cxn ang="0">
                  <a:pos x="533" y="276"/>
                </a:cxn>
                <a:cxn ang="0">
                  <a:pos x="581" y="277"/>
                </a:cxn>
                <a:cxn ang="0">
                  <a:pos x="614" y="280"/>
                </a:cxn>
                <a:cxn ang="0">
                  <a:pos x="617" y="282"/>
                </a:cxn>
                <a:cxn ang="0">
                  <a:pos x="622" y="283"/>
                </a:cxn>
                <a:cxn ang="0">
                  <a:pos x="623" y="286"/>
                </a:cxn>
                <a:cxn ang="0">
                  <a:pos x="593" y="286"/>
                </a:cxn>
                <a:cxn ang="0">
                  <a:pos x="547" y="286"/>
                </a:cxn>
                <a:cxn ang="0">
                  <a:pos x="502" y="285"/>
                </a:cxn>
                <a:cxn ang="0">
                  <a:pos x="458" y="282"/>
                </a:cxn>
                <a:cxn ang="0">
                  <a:pos x="415" y="276"/>
                </a:cxn>
                <a:cxn ang="0">
                  <a:pos x="372" y="268"/>
                </a:cxn>
                <a:cxn ang="0">
                  <a:pos x="331" y="256"/>
                </a:cxn>
                <a:cxn ang="0">
                  <a:pos x="290" y="239"/>
                </a:cxn>
                <a:cxn ang="0">
                  <a:pos x="250" y="217"/>
                </a:cxn>
                <a:cxn ang="0">
                  <a:pos x="210" y="191"/>
                </a:cxn>
                <a:cxn ang="0">
                  <a:pos x="172" y="158"/>
                </a:cxn>
                <a:cxn ang="0">
                  <a:pos x="152" y="141"/>
                </a:cxn>
                <a:cxn ang="0">
                  <a:pos x="135" y="124"/>
                </a:cxn>
                <a:cxn ang="0">
                  <a:pos x="118" y="109"/>
                </a:cxn>
                <a:cxn ang="0">
                  <a:pos x="101" y="95"/>
                </a:cxn>
                <a:cxn ang="0">
                  <a:pos x="86" y="81"/>
                </a:cxn>
                <a:cxn ang="0">
                  <a:pos x="71" y="69"/>
                </a:cxn>
                <a:cxn ang="0">
                  <a:pos x="55" y="57"/>
                </a:cxn>
                <a:cxn ang="0">
                  <a:pos x="41" y="45"/>
                </a:cxn>
                <a:cxn ang="0">
                  <a:pos x="26" y="32"/>
                </a:cxn>
                <a:cxn ang="0">
                  <a:pos x="11" y="20"/>
                </a:cxn>
              </a:cxnLst>
              <a:rect l="0" t="0" r="r" b="b"/>
              <a:pathLst>
                <a:path w="626" h="287">
                  <a:moveTo>
                    <a:pt x="0" y="12"/>
                  </a:moveTo>
                  <a:lnTo>
                    <a:pt x="0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7" y="8"/>
                  </a:lnTo>
                  <a:lnTo>
                    <a:pt x="22" y="11"/>
                  </a:lnTo>
                  <a:lnTo>
                    <a:pt x="28" y="15"/>
                  </a:lnTo>
                  <a:lnTo>
                    <a:pt x="32" y="20"/>
                  </a:lnTo>
                  <a:lnTo>
                    <a:pt x="37" y="23"/>
                  </a:lnTo>
                  <a:lnTo>
                    <a:pt x="41" y="28"/>
                  </a:lnTo>
                  <a:lnTo>
                    <a:pt x="46" y="31"/>
                  </a:lnTo>
                  <a:lnTo>
                    <a:pt x="51" y="35"/>
                  </a:lnTo>
                  <a:lnTo>
                    <a:pt x="55" y="38"/>
                  </a:lnTo>
                  <a:lnTo>
                    <a:pt x="60" y="43"/>
                  </a:lnTo>
                  <a:lnTo>
                    <a:pt x="64" y="46"/>
                  </a:lnTo>
                  <a:lnTo>
                    <a:pt x="69" y="51"/>
                  </a:lnTo>
                  <a:lnTo>
                    <a:pt x="74" y="54"/>
                  </a:lnTo>
                  <a:lnTo>
                    <a:pt x="78" y="58"/>
                  </a:lnTo>
                  <a:lnTo>
                    <a:pt x="83" y="63"/>
                  </a:lnTo>
                  <a:lnTo>
                    <a:pt x="87" y="66"/>
                  </a:lnTo>
                  <a:lnTo>
                    <a:pt x="92" y="71"/>
                  </a:lnTo>
                  <a:lnTo>
                    <a:pt x="98" y="75"/>
                  </a:lnTo>
                  <a:lnTo>
                    <a:pt x="103" y="80"/>
                  </a:lnTo>
                  <a:lnTo>
                    <a:pt x="107" y="84"/>
                  </a:lnTo>
                  <a:lnTo>
                    <a:pt x="113" y="89"/>
                  </a:lnTo>
                  <a:lnTo>
                    <a:pt x="120" y="95"/>
                  </a:lnTo>
                  <a:lnTo>
                    <a:pt x="124" y="100"/>
                  </a:lnTo>
                  <a:lnTo>
                    <a:pt x="130" y="106"/>
                  </a:lnTo>
                  <a:lnTo>
                    <a:pt x="138" y="110"/>
                  </a:lnTo>
                  <a:lnTo>
                    <a:pt x="144" y="116"/>
                  </a:lnTo>
                  <a:lnTo>
                    <a:pt x="150" y="123"/>
                  </a:lnTo>
                  <a:lnTo>
                    <a:pt x="158" y="129"/>
                  </a:lnTo>
                  <a:lnTo>
                    <a:pt x="165" y="135"/>
                  </a:lnTo>
                  <a:lnTo>
                    <a:pt x="173" y="143"/>
                  </a:lnTo>
                  <a:lnTo>
                    <a:pt x="181" y="149"/>
                  </a:lnTo>
                  <a:lnTo>
                    <a:pt x="190" y="156"/>
                  </a:lnTo>
                  <a:lnTo>
                    <a:pt x="202" y="167"/>
                  </a:lnTo>
                  <a:lnTo>
                    <a:pt x="216" y="178"/>
                  </a:lnTo>
                  <a:lnTo>
                    <a:pt x="228" y="187"/>
                  </a:lnTo>
                  <a:lnTo>
                    <a:pt x="241" y="196"/>
                  </a:lnTo>
                  <a:lnTo>
                    <a:pt x="253" y="204"/>
                  </a:lnTo>
                  <a:lnTo>
                    <a:pt x="265" y="211"/>
                  </a:lnTo>
                  <a:lnTo>
                    <a:pt x="277" y="219"/>
                  </a:lnTo>
                  <a:lnTo>
                    <a:pt x="290" y="225"/>
                  </a:lnTo>
                  <a:lnTo>
                    <a:pt x="302" y="231"/>
                  </a:lnTo>
                  <a:lnTo>
                    <a:pt x="313" y="236"/>
                  </a:lnTo>
                  <a:lnTo>
                    <a:pt x="325" y="242"/>
                  </a:lnTo>
                  <a:lnTo>
                    <a:pt x="337" y="245"/>
                  </a:lnTo>
                  <a:lnTo>
                    <a:pt x="349" y="250"/>
                  </a:lnTo>
                  <a:lnTo>
                    <a:pt x="362" y="253"/>
                  </a:lnTo>
                  <a:lnTo>
                    <a:pt x="374" y="257"/>
                  </a:lnTo>
                  <a:lnTo>
                    <a:pt x="386" y="259"/>
                  </a:lnTo>
                  <a:lnTo>
                    <a:pt x="398" y="262"/>
                  </a:lnTo>
                  <a:lnTo>
                    <a:pt x="411" y="265"/>
                  </a:lnTo>
                  <a:lnTo>
                    <a:pt x="423" y="266"/>
                  </a:lnTo>
                  <a:lnTo>
                    <a:pt x="437" y="268"/>
                  </a:lnTo>
                  <a:lnTo>
                    <a:pt x="449" y="270"/>
                  </a:lnTo>
                  <a:lnTo>
                    <a:pt x="463" y="271"/>
                  </a:lnTo>
                  <a:lnTo>
                    <a:pt x="476" y="273"/>
                  </a:lnTo>
                  <a:lnTo>
                    <a:pt x="490" y="273"/>
                  </a:lnTo>
                  <a:lnTo>
                    <a:pt x="504" y="274"/>
                  </a:lnTo>
                  <a:lnTo>
                    <a:pt x="519" y="274"/>
                  </a:lnTo>
                  <a:lnTo>
                    <a:pt x="533" y="276"/>
                  </a:lnTo>
                  <a:lnTo>
                    <a:pt x="548" y="276"/>
                  </a:lnTo>
                  <a:lnTo>
                    <a:pt x="565" y="276"/>
                  </a:lnTo>
                  <a:lnTo>
                    <a:pt x="581" y="277"/>
                  </a:lnTo>
                  <a:lnTo>
                    <a:pt x="597" y="277"/>
                  </a:lnTo>
                  <a:lnTo>
                    <a:pt x="614" y="279"/>
                  </a:lnTo>
                  <a:lnTo>
                    <a:pt x="614" y="280"/>
                  </a:lnTo>
                  <a:lnTo>
                    <a:pt x="616" y="280"/>
                  </a:lnTo>
                  <a:lnTo>
                    <a:pt x="616" y="282"/>
                  </a:lnTo>
                  <a:lnTo>
                    <a:pt x="617" y="282"/>
                  </a:lnTo>
                  <a:lnTo>
                    <a:pt x="619" y="283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3" y="285"/>
                  </a:lnTo>
                  <a:lnTo>
                    <a:pt x="623" y="286"/>
                  </a:lnTo>
                  <a:lnTo>
                    <a:pt x="625" y="286"/>
                  </a:lnTo>
                  <a:lnTo>
                    <a:pt x="608" y="286"/>
                  </a:lnTo>
                  <a:lnTo>
                    <a:pt x="593" y="286"/>
                  </a:lnTo>
                  <a:lnTo>
                    <a:pt x="577" y="286"/>
                  </a:lnTo>
                  <a:lnTo>
                    <a:pt x="562" y="286"/>
                  </a:lnTo>
                  <a:lnTo>
                    <a:pt x="547" y="286"/>
                  </a:lnTo>
                  <a:lnTo>
                    <a:pt x="533" y="286"/>
                  </a:lnTo>
                  <a:lnTo>
                    <a:pt x="518" y="286"/>
                  </a:lnTo>
                  <a:lnTo>
                    <a:pt x="502" y="285"/>
                  </a:lnTo>
                  <a:lnTo>
                    <a:pt x="489" y="285"/>
                  </a:lnTo>
                  <a:lnTo>
                    <a:pt x="473" y="283"/>
                  </a:lnTo>
                  <a:lnTo>
                    <a:pt x="458" y="282"/>
                  </a:lnTo>
                  <a:lnTo>
                    <a:pt x="444" y="280"/>
                  </a:lnTo>
                  <a:lnTo>
                    <a:pt x="430" y="279"/>
                  </a:lnTo>
                  <a:lnTo>
                    <a:pt x="415" y="276"/>
                  </a:lnTo>
                  <a:lnTo>
                    <a:pt x="401" y="274"/>
                  </a:lnTo>
                  <a:lnTo>
                    <a:pt x="388" y="271"/>
                  </a:lnTo>
                  <a:lnTo>
                    <a:pt x="372" y="268"/>
                  </a:lnTo>
                  <a:lnTo>
                    <a:pt x="358" y="265"/>
                  </a:lnTo>
                  <a:lnTo>
                    <a:pt x="345" y="260"/>
                  </a:lnTo>
                  <a:lnTo>
                    <a:pt x="331" y="256"/>
                  </a:lnTo>
                  <a:lnTo>
                    <a:pt x="317" y="251"/>
                  </a:lnTo>
                  <a:lnTo>
                    <a:pt x="303" y="245"/>
                  </a:lnTo>
                  <a:lnTo>
                    <a:pt x="290" y="239"/>
                  </a:lnTo>
                  <a:lnTo>
                    <a:pt x="277" y="233"/>
                  </a:lnTo>
                  <a:lnTo>
                    <a:pt x="263" y="225"/>
                  </a:lnTo>
                  <a:lnTo>
                    <a:pt x="250" y="217"/>
                  </a:lnTo>
                  <a:lnTo>
                    <a:pt x="237" y="210"/>
                  </a:lnTo>
                  <a:lnTo>
                    <a:pt x="224" y="201"/>
                  </a:lnTo>
                  <a:lnTo>
                    <a:pt x="210" y="191"/>
                  </a:lnTo>
                  <a:lnTo>
                    <a:pt x="198" y="181"/>
                  </a:lnTo>
                  <a:lnTo>
                    <a:pt x="185" y="170"/>
                  </a:lnTo>
                  <a:lnTo>
                    <a:pt x="172" y="158"/>
                  </a:lnTo>
                  <a:lnTo>
                    <a:pt x="165" y="152"/>
                  </a:lnTo>
                  <a:lnTo>
                    <a:pt x="159" y="147"/>
                  </a:lnTo>
                  <a:lnTo>
                    <a:pt x="152" y="141"/>
                  </a:lnTo>
                  <a:lnTo>
                    <a:pt x="146" y="135"/>
                  </a:lnTo>
                  <a:lnTo>
                    <a:pt x="141" y="130"/>
                  </a:lnTo>
                  <a:lnTo>
                    <a:pt x="135" y="124"/>
                  </a:lnTo>
                  <a:lnTo>
                    <a:pt x="129" y="120"/>
                  </a:lnTo>
                  <a:lnTo>
                    <a:pt x="123" y="115"/>
                  </a:lnTo>
                  <a:lnTo>
                    <a:pt x="118" y="109"/>
                  </a:lnTo>
                  <a:lnTo>
                    <a:pt x="112" y="104"/>
                  </a:lnTo>
                  <a:lnTo>
                    <a:pt x="106" y="100"/>
                  </a:lnTo>
                  <a:lnTo>
                    <a:pt x="101" y="95"/>
                  </a:lnTo>
                  <a:lnTo>
                    <a:pt x="97" y="90"/>
                  </a:lnTo>
                  <a:lnTo>
                    <a:pt x="90" y="86"/>
                  </a:lnTo>
                  <a:lnTo>
                    <a:pt x="86" y="81"/>
                  </a:lnTo>
                  <a:lnTo>
                    <a:pt x="81" y="77"/>
                  </a:lnTo>
                  <a:lnTo>
                    <a:pt x="75" y="74"/>
                  </a:lnTo>
                  <a:lnTo>
                    <a:pt x="71" y="69"/>
                  </a:lnTo>
                  <a:lnTo>
                    <a:pt x="66" y="64"/>
                  </a:lnTo>
                  <a:lnTo>
                    <a:pt x="61" y="60"/>
                  </a:lnTo>
                  <a:lnTo>
                    <a:pt x="55" y="57"/>
                  </a:lnTo>
                  <a:lnTo>
                    <a:pt x="51" y="52"/>
                  </a:lnTo>
                  <a:lnTo>
                    <a:pt x="46" y="48"/>
                  </a:lnTo>
                  <a:lnTo>
                    <a:pt x="41" y="45"/>
                  </a:lnTo>
                  <a:lnTo>
                    <a:pt x="37" y="40"/>
                  </a:lnTo>
                  <a:lnTo>
                    <a:pt x="31" y="37"/>
                  </a:lnTo>
                  <a:lnTo>
                    <a:pt x="26" y="32"/>
                  </a:lnTo>
                  <a:lnTo>
                    <a:pt x="22" y="28"/>
                  </a:lnTo>
                  <a:lnTo>
                    <a:pt x="17" y="25"/>
                  </a:lnTo>
                  <a:lnTo>
                    <a:pt x="11" y="20"/>
                  </a:lnTo>
                  <a:lnTo>
                    <a:pt x="6" y="17"/>
                  </a:lnTo>
                  <a:lnTo>
                    <a:pt x="0" y="12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84" name="Freeform 400"/>
            <p:cNvSpPr>
              <a:spLocks/>
            </p:cNvSpPr>
            <p:nvPr/>
          </p:nvSpPr>
          <p:spPr bwMode="auto">
            <a:xfrm>
              <a:off x="1240" y="3473"/>
              <a:ext cx="789" cy="324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22" y="11"/>
                </a:cxn>
                <a:cxn ang="0">
                  <a:pos x="37" y="23"/>
                </a:cxn>
                <a:cxn ang="0">
                  <a:pos x="51" y="35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92" y="71"/>
                </a:cxn>
                <a:cxn ang="0">
                  <a:pos x="107" y="84"/>
                </a:cxn>
                <a:cxn ang="0">
                  <a:pos x="124" y="100"/>
                </a:cxn>
                <a:cxn ang="0">
                  <a:pos x="144" y="116"/>
                </a:cxn>
                <a:cxn ang="0">
                  <a:pos x="165" y="135"/>
                </a:cxn>
                <a:cxn ang="0">
                  <a:pos x="190" y="156"/>
                </a:cxn>
                <a:cxn ang="0">
                  <a:pos x="228" y="187"/>
                </a:cxn>
                <a:cxn ang="0">
                  <a:pos x="265" y="211"/>
                </a:cxn>
                <a:cxn ang="0">
                  <a:pos x="302" y="231"/>
                </a:cxn>
                <a:cxn ang="0">
                  <a:pos x="337" y="245"/>
                </a:cxn>
                <a:cxn ang="0">
                  <a:pos x="374" y="257"/>
                </a:cxn>
                <a:cxn ang="0">
                  <a:pos x="411" y="265"/>
                </a:cxn>
                <a:cxn ang="0">
                  <a:pos x="449" y="270"/>
                </a:cxn>
                <a:cxn ang="0">
                  <a:pos x="490" y="273"/>
                </a:cxn>
                <a:cxn ang="0">
                  <a:pos x="533" y="276"/>
                </a:cxn>
                <a:cxn ang="0">
                  <a:pos x="581" y="277"/>
                </a:cxn>
                <a:cxn ang="0">
                  <a:pos x="614" y="280"/>
                </a:cxn>
                <a:cxn ang="0">
                  <a:pos x="617" y="282"/>
                </a:cxn>
                <a:cxn ang="0">
                  <a:pos x="622" y="283"/>
                </a:cxn>
                <a:cxn ang="0">
                  <a:pos x="623" y="286"/>
                </a:cxn>
                <a:cxn ang="0">
                  <a:pos x="593" y="286"/>
                </a:cxn>
                <a:cxn ang="0">
                  <a:pos x="547" y="286"/>
                </a:cxn>
                <a:cxn ang="0">
                  <a:pos x="502" y="285"/>
                </a:cxn>
                <a:cxn ang="0">
                  <a:pos x="458" y="282"/>
                </a:cxn>
                <a:cxn ang="0">
                  <a:pos x="415" y="276"/>
                </a:cxn>
                <a:cxn ang="0">
                  <a:pos x="372" y="268"/>
                </a:cxn>
                <a:cxn ang="0">
                  <a:pos x="331" y="256"/>
                </a:cxn>
                <a:cxn ang="0">
                  <a:pos x="290" y="239"/>
                </a:cxn>
                <a:cxn ang="0">
                  <a:pos x="250" y="217"/>
                </a:cxn>
                <a:cxn ang="0">
                  <a:pos x="210" y="191"/>
                </a:cxn>
                <a:cxn ang="0">
                  <a:pos x="172" y="158"/>
                </a:cxn>
                <a:cxn ang="0">
                  <a:pos x="152" y="141"/>
                </a:cxn>
                <a:cxn ang="0">
                  <a:pos x="135" y="124"/>
                </a:cxn>
                <a:cxn ang="0">
                  <a:pos x="118" y="109"/>
                </a:cxn>
                <a:cxn ang="0">
                  <a:pos x="101" y="95"/>
                </a:cxn>
                <a:cxn ang="0">
                  <a:pos x="86" y="81"/>
                </a:cxn>
                <a:cxn ang="0">
                  <a:pos x="71" y="69"/>
                </a:cxn>
                <a:cxn ang="0">
                  <a:pos x="55" y="57"/>
                </a:cxn>
                <a:cxn ang="0">
                  <a:pos x="41" y="45"/>
                </a:cxn>
                <a:cxn ang="0">
                  <a:pos x="26" y="32"/>
                </a:cxn>
                <a:cxn ang="0">
                  <a:pos x="11" y="20"/>
                </a:cxn>
              </a:cxnLst>
              <a:rect l="0" t="0" r="r" b="b"/>
              <a:pathLst>
                <a:path w="626" h="287">
                  <a:moveTo>
                    <a:pt x="0" y="12"/>
                  </a:moveTo>
                  <a:lnTo>
                    <a:pt x="0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7" y="8"/>
                  </a:lnTo>
                  <a:lnTo>
                    <a:pt x="22" y="11"/>
                  </a:lnTo>
                  <a:lnTo>
                    <a:pt x="28" y="15"/>
                  </a:lnTo>
                  <a:lnTo>
                    <a:pt x="32" y="20"/>
                  </a:lnTo>
                  <a:lnTo>
                    <a:pt x="37" y="23"/>
                  </a:lnTo>
                  <a:lnTo>
                    <a:pt x="41" y="28"/>
                  </a:lnTo>
                  <a:lnTo>
                    <a:pt x="46" y="31"/>
                  </a:lnTo>
                  <a:lnTo>
                    <a:pt x="51" y="35"/>
                  </a:lnTo>
                  <a:lnTo>
                    <a:pt x="55" y="38"/>
                  </a:lnTo>
                  <a:lnTo>
                    <a:pt x="60" y="43"/>
                  </a:lnTo>
                  <a:lnTo>
                    <a:pt x="64" y="46"/>
                  </a:lnTo>
                  <a:lnTo>
                    <a:pt x="69" y="51"/>
                  </a:lnTo>
                  <a:lnTo>
                    <a:pt x="74" y="54"/>
                  </a:lnTo>
                  <a:lnTo>
                    <a:pt x="78" y="58"/>
                  </a:lnTo>
                  <a:lnTo>
                    <a:pt x="83" y="63"/>
                  </a:lnTo>
                  <a:lnTo>
                    <a:pt x="87" y="66"/>
                  </a:lnTo>
                  <a:lnTo>
                    <a:pt x="92" y="71"/>
                  </a:lnTo>
                  <a:lnTo>
                    <a:pt x="98" y="75"/>
                  </a:lnTo>
                  <a:lnTo>
                    <a:pt x="103" y="80"/>
                  </a:lnTo>
                  <a:lnTo>
                    <a:pt x="107" y="84"/>
                  </a:lnTo>
                  <a:lnTo>
                    <a:pt x="113" y="89"/>
                  </a:lnTo>
                  <a:lnTo>
                    <a:pt x="120" y="95"/>
                  </a:lnTo>
                  <a:lnTo>
                    <a:pt x="124" y="100"/>
                  </a:lnTo>
                  <a:lnTo>
                    <a:pt x="130" y="106"/>
                  </a:lnTo>
                  <a:lnTo>
                    <a:pt x="138" y="110"/>
                  </a:lnTo>
                  <a:lnTo>
                    <a:pt x="144" y="116"/>
                  </a:lnTo>
                  <a:lnTo>
                    <a:pt x="150" y="123"/>
                  </a:lnTo>
                  <a:lnTo>
                    <a:pt x="158" y="129"/>
                  </a:lnTo>
                  <a:lnTo>
                    <a:pt x="165" y="135"/>
                  </a:lnTo>
                  <a:lnTo>
                    <a:pt x="173" y="143"/>
                  </a:lnTo>
                  <a:lnTo>
                    <a:pt x="181" y="149"/>
                  </a:lnTo>
                  <a:lnTo>
                    <a:pt x="190" y="156"/>
                  </a:lnTo>
                  <a:lnTo>
                    <a:pt x="202" y="167"/>
                  </a:lnTo>
                  <a:lnTo>
                    <a:pt x="216" y="178"/>
                  </a:lnTo>
                  <a:lnTo>
                    <a:pt x="228" y="187"/>
                  </a:lnTo>
                  <a:lnTo>
                    <a:pt x="241" y="196"/>
                  </a:lnTo>
                  <a:lnTo>
                    <a:pt x="253" y="204"/>
                  </a:lnTo>
                  <a:lnTo>
                    <a:pt x="265" y="211"/>
                  </a:lnTo>
                  <a:lnTo>
                    <a:pt x="277" y="219"/>
                  </a:lnTo>
                  <a:lnTo>
                    <a:pt x="290" y="225"/>
                  </a:lnTo>
                  <a:lnTo>
                    <a:pt x="302" y="231"/>
                  </a:lnTo>
                  <a:lnTo>
                    <a:pt x="313" y="236"/>
                  </a:lnTo>
                  <a:lnTo>
                    <a:pt x="325" y="242"/>
                  </a:lnTo>
                  <a:lnTo>
                    <a:pt x="337" y="245"/>
                  </a:lnTo>
                  <a:lnTo>
                    <a:pt x="349" y="250"/>
                  </a:lnTo>
                  <a:lnTo>
                    <a:pt x="362" y="253"/>
                  </a:lnTo>
                  <a:lnTo>
                    <a:pt x="374" y="257"/>
                  </a:lnTo>
                  <a:lnTo>
                    <a:pt x="386" y="259"/>
                  </a:lnTo>
                  <a:lnTo>
                    <a:pt x="398" y="262"/>
                  </a:lnTo>
                  <a:lnTo>
                    <a:pt x="411" y="265"/>
                  </a:lnTo>
                  <a:lnTo>
                    <a:pt x="423" y="266"/>
                  </a:lnTo>
                  <a:lnTo>
                    <a:pt x="437" y="268"/>
                  </a:lnTo>
                  <a:lnTo>
                    <a:pt x="449" y="270"/>
                  </a:lnTo>
                  <a:lnTo>
                    <a:pt x="463" y="271"/>
                  </a:lnTo>
                  <a:lnTo>
                    <a:pt x="476" y="273"/>
                  </a:lnTo>
                  <a:lnTo>
                    <a:pt x="490" y="273"/>
                  </a:lnTo>
                  <a:lnTo>
                    <a:pt x="504" y="274"/>
                  </a:lnTo>
                  <a:lnTo>
                    <a:pt x="519" y="274"/>
                  </a:lnTo>
                  <a:lnTo>
                    <a:pt x="533" y="276"/>
                  </a:lnTo>
                  <a:lnTo>
                    <a:pt x="548" y="276"/>
                  </a:lnTo>
                  <a:lnTo>
                    <a:pt x="565" y="276"/>
                  </a:lnTo>
                  <a:lnTo>
                    <a:pt x="581" y="277"/>
                  </a:lnTo>
                  <a:lnTo>
                    <a:pt x="597" y="277"/>
                  </a:lnTo>
                  <a:lnTo>
                    <a:pt x="614" y="279"/>
                  </a:lnTo>
                  <a:lnTo>
                    <a:pt x="614" y="280"/>
                  </a:lnTo>
                  <a:lnTo>
                    <a:pt x="616" y="280"/>
                  </a:lnTo>
                  <a:lnTo>
                    <a:pt x="616" y="282"/>
                  </a:lnTo>
                  <a:lnTo>
                    <a:pt x="617" y="282"/>
                  </a:lnTo>
                  <a:lnTo>
                    <a:pt x="619" y="283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3" y="285"/>
                  </a:lnTo>
                  <a:lnTo>
                    <a:pt x="623" y="286"/>
                  </a:lnTo>
                  <a:lnTo>
                    <a:pt x="625" y="286"/>
                  </a:lnTo>
                  <a:lnTo>
                    <a:pt x="608" y="286"/>
                  </a:lnTo>
                  <a:lnTo>
                    <a:pt x="593" y="286"/>
                  </a:lnTo>
                  <a:lnTo>
                    <a:pt x="577" y="286"/>
                  </a:lnTo>
                  <a:lnTo>
                    <a:pt x="562" y="286"/>
                  </a:lnTo>
                  <a:lnTo>
                    <a:pt x="547" y="286"/>
                  </a:lnTo>
                  <a:lnTo>
                    <a:pt x="533" y="286"/>
                  </a:lnTo>
                  <a:lnTo>
                    <a:pt x="518" y="286"/>
                  </a:lnTo>
                  <a:lnTo>
                    <a:pt x="502" y="285"/>
                  </a:lnTo>
                  <a:lnTo>
                    <a:pt x="489" y="285"/>
                  </a:lnTo>
                  <a:lnTo>
                    <a:pt x="473" y="283"/>
                  </a:lnTo>
                  <a:lnTo>
                    <a:pt x="458" y="282"/>
                  </a:lnTo>
                  <a:lnTo>
                    <a:pt x="444" y="280"/>
                  </a:lnTo>
                  <a:lnTo>
                    <a:pt x="430" y="279"/>
                  </a:lnTo>
                  <a:lnTo>
                    <a:pt x="415" y="276"/>
                  </a:lnTo>
                  <a:lnTo>
                    <a:pt x="401" y="274"/>
                  </a:lnTo>
                  <a:lnTo>
                    <a:pt x="388" y="271"/>
                  </a:lnTo>
                  <a:lnTo>
                    <a:pt x="372" y="268"/>
                  </a:lnTo>
                  <a:lnTo>
                    <a:pt x="358" y="265"/>
                  </a:lnTo>
                  <a:lnTo>
                    <a:pt x="345" y="260"/>
                  </a:lnTo>
                  <a:lnTo>
                    <a:pt x="331" y="256"/>
                  </a:lnTo>
                  <a:lnTo>
                    <a:pt x="317" y="251"/>
                  </a:lnTo>
                  <a:lnTo>
                    <a:pt x="303" y="245"/>
                  </a:lnTo>
                  <a:lnTo>
                    <a:pt x="290" y="239"/>
                  </a:lnTo>
                  <a:lnTo>
                    <a:pt x="277" y="233"/>
                  </a:lnTo>
                  <a:lnTo>
                    <a:pt x="263" y="225"/>
                  </a:lnTo>
                  <a:lnTo>
                    <a:pt x="250" y="217"/>
                  </a:lnTo>
                  <a:lnTo>
                    <a:pt x="237" y="210"/>
                  </a:lnTo>
                  <a:lnTo>
                    <a:pt x="224" y="201"/>
                  </a:lnTo>
                  <a:lnTo>
                    <a:pt x="210" y="191"/>
                  </a:lnTo>
                  <a:lnTo>
                    <a:pt x="198" y="181"/>
                  </a:lnTo>
                  <a:lnTo>
                    <a:pt x="185" y="170"/>
                  </a:lnTo>
                  <a:lnTo>
                    <a:pt x="172" y="158"/>
                  </a:lnTo>
                  <a:lnTo>
                    <a:pt x="165" y="152"/>
                  </a:lnTo>
                  <a:lnTo>
                    <a:pt x="159" y="147"/>
                  </a:lnTo>
                  <a:lnTo>
                    <a:pt x="152" y="141"/>
                  </a:lnTo>
                  <a:lnTo>
                    <a:pt x="146" y="135"/>
                  </a:lnTo>
                  <a:lnTo>
                    <a:pt x="141" y="130"/>
                  </a:lnTo>
                  <a:lnTo>
                    <a:pt x="135" y="124"/>
                  </a:lnTo>
                  <a:lnTo>
                    <a:pt x="129" y="120"/>
                  </a:lnTo>
                  <a:lnTo>
                    <a:pt x="123" y="115"/>
                  </a:lnTo>
                  <a:lnTo>
                    <a:pt x="118" y="109"/>
                  </a:lnTo>
                  <a:lnTo>
                    <a:pt x="112" y="104"/>
                  </a:lnTo>
                  <a:lnTo>
                    <a:pt x="106" y="100"/>
                  </a:lnTo>
                  <a:lnTo>
                    <a:pt x="101" y="95"/>
                  </a:lnTo>
                  <a:lnTo>
                    <a:pt x="97" y="90"/>
                  </a:lnTo>
                  <a:lnTo>
                    <a:pt x="90" y="86"/>
                  </a:lnTo>
                  <a:lnTo>
                    <a:pt x="86" y="81"/>
                  </a:lnTo>
                  <a:lnTo>
                    <a:pt x="81" y="77"/>
                  </a:lnTo>
                  <a:lnTo>
                    <a:pt x="75" y="74"/>
                  </a:lnTo>
                  <a:lnTo>
                    <a:pt x="71" y="69"/>
                  </a:lnTo>
                  <a:lnTo>
                    <a:pt x="66" y="64"/>
                  </a:lnTo>
                  <a:lnTo>
                    <a:pt x="61" y="60"/>
                  </a:lnTo>
                  <a:lnTo>
                    <a:pt x="55" y="57"/>
                  </a:lnTo>
                  <a:lnTo>
                    <a:pt x="51" y="52"/>
                  </a:lnTo>
                  <a:lnTo>
                    <a:pt x="46" y="48"/>
                  </a:lnTo>
                  <a:lnTo>
                    <a:pt x="41" y="45"/>
                  </a:lnTo>
                  <a:lnTo>
                    <a:pt x="37" y="40"/>
                  </a:lnTo>
                  <a:lnTo>
                    <a:pt x="31" y="37"/>
                  </a:lnTo>
                  <a:lnTo>
                    <a:pt x="26" y="32"/>
                  </a:lnTo>
                  <a:lnTo>
                    <a:pt x="22" y="28"/>
                  </a:lnTo>
                  <a:lnTo>
                    <a:pt x="17" y="25"/>
                  </a:lnTo>
                  <a:lnTo>
                    <a:pt x="11" y="20"/>
                  </a:lnTo>
                  <a:lnTo>
                    <a:pt x="6" y="17"/>
                  </a:lnTo>
                  <a:lnTo>
                    <a:pt x="0" y="12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85" name="Freeform 401"/>
            <p:cNvSpPr>
              <a:spLocks/>
            </p:cNvSpPr>
            <p:nvPr/>
          </p:nvSpPr>
          <p:spPr bwMode="auto">
            <a:xfrm>
              <a:off x="1584" y="3540"/>
              <a:ext cx="48" cy="210"/>
            </a:xfrm>
            <a:custGeom>
              <a:avLst/>
              <a:gdLst/>
              <a:ahLst/>
              <a:cxnLst>
                <a:cxn ang="0">
                  <a:pos x="36" y="184"/>
                </a:cxn>
                <a:cxn ang="0">
                  <a:pos x="38" y="184"/>
                </a:cxn>
                <a:cxn ang="0">
                  <a:pos x="38" y="179"/>
                </a:cxn>
                <a:cxn ang="0">
                  <a:pos x="38" y="164"/>
                </a:cxn>
                <a:cxn ang="0">
                  <a:pos x="38" y="8"/>
                </a:cxn>
                <a:cxn ang="0">
                  <a:pos x="35" y="12"/>
                </a:cxn>
                <a:cxn ang="0">
                  <a:pos x="30" y="17"/>
                </a:cxn>
                <a:cxn ang="0">
                  <a:pos x="23" y="17"/>
                </a:cxn>
                <a:cxn ang="0">
                  <a:pos x="17" y="14"/>
                </a:cxn>
                <a:cxn ang="0">
                  <a:pos x="7" y="11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154"/>
                </a:cxn>
                <a:cxn ang="0">
                  <a:pos x="0" y="156"/>
                </a:cxn>
                <a:cxn ang="0">
                  <a:pos x="0" y="157"/>
                </a:cxn>
                <a:cxn ang="0">
                  <a:pos x="3" y="156"/>
                </a:cxn>
                <a:cxn ang="0">
                  <a:pos x="36" y="184"/>
                </a:cxn>
              </a:cxnLst>
              <a:rect l="0" t="0" r="r" b="b"/>
              <a:pathLst>
                <a:path w="39" h="185">
                  <a:moveTo>
                    <a:pt x="36" y="184"/>
                  </a:moveTo>
                  <a:lnTo>
                    <a:pt x="38" y="184"/>
                  </a:lnTo>
                  <a:lnTo>
                    <a:pt x="38" y="179"/>
                  </a:lnTo>
                  <a:lnTo>
                    <a:pt x="38" y="164"/>
                  </a:lnTo>
                  <a:lnTo>
                    <a:pt x="38" y="8"/>
                  </a:lnTo>
                  <a:lnTo>
                    <a:pt x="35" y="12"/>
                  </a:lnTo>
                  <a:lnTo>
                    <a:pt x="30" y="17"/>
                  </a:lnTo>
                  <a:lnTo>
                    <a:pt x="23" y="17"/>
                  </a:lnTo>
                  <a:lnTo>
                    <a:pt x="17" y="14"/>
                  </a:lnTo>
                  <a:lnTo>
                    <a:pt x="7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3" y="156"/>
                  </a:lnTo>
                  <a:lnTo>
                    <a:pt x="36" y="184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86" name="Freeform 402"/>
            <p:cNvSpPr>
              <a:spLocks/>
            </p:cNvSpPr>
            <p:nvPr/>
          </p:nvSpPr>
          <p:spPr bwMode="auto">
            <a:xfrm>
              <a:off x="1584" y="3540"/>
              <a:ext cx="48" cy="210"/>
            </a:xfrm>
            <a:custGeom>
              <a:avLst/>
              <a:gdLst/>
              <a:ahLst/>
              <a:cxnLst>
                <a:cxn ang="0">
                  <a:pos x="36" y="184"/>
                </a:cxn>
                <a:cxn ang="0">
                  <a:pos x="38" y="184"/>
                </a:cxn>
                <a:cxn ang="0">
                  <a:pos x="38" y="179"/>
                </a:cxn>
                <a:cxn ang="0">
                  <a:pos x="38" y="164"/>
                </a:cxn>
                <a:cxn ang="0">
                  <a:pos x="38" y="8"/>
                </a:cxn>
                <a:cxn ang="0">
                  <a:pos x="35" y="12"/>
                </a:cxn>
                <a:cxn ang="0">
                  <a:pos x="30" y="17"/>
                </a:cxn>
                <a:cxn ang="0">
                  <a:pos x="23" y="17"/>
                </a:cxn>
                <a:cxn ang="0">
                  <a:pos x="17" y="14"/>
                </a:cxn>
                <a:cxn ang="0">
                  <a:pos x="7" y="11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154"/>
                </a:cxn>
                <a:cxn ang="0">
                  <a:pos x="0" y="156"/>
                </a:cxn>
                <a:cxn ang="0">
                  <a:pos x="0" y="157"/>
                </a:cxn>
                <a:cxn ang="0">
                  <a:pos x="3" y="156"/>
                </a:cxn>
              </a:cxnLst>
              <a:rect l="0" t="0" r="r" b="b"/>
              <a:pathLst>
                <a:path w="39" h="185">
                  <a:moveTo>
                    <a:pt x="36" y="184"/>
                  </a:moveTo>
                  <a:lnTo>
                    <a:pt x="38" y="184"/>
                  </a:lnTo>
                  <a:lnTo>
                    <a:pt x="38" y="179"/>
                  </a:lnTo>
                  <a:lnTo>
                    <a:pt x="38" y="164"/>
                  </a:lnTo>
                  <a:lnTo>
                    <a:pt x="38" y="8"/>
                  </a:lnTo>
                  <a:lnTo>
                    <a:pt x="35" y="12"/>
                  </a:lnTo>
                  <a:lnTo>
                    <a:pt x="30" y="17"/>
                  </a:lnTo>
                  <a:lnTo>
                    <a:pt x="23" y="17"/>
                  </a:lnTo>
                  <a:lnTo>
                    <a:pt x="17" y="14"/>
                  </a:lnTo>
                  <a:lnTo>
                    <a:pt x="7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3" y="15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87" name="Freeform 403"/>
            <p:cNvSpPr>
              <a:spLocks/>
            </p:cNvSpPr>
            <p:nvPr/>
          </p:nvSpPr>
          <p:spPr bwMode="auto">
            <a:xfrm>
              <a:off x="1584" y="3528"/>
              <a:ext cx="48" cy="31"/>
            </a:xfrm>
            <a:custGeom>
              <a:avLst/>
              <a:gdLst/>
              <a:ahLst/>
              <a:cxnLst>
                <a:cxn ang="0">
                  <a:pos x="17" y="26"/>
                </a:cxn>
                <a:cxn ang="0">
                  <a:pos x="20" y="26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29" y="26"/>
                </a:cxn>
                <a:cxn ang="0">
                  <a:pos x="32" y="26"/>
                </a:cxn>
                <a:cxn ang="0">
                  <a:pos x="35" y="25"/>
                </a:cxn>
                <a:cxn ang="0">
                  <a:pos x="36" y="23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38" y="15"/>
                </a:cxn>
                <a:cxn ang="0">
                  <a:pos x="36" y="12"/>
                </a:cxn>
                <a:cxn ang="0">
                  <a:pos x="35" y="9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3" y="17"/>
                </a:cxn>
                <a:cxn ang="0">
                  <a:pos x="6" y="20"/>
                </a:cxn>
                <a:cxn ang="0">
                  <a:pos x="7" y="22"/>
                </a:cxn>
                <a:cxn ang="0">
                  <a:pos x="10" y="23"/>
                </a:cxn>
                <a:cxn ang="0">
                  <a:pos x="12" y="25"/>
                </a:cxn>
                <a:cxn ang="0">
                  <a:pos x="15" y="25"/>
                </a:cxn>
              </a:cxnLst>
              <a:rect l="0" t="0" r="r" b="b"/>
              <a:pathLst>
                <a:path w="39" h="27">
                  <a:moveTo>
                    <a:pt x="15" y="25"/>
                  </a:moveTo>
                  <a:lnTo>
                    <a:pt x="17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3" y="26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6" y="12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5" y="25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88" name="Freeform 404"/>
            <p:cNvSpPr>
              <a:spLocks/>
            </p:cNvSpPr>
            <p:nvPr/>
          </p:nvSpPr>
          <p:spPr bwMode="auto">
            <a:xfrm>
              <a:off x="1584" y="3528"/>
              <a:ext cx="48" cy="31"/>
            </a:xfrm>
            <a:custGeom>
              <a:avLst/>
              <a:gdLst/>
              <a:ahLst/>
              <a:cxnLst>
                <a:cxn ang="0">
                  <a:pos x="17" y="26"/>
                </a:cxn>
                <a:cxn ang="0">
                  <a:pos x="20" y="26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29" y="26"/>
                </a:cxn>
                <a:cxn ang="0">
                  <a:pos x="32" y="26"/>
                </a:cxn>
                <a:cxn ang="0">
                  <a:pos x="35" y="25"/>
                </a:cxn>
                <a:cxn ang="0">
                  <a:pos x="36" y="23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38" y="15"/>
                </a:cxn>
                <a:cxn ang="0">
                  <a:pos x="36" y="12"/>
                </a:cxn>
                <a:cxn ang="0">
                  <a:pos x="35" y="9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3" y="17"/>
                </a:cxn>
                <a:cxn ang="0">
                  <a:pos x="6" y="20"/>
                </a:cxn>
                <a:cxn ang="0">
                  <a:pos x="7" y="22"/>
                </a:cxn>
                <a:cxn ang="0">
                  <a:pos x="10" y="23"/>
                </a:cxn>
                <a:cxn ang="0">
                  <a:pos x="12" y="25"/>
                </a:cxn>
                <a:cxn ang="0">
                  <a:pos x="15" y="25"/>
                </a:cxn>
              </a:cxnLst>
              <a:rect l="0" t="0" r="r" b="b"/>
              <a:pathLst>
                <a:path w="39" h="27">
                  <a:moveTo>
                    <a:pt x="15" y="25"/>
                  </a:moveTo>
                  <a:lnTo>
                    <a:pt x="17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3" y="26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6" y="12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5" y="2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89" name="Freeform 405"/>
            <p:cNvSpPr>
              <a:spLocks/>
            </p:cNvSpPr>
            <p:nvPr/>
          </p:nvSpPr>
          <p:spPr bwMode="auto">
            <a:xfrm>
              <a:off x="986" y="3297"/>
              <a:ext cx="121" cy="3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0" y="5"/>
                </a:cxn>
                <a:cxn ang="0">
                  <a:pos x="87" y="6"/>
                </a:cxn>
                <a:cxn ang="0">
                  <a:pos x="84" y="12"/>
                </a:cxn>
                <a:cxn ang="0">
                  <a:pos x="83" y="18"/>
                </a:cxn>
                <a:cxn ang="0">
                  <a:pos x="86" y="26"/>
                </a:cxn>
                <a:cxn ang="0">
                  <a:pos x="73" y="18"/>
                </a:cxn>
                <a:cxn ang="0">
                  <a:pos x="23" y="29"/>
                </a:cxn>
                <a:cxn ang="0">
                  <a:pos x="0" y="12"/>
                </a:cxn>
                <a:cxn ang="0">
                  <a:pos x="76" y="0"/>
                </a:cxn>
              </a:cxnLst>
              <a:rect l="0" t="0" r="r" b="b"/>
              <a:pathLst>
                <a:path w="96" h="30">
                  <a:moveTo>
                    <a:pt x="76" y="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0" y="5"/>
                  </a:lnTo>
                  <a:lnTo>
                    <a:pt x="87" y="6"/>
                  </a:lnTo>
                  <a:lnTo>
                    <a:pt x="84" y="12"/>
                  </a:lnTo>
                  <a:lnTo>
                    <a:pt x="83" y="18"/>
                  </a:lnTo>
                  <a:lnTo>
                    <a:pt x="86" y="26"/>
                  </a:lnTo>
                  <a:lnTo>
                    <a:pt x="73" y="18"/>
                  </a:lnTo>
                  <a:lnTo>
                    <a:pt x="23" y="29"/>
                  </a:lnTo>
                  <a:lnTo>
                    <a:pt x="0" y="12"/>
                  </a:lnTo>
                  <a:lnTo>
                    <a:pt x="76" y="0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90" name="Freeform 406"/>
            <p:cNvSpPr>
              <a:spLocks/>
            </p:cNvSpPr>
            <p:nvPr/>
          </p:nvSpPr>
          <p:spPr bwMode="auto">
            <a:xfrm>
              <a:off x="986" y="3297"/>
              <a:ext cx="121" cy="3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0" y="5"/>
                </a:cxn>
                <a:cxn ang="0">
                  <a:pos x="87" y="6"/>
                </a:cxn>
                <a:cxn ang="0">
                  <a:pos x="84" y="12"/>
                </a:cxn>
                <a:cxn ang="0">
                  <a:pos x="83" y="18"/>
                </a:cxn>
                <a:cxn ang="0">
                  <a:pos x="86" y="26"/>
                </a:cxn>
                <a:cxn ang="0">
                  <a:pos x="73" y="18"/>
                </a:cxn>
                <a:cxn ang="0">
                  <a:pos x="23" y="29"/>
                </a:cxn>
                <a:cxn ang="0">
                  <a:pos x="0" y="12"/>
                </a:cxn>
                <a:cxn ang="0">
                  <a:pos x="76" y="0"/>
                </a:cxn>
              </a:cxnLst>
              <a:rect l="0" t="0" r="r" b="b"/>
              <a:pathLst>
                <a:path w="96" h="30">
                  <a:moveTo>
                    <a:pt x="76" y="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0" y="5"/>
                  </a:lnTo>
                  <a:lnTo>
                    <a:pt x="87" y="6"/>
                  </a:lnTo>
                  <a:lnTo>
                    <a:pt x="84" y="12"/>
                  </a:lnTo>
                  <a:lnTo>
                    <a:pt x="83" y="18"/>
                  </a:lnTo>
                  <a:lnTo>
                    <a:pt x="86" y="26"/>
                  </a:lnTo>
                  <a:lnTo>
                    <a:pt x="73" y="18"/>
                  </a:lnTo>
                  <a:lnTo>
                    <a:pt x="23" y="29"/>
                  </a:lnTo>
                  <a:lnTo>
                    <a:pt x="0" y="12"/>
                  </a:lnTo>
                  <a:lnTo>
                    <a:pt x="76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91" name="Freeform 407"/>
            <p:cNvSpPr>
              <a:spLocks/>
            </p:cNvSpPr>
            <p:nvPr/>
          </p:nvSpPr>
          <p:spPr bwMode="auto">
            <a:xfrm>
              <a:off x="1136" y="3323"/>
              <a:ext cx="33" cy="80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26" y="66"/>
                </a:cxn>
                <a:cxn ang="0">
                  <a:pos x="22" y="67"/>
                </a:cxn>
                <a:cxn ang="0">
                  <a:pos x="16" y="66"/>
                </a:cxn>
                <a:cxn ang="0">
                  <a:pos x="11" y="67"/>
                </a:cxn>
                <a:cxn ang="0">
                  <a:pos x="7" y="70"/>
                </a:cxn>
                <a:cxn ang="0">
                  <a:pos x="8" y="37"/>
                </a:cxn>
                <a:cxn ang="0">
                  <a:pos x="3" y="25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7" y="0"/>
                </a:cxn>
                <a:cxn ang="0">
                  <a:pos x="10" y="3"/>
                </a:cxn>
                <a:cxn ang="0">
                  <a:pos x="14" y="6"/>
                </a:cxn>
                <a:cxn ang="0">
                  <a:pos x="19" y="14"/>
                </a:cxn>
                <a:cxn ang="0">
                  <a:pos x="26" y="29"/>
                </a:cxn>
                <a:cxn ang="0">
                  <a:pos x="26" y="34"/>
                </a:cxn>
              </a:cxnLst>
              <a:rect l="0" t="0" r="r" b="b"/>
              <a:pathLst>
                <a:path w="27" h="71">
                  <a:moveTo>
                    <a:pt x="26" y="34"/>
                  </a:moveTo>
                  <a:lnTo>
                    <a:pt x="26" y="66"/>
                  </a:lnTo>
                  <a:lnTo>
                    <a:pt x="22" y="67"/>
                  </a:lnTo>
                  <a:lnTo>
                    <a:pt x="16" y="66"/>
                  </a:lnTo>
                  <a:lnTo>
                    <a:pt x="11" y="67"/>
                  </a:lnTo>
                  <a:lnTo>
                    <a:pt x="7" y="70"/>
                  </a:lnTo>
                  <a:lnTo>
                    <a:pt x="8" y="37"/>
                  </a:lnTo>
                  <a:lnTo>
                    <a:pt x="3" y="25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5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4" y="6"/>
                  </a:lnTo>
                  <a:lnTo>
                    <a:pt x="19" y="14"/>
                  </a:lnTo>
                  <a:lnTo>
                    <a:pt x="26" y="29"/>
                  </a:lnTo>
                  <a:lnTo>
                    <a:pt x="26" y="34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92" name="Freeform 408"/>
            <p:cNvSpPr>
              <a:spLocks/>
            </p:cNvSpPr>
            <p:nvPr/>
          </p:nvSpPr>
          <p:spPr bwMode="auto">
            <a:xfrm>
              <a:off x="1136" y="3323"/>
              <a:ext cx="33" cy="80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26" y="66"/>
                </a:cxn>
                <a:cxn ang="0">
                  <a:pos x="22" y="67"/>
                </a:cxn>
                <a:cxn ang="0">
                  <a:pos x="16" y="66"/>
                </a:cxn>
                <a:cxn ang="0">
                  <a:pos x="11" y="67"/>
                </a:cxn>
                <a:cxn ang="0">
                  <a:pos x="7" y="70"/>
                </a:cxn>
                <a:cxn ang="0">
                  <a:pos x="8" y="37"/>
                </a:cxn>
                <a:cxn ang="0">
                  <a:pos x="3" y="25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7" y="0"/>
                </a:cxn>
                <a:cxn ang="0">
                  <a:pos x="10" y="3"/>
                </a:cxn>
                <a:cxn ang="0">
                  <a:pos x="14" y="6"/>
                </a:cxn>
                <a:cxn ang="0">
                  <a:pos x="19" y="14"/>
                </a:cxn>
                <a:cxn ang="0">
                  <a:pos x="26" y="29"/>
                </a:cxn>
                <a:cxn ang="0">
                  <a:pos x="26" y="34"/>
                </a:cxn>
              </a:cxnLst>
              <a:rect l="0" t="0" r="r" b="b"/>
              <a:pathLst>
                <a:path w="27" h="71">
                  <a:moveTo>
                    <a:pt x="26" y="34"/>
                  </a:moveTo>
                  <a:lnTo>
                    <a:pt x="26" y="66"/>
                  </a:lnTo>
                  <a:lnTo>
                    <a:pt x="22" y="67"/>
                  </a:lnTo>
                  <a:lnTo>
                    <a:pt x="16" y="66"/>
                  </a:lnTo>
                  <a:lnTo>
                    <a:pt x="11" y="67"/>
                  </a:lnTo>
                  <a:lnTo>
                    <a:pt x="7" y="70"/>
                  </a:lnTo>
                  <a:lnTo>
                    <a:pt x="8" y="37"/>
                  </a:lnTo>
                  <a:lnTo>
                    <a:pt x="3" y="25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5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4" y="6"/>
                  </a:lnTo>
                  <a:lnTo>
                    <a:pt x="19" y="14"/>
                  </a:lnTo>
                  <a:lnTo>
                    <a:pt x="26" y="29"/>
                  </a:lnTo>
                  <a:lnTo>
                    <a:pt x="26" y="34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93" name="Freeform 409"/>
            <p:cNvSpPr>
              <a:spLocks/>
            </p:cNvSpPr>
            <p:nvPr/>
          </p:nvSpPr>
          <p:spPr bwMode="auto">
            <a:xfrm>
              <a:off x="1090" y="3302"/>
              <a:ext cx="56" cy="4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3" y="18"/>
                </a:cxn>
                <a:cxn ang="0">
                  <a:pos x="39" y="23"/>
                </a:cxn>
                <a:cxn ang="0">
                  <a:pos x="36" y="32"/>
                </a:cxn>
                <a:cxn ang="0">
                  <a:pos x="39" y="39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1" y="4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44" h="40">
                  <a:moveTo>
                    <a:pt x="7" y="0"/>
                  </a:moveTo>
                  <a:lnTo>
                    <a:pt x="43" y="18"/>
                  </a:lnTo>
                  <a:lnTo>
                    <a:pt x="39" y="23"/>
                  </a:lnTo>
                  <a:lnTo>
                    <a:pt x="36" y="32"/>
                  </a:lnTo>
                  <a:lnTo>
                    <a:pt x="39" y="39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1" y="4"/>
                  </a:ln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94" name="Freeform 410"/>
            <p:cNvSpPr>
              <a:spLocks/>
            </p:cNvSpPr>
            <p:nvPr/>
          </p:nvSpPr>
          <p:spPr bwMode="auto">
            <a:xfrm>
              <a:off x="1090" y="3302"/>
              <a:ext cx="56" cy="4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3" y="18"/>
                </a:cxn>
                <a:cxn ang="0">
                  <a:pos x="39" y="23"/>
                </a:cxn>
                <a:cxn ang="0">
                  <a:pos x="36" y="32"/>
                </a:cxn>
                <a:cxn ang="0">
                  <a:pos x="39" y="39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1" y="4"/>
                </a:cxn>
                <a:cxn ang="0">
                  <a:pos x="4" y="0"/>
                </a:cxn>
              </a:cxnLst>
              <a:rect l="0" t="0" r="r" b="b"/>
              <a:pathLst>
                <a:path w="44" h="40">
                  <a:moveTo>
                    <a:pt x="7" y="0"/>
                  </a:moveTo>
                  <a:lnTo>
                    <a:pt x="43" y="18"/>
                  </a:lnTo>
                  <a:lnTo>
                    <a:pt x="39" y="23"/>
                  </a:lnTo>
                  <a:lnTo>
                    <a:pt x="36" y="32"/>
                  </a:lnTo>
                  <a:lnTo>
                    <a:pt x="39" y="39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1" y="4"/>
                  </a:lnTo>
                  <a:lnTo>
                    <a:pt x="4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95" name="Freeform 411"/>
            <p:cNvSpPr>
              <a:spLocks/>
            </p:cNvSpPr>
            <p:nvPr/>
          </p:nvSpPr>
          <p:spPr bwMode="auto">
            <a:xfrm>
              <a:off x="441" y="2748"/>
              <a:ext cx="85" cy="94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5" y="83"/>
                </a:cxn>
                <a:cxn ang="0">
                  <a:pos x="61" y="79"/>
                </a:cxn>
                <a:cxn ang="0">
                  <a:pos x="64" y="69"/>
                </a:cxn>
                <a:cxn ang="0">
                  <a:pos x="67" y="60"/>
                </a:cxn>
                <a:cxn ang="0">
                  <a:pos x="66" y="52"/>
                </a:cxn>
                <a:cxn ang="0">
                  <a:pos x="61" y="41"/>
                </a:cxn>
                <a:cxn ang="0">
                  <a:pos x="38" y="3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5" y="1"/>
                </a:cxn>
                <a:cxn ang="0">
                  <a:pos x="12" y="4"/>
                </a:cxn>
                <a:cxn ang="0">
                  <a:pos x="6" y="14"/>
                </a:cxn>
                <a:cxn ang="0">
                  <a:pos x="0" y="31"/>
                </a:cxn>
              </a:cxnLst>
              <a:rect l="0" t="0" r="r" b="b"/>
              <a:pathLst>
                <a:path w="68" h="84">
                  <a:moveTo>
                    <a:pt x="0" y="31"/>
                  </a:moveTo>
                  <a:lnTo>
                    <a:pt x="25" y="83"/>
                  </a:lnTo>
                  <a:lnTo>
                    <a:pt x="61" y="79"/>
                  </a:lnTo>
                  <a:lnTo>
                    <a:pt x="64" y="69"/>
                  </a:lnTo>
                  <a:lnTo>
                    <a:pt x="67" y="60"/>
                  </a:lnTo>
                  <a:lnTo>
                    <a:pt x="66" y="52"/>
                  </a:lnTo>
                  <a:lnTo>
                    <a:pt x="61" y="41"/>
                  </a:lnTo>
                  <a:lnTo>
                    <a:pt x="38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6" y="14"/>
                  </a:lnTo>
                  <a:lnTo>
                    <a:pt x="0" y="31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96" name="Freeform 412"/>
            <p:cNvSpPr>
              <a:spLocks/>
            </p:cNvSpPr>
            <p:nvPr/>
          </p:nvSpPr>
          <p:spPr bwMode="auto">
            <a:xfrm>
              <a:off x="441" y="2748"/>
              <a:ext cx="85" cy="94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5" y="83"/>
                </a:cxn>
                <a:cxn ang="0">
                  <a:pos x="61" y="79"/>
                </a:cxn>
                <a:cxn ang="0">
                  <a:pos x="64" y="69"/>
                </a:cxn>
                <a:cxn ang="0">
                  <a:pos x="67" y="60"/>
                </a:cxn>
                <a:cxn ang="0">
                  <a:pos x="66" y="52"/>
                </a:cxn>
                <a:cxn ang="0">
                  <a:pos x="61" y="41"/>
                </a:cxn>
                <a:cxn ang="0">
                  <a:pos x="38" y="3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5" y="1"/>
                </a:cxn>
                <a:cxn ang="0">
                  <a:pos x="12" y="4"/>
                </a:cxn>
                <a:cxn ang="0">
                  <a:pos x="6" y="14"/>
                </a:cxn>
                <a:cxn ang="0">
                  <a:pos x="0" y="31"/>
                </a:cxn>
              </a:cxnLst>
              <a:rect l="0" t="0" r="r" b="b"/>
              <a:pathLst>
                <a:path w="68" h="84">
                  <a:moveTo>
                    <a:pt x="0" y="31"/>
                  </a:moveTo>
                  <a:lnTo>
                    <a:pt x="25" y="83"/>
                  </a:lnTo>
                  <a:lnTo>
                    <a:pt x="61" y="79"/>
                  </a:lnTo>
                  <a:lnTo>
                    <a:pt x="64" y="69"/>
                  </a:lnTo>
                  <a:lnTo>
                    <a:pt x="67" y="60"/>
                  </a:lnTo>
                  <a:lnTo>
                    <a:pt x="66" y="52"/>
                  </a:lnTo>
                  <a:lnTo>
                    <a:pt x="61" y="41"/>
                  </a:lnTo>
                  <a:lnTo>
                    <a:pt x="38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6" y="14"/>
                  </a:lnTo>
                  <a:lnTo>
                    <a:pt x="0" y="31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97" name="Freeform 413"/>
            <p:cNvSpPr>
              <a:spLocks/>
            </p:cNvSpPr>
            <p:nvPr/>
          </p:nvSpPr>
          <p:spPr bwMode="auto">
            <a:xfrm>
              <a:off x="472" y="2794"/>
              <a:ext cx="47" cy="4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0" y="35"/>
                </a:cxn>
                <a:cxn ang="0">
                  <a:pos x="1" y="34"/>
                </a:cxn>
                <a:cxn ang="0">
                  <a:pos x="1" y="31"/>
                </a:cxn>
                <a:cxn ang="0">
                  <a:pos x="1" y="29"/>
                </a:cxn>
                <a:cxn ang="0">
                  <a:pos x="3" y="26"/>
                </a:cxn>
                <a:cxn ang="0">
                  <a:pos x="3" y="25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6" y="19"/>
                </a:cxn>
                <a:cxn ang="0">
                  <a:pos x="6" y="17"/>
                </a:cxn>
                <a:cxn ang="0">
                  <a:pos x="7" y="16"/>
                </a:cxn>
                <a:cxn ang="0">
                  <a:pos x="9" y="12"/>
                </a:cxn>
                <a:cxn ang="0">
                  <a:pos x="9" y="11"/>
                </a:cxn>
                <a:cxn ang="0">
                  <a:pos x="10" y="9"/>
                </a:cxn>
                <a:cxn ang="0">
                  <a:pos x="12" y="8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8" y="3"/>
                </a:cxn>
                <a:cxn ang="0">
                  <a:pos x="19" y="3"/>
                </a:cxn>
                <a:cxn ang="0">
                  <a:pos x="21" y="2"/>
                </a:cxn>
                <a:cxn ang="0">
                  <a:pos x="23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5" y="2"/>
                </a:cxn>
                <a:cxn ang="0">
                  <a:pos x="36" y="2"/>
                </a:cxn>
              </a:cxnLst>
              <a:rect l="0" t="0" r="r" b="b"/>
              <a:pathLst>
                <a:path w="37" h="43">
                  <a:moveTo>
                    <a:pt x="0" y="42"/>
                  </a:moveTo>
                  <a:lnTo>
                    <a:pt x="0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6" y="2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98" name="Freeform 414"/>
            <p:cNvSpPr>
              <a:spLocks/>
            </p:cNvSpPr>
            <p:nvPr/>
          </p:nvSpPr>
          <p:spPr bwMode="auto">
            <a:xfrm>
              <a:off x="1772" y="3444"/>
              <a:ext cx="56" cy="27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6" y="23"/>
                </a:cxn>
                <a:cxn ang="0">
                  <a:pos x="29" y="23"/>
                </a:cxn>
                <a:cxn ang="0">
                  <a:pos x="30" y="22"/>
                </a:cxn>
                <a:cxn ang="0">
                  <a:pos x="33" y="22"/>
                </a:cxn>
                <a:cxn ang="0">
                  <a:pos x="35" y="20"/>
                </a:cxn>
                <a:cxn ang="0">
                  <a:pos x="38" y="19"/>
                </a:cxn>
                <a:cxn ang="0">
                  <a:pos x="40" y="17"/>
                </a:cxn>
                <a:cxn ang="0">
                  <a:pos x="41" y="15"/>
                </a:cxn>
                <a:cxn ang="0">
                  <a:pos x="43" y="14"/>
                </a:cxn>
                <a:cxn ang="0">
                  <a:pos x="43" y="11"/>
                </a:cxn>
                <a:cxn ang="0">
                  <a:pos x="41" y="9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7" y="5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29" y="2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1" y="15"/>
                </a:cxn>
                <a:cxn ang="0">
                  <a:pos x="3" y="17"/>
                </a:cxn>
                <a:cxn ang="0">
                  <a:pos x="6" y="20"/>
                </a:cxn>
                <a:cxn ang="0">
                  <a:pos x="9" y="20"/>
                </a:cxn>
                <a:cxn ang="0">
                  <a:pos x="10" y="22"/>
                </a:cxn>
                <a:cxn ang="0">
                  <a:pos x="12" y="23"/>
                </a:cxn>
                <a:cxn ang="0">
                  <a:pos x="15" y="23"/>
                </a:cxn>
                <a:cxn ang="0">
                  <a:pos x="18" y="23"/>
                </a:cxn>
                <a:cxn ang="0">
                  <a:pos x="21" y="23"/>
                </a:cxn>
              </a:cxnLst>
              <a:rect l="0" t="0" r="r" b="b"/>
              <a:pathLst>
                <a:path w="44" h="24">
                  <a:moveTo>
                    <a:pt x="21" y="23"/>
                  </a:moveTo>
                  <a:lnTo>
                    <a:pt x="23" y="23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1" y="23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999" name="Freeform 415"/>
            <p:cNvSpPr>
              <a:spLocks/>
            </p:cNvSpPr>
            <p:nvPr/>
          </p:nvSpPr>
          <p:spPr bwMode="auto">
            <a:xfrm>
              <a:off x="1772" y="3444"/>
              <a:ext cx="56" cy="27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6" y="23"/>
                </a:cxn>
                <a:cxn ang="0">
                  <a:pos x="29" y="23"/>
                </a:cxn>
                <a:cxn ang="0">
                  <a:pos x="30" y="22"/>
                </a:cxn>
                <a:cxn ang="0">
                  <a:pos x="33" y="22"/>
                </a:cxn>
                <a:cxn ang="0">
                  <a:pos x="35" y="20"/>
                </a:cxn>
                <a:cxn ang="0">
                  <a:pos x="38" y="19"/>
                </a:cxn>
                <a:cxn ang="0">
                  <a:pos x="40" y="17"/>
                </a:cxn>
                <a:cxn ang="0">
                  <a:pos x="41" y="15"/>
                </a:cxn>
                <a:cxn ang="0">
                  <a:pos x="43" y="14"/>
                </a:cxn>
                <a:cxn ang="0">
                  <a:pos x="43" y="11"/>
                </a:cxn>
                <a:cxn ang="0">
                  <a:pos x="41" y="9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7" y="5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29" y="2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1" y="15"/>
                </a:cxn>
                <a:cxn ang="0">
                  <a:pos x="3" y="17"/>
                </a:cxn>
                <a:cxn ang="0">
                  <a:pos x="6" y="20"/>
                </a:cxn>
                <a:cxn ang="0">
                  <a:pos x="9" y="20"/>
                </a:cxn>
                <a:cxn ang="0">
                  <a:pos x="10" y="22"/>
                </a:cxn>
                <a:cxn ang="0">
                  <a:pos x="12" y="23"/>
                </a:cxn>
                <a:cxn ang="0">
                  <a:pos x="15" y="23"/>
                </a:cxn>
                <a:cxn ang="0">
                  <a:pos x="18" y="23"/>
                </a:cxn>
                <a:cxn ang="0">
                  <a:pos x="21" y="23"/>
                </a:cxn>
              </a:cxnLst>
              <a:rect l="0" t="0" r="r" b="b"/>
              <a:pathLst>
                <a:path w="44" h="24">
                  <a:moveTo>
                    <a:pt x="21" y="23"/>
                  </a:moveTo>
                  <a:lnTo>
                    <a:pt x="23" y="23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1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00" name="Freeform 416"/>
            <p:cNvSpPr>
              <a:spLocks/>
            </p:cNvSpPr>
            <p:nvPr/>
          </p:nvSpPr>
          <p:spPr bwMode="auto">
            <a:xfrm>
              <a:off x="2323" y="3526"/>
              <a:ext cx="36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17" y="16"/>
                </a:cxn>
                <a:cxn ang="0">
                  <a:pos x="17" y="13"/>
                </a:cxn>
                <a:cxn ang="0">
                  <a:pos x="19" y="13"/>
                </a:cxn>
                <a:cxn ang="0">
                  <a:pos x="20" y="13"/>
                </a:cxn>
                <a:cxn ang="0">
                  <a:pos x="22" y="13"/>
                </a:cxn>
                <a:cxn ang="0">
                  <a:pos x="23" y="13"/>
                </a:cxn>
                <a:cxn ang="0">
                  <a:pos x="25" y="9"/>
                </a:cxn>
                <a:cxn ang="0">
                  <a:pos x="26" y="9"/>
                </a:cxn>
                <a:cxn ang="0">
                  <a:pos x="28" y="6"/>
                </a:cxn>
                <a:cxn ang="0">
                  <a:pos x="29" y="6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01" name="Freeform 417"/>
            <p:cNvSpPr>
              <a:spLocks/>
            </p:cNvSpPr>
            <p:nvPr/>
          </p:nvSpPr>
          <p:spPr bwMode="auto">
            <a:xfrm>
              <a:off x="2323" y="3526"/>
              <a:ext cx="36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17" y="16"/>
                </a:cxn>
                <a:cxn ang="0">
                  <a:pos x="17" y="13"/>
                </a:cxn>
                <a:cxn ang="0">
                  <a:pos x="19" y="13"/>
                </a:cxn>
                <a:cxn ang="0">
                  <a:pos x="20" y="13"/>
                </a:cxn>
                <a:cxn ang="0">
                  <a:pos x="22" y="13"/>
                </a:cxn>
                <a:cxn ang="0">
                  <a:pos x="23" y="13"/>
                </a:cxn>
                <a:cxn ang="0">
                  <a:pos x="25" y="9"/>
                </a:cxn>
                <a:cxn ang="0">
                  <a:pos x="26" y="9"/>
                </a:cxn>
                <a:cxn ang="0">
                  <a:pos x="28" y="6"/>
                </a:cxn>
                <a:cxn ang="0">
                  <a:pos x="29" y="6"/>
                </a:cxn>
                <a:cxn ang="0">
                  <a:pos x="29" y="2"/>
                </a:cxn>
                <a:cxn ang="0">
                  <a:pos x="29" y="0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2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02" name="Freeform 418"/>
            <p:cNvSpPr>
              <a:spLocks/>
            </p:cNvSpPr>
            <p:nvPr/>
          </p:nvSpPr>
          <p:spPr bwMode="auto">
            <a:xfrm>
              <a:off x="2515" y="3738"/>
              <a:ext cx="112" cy="61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77" y="43"/>
                </a:cxn>
                <a:cxn ang="0">
                  <a:pos x="68" y="49"/>
                </a:cxn>
                <a:cxn ang="0">
                  <a:pos x="65" y="54"/>
                </a:cxn>
                <a:cxn ang="0">
                  <a:pos x="0" y="51"/>
                </a:cxn>
                <a:cxn ang="0">
                  <a:pos x="0" y="49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3" y="19"/>
                </a:cxn>
                <a:cxn ang="0">
                  <a:pos x="8" y="11"/>
                </a:cxn>
                <a:cxn ang="0">
                  <a:pos x="13" y="6"/>
                </a:cxn>
                <a:cxn ang="0">
                  <a:pos x="19" y="2"/>
                </a:cxn>
                <a:cxn ang="0">
                  <a:pos x="23" y="0"/>
                </a:cxn>
                <a:cxn ang="0">
                  <a:pos x="82" y="2"/>
                </a:cxn>
                <a:cxn ang="0">
                  <a:pos x="86" y="5"/>
                </a:cxn>
                <a:cxn ang="0">
                  <a:pos x="86" y="8"/>
                </a:cxn>
                <a:cxn ang="0">
                  <a:pos x="88" y="11"/>
                </a:cxn>
                <a:cxn ang="0">
                  <a:pos x="88" y="19"/>
                </a:cxn>
                <a:cxn ang="0">
                  <a:pos x="88" y="29"/>
                </a:cxn>
              </a:cxnLst>
              <a:rect l="0" t="0" r="r" b="b"/>
              <a:pathLst>
                <a:path w="89" h="55">
                  <a:moveTo>
                    <a:pt x="88" y="29"/>
                  </a:moveTo>
                  <a:lnTo>
                    <a:pt x="77" y="43"/>
                  </a:lnTo>
                  <a:lnTo>
                    <a:pt x="68" y="49"/>
                  </a:lnTo>
                  <a:lnTo>
                    <a:pt x="65" y="54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8" y="11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82" y="2"/>
                  </a:lnTo>
                  <a:lnTo>
                    <a:pt x="86" y="5"/>
                  </a:lnTo>
                  <a:lnTo>
                    <a:pt x="86" y="8"/>
                  </a:lnTo>
                  <a:lnTo>
                    <a:pt x="88" y="11"/>
                  </a:lnTo>
                  <a:lnTo>
                    <a:pt x="88" y="19"/>
                  </a:lnTo>
                  <a:lnTo>
                    <a:pt x="88" y="29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03" name="Freeform 419"/>
            <p:cNvSpPr>
              <a:spLocks/>
            </p:cNvSpPr>
            <p:nvPr/>
          </p:nvSpPr>
          <p:spPr bwMode="auto">
            <a:xfrm>
              <a:off x="2515" y="3738"/>
              <a:ext cx="112" cy="61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77" y="43"/>
                </a:cxn>
                <a:cxn ang="0">
                  <a:pos x="68" y="49"/>
                </a:cxn>
                <a:cxn ang="0">
                  <a:pos x="65" y="54"/>
                </a:cxn>
                <a:cxn ang="0">
                  <a:pos x="0" y="51"/>
                </a:cxn>
                <a:cxn ang="0">
                  <a:pos x="0" y="49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3" y="19"/>
                </a:cxn>
                <a:cxn ang="0">
                  <a:pos x="8" y="11"/>
                </a:cxn>
                <a:cxn ang="0">
                  <a:pos x="13" y="6"/>
                </a:cxn>
                <a:cxn ang="0">
                  <a:pos x="19" y="2"/>
                </a:cxn>
                <a:cxn ang="0">
                  <a:pos x="23" y="0"/>
                </a:cxn>
                <a:cxn ang="0">
                  <a:pos x="82" y="2"/>
                </a:cxn>
                <a:cxn ang="0">
                  <a:pos x="86" y="5"/>
                </a:cxn>
                <a:cxn ang="0">
                  <a:pos x="86" y="8"/>
                </a:cxn>
                <a:cxn ang="0">
                  <a:pos x="88" y="11"/>
                </a:cxn>
                <a:cxn ang="0">
                  <a:pos x="88" y="19"/>
                </a:cxn>
                <a:cxn ang="0">
                  <a:pos x="88" y="29"/>
                </a:cxn>
              </a:cxnLst>
              <a:rect l="0" t="0" r="r" b="b"/>
              <a:pathLst>
                <a:path w="89" h="55">
                  <a:moveTo>
                    <a:pt x="88" y="29"/>
                  </a:moveTo>
                  <a:lnTo>
                    <a:pt x="77" y="43"/>
                  </a:lnTo>
                  <a:lnTo>
                    <a:pt x="68" y="49"/>
                  </a:lnTo>
                  <a:lnTo>
                    <a:pt x="65" y="54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8" y="11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82" y="2"/>
                  </a:lnTo>
                  <a:lnTo>
                    <a:pt x="86" y="5"/>
                  </a:lnTo>
                  <a:lnTo>
                    <a:pt x="86" y="8"/>
                  </a:lnTo>
                  <a:lnTo>
                    <a:pt x="88" y="11"/>
                  </a:lnTo>
                  <a:lnTo>
                    <a:pt x="88" y="19"/>
                  </a:lnTo>
                  <a:lnTo>
                    <a:pt x="88" y="2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04" name="Freeform 420"/>
            <p:cNvSpPr>
              <a:spLocks/>
            </p:cNvSpPr>
            <p:nvPr/>
          </p:nvSpPr>
          <p:spPr bwMode="auto">
            <a:xfrm>
              <a:off x="2602" y="3769"/>
              <a:ext cx="74" cy="22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5" y="3"/>
                </a:cxn>
                <a:cxn ang="0">
                  <a:pos x="52" y="3"/>
                </a:cxn>
                <a:cxn ang="0">
                  <a:pos x="47" y="3"/>
                </a:cxn>
                <a:cxn ang="0">
                  <a:pos x="44" y="3"/>
                </a:cxn>
                <a:cxn ang="0">
                  <a:pos x="40" y="3"/>
                </a:cxn>
                <a:cxn ang="0">
                  <a:pos x="35" y="3"/>
                </a:cxn>
                <a:cxn ang="0">
                  <a:pos x="30" y="1"/>
                </a:cxn>
                <a:cxn ang="0">
                  <a:pos x="27" y="1"/>
                </a:cxn>
                <a:cxn ang="0">
                  <a:pos x="24" y="1"/>
                </a:cxn>
                <a:cxn ang="0">
                  <a:pos x="19" y="1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7" y="17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6" y="17"/>
                </a:cxn>
                <a:cxn ang="0">
                  <a:pos x="19" y="17"/>
                </a:cxn>
                <a:cxn ang="0">
                  <a:pos x="22" y="17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34" y="17"/>
                </a:cxn>
                <a:cxn ang="0">
                  <a:pos x="37" y="18"/>
                </a:cxn>
                <a:cxn ang="0">
                  <a:pos x="41" y="18"/>
                </a:cxn>
                <a:cxn ang="0">
                  <a:pos x="44" y="18"/>
                </a:cxn>
                <a:cxn ang="0">
                  <a:pos x="47" y="18"/>
                </a:cxn>
                <a:cxn ang="0">
                  <a:pos x="50" y="18"/>
                </a:cxn>
                <a:cxn ang="0">
                  <a:pos x="53" y="18"/>
                </a:cxn>
                <a:cxn ang="0">
                  <a:pos x="57" y="18"/>
                </a:cxn>
                <a:cxn ang="0">
                  <a:pos x="57" y="15"/>
                </a:cxn>
                <a:cxn ang="0">
                  <a:pos x="55" y="14"/>
                </a:cxn>
                <a:cxn ang="0">
                  <a:pos x="53" y="12"/>
                </a:cxn>
                <a:cxn ang="0">
                  <a:pos x="52" y="11"/>
                </a:cxn>
                <a:cxn ang="0">
                  <a:pos x="50" y="9"/>
                </a:cxn>
                <a:cxn ang="0">
                  <a:pos x="50" y="6"/>
                </a:cxn>
                <a:cxn ang="0">
                  <a:pos x="58" y="4"/>
                </a:cxn>
              </a:cxnLst>
              <a:rect l="0" t="0" r="r" b="b"/>
              <a:pathLst>
                <a:path w="59" h="19">
                  <a:moveTo>
                    <a:pt x="58" y="4"/>
                  </a:moveTo>
                  <a:lnTo>
                    <a:pt x="57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8" y="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05" name="Freeform 421"/>
            <p:cNvSpPr>
              <a:spLocks/>
            </p:cNvSpPr>
            <p:nvPr/>
          </p:nvSpPr>
          <p:spPr bwMode="auto">
            <a:xfrm>
              <a:off x="2602" y="3769"/>
              <a:ext cx="74" cy="22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5" y="3"/>
                </a:cxn>
                <a:cxn ang="0">
                  <a:pos x="52" y="3"/>
                </a:cxn>
                <a:cxn ang="0">
                  <a:pos x="47" y="3"/>
                </a:cxn>
                <a:cxn ang="0">
                  <a:pos x="44" y="3"/>
                </a:cxn>
                <a:cxn ang="0">
                  <a:pos x="40" y="3"/>
                </a:cxn>
                <a:cxn ang="0">
                  <a:pos x="35" y="3"/>
                </a:cxn>
                <a:cxn ang="0">
                  <a:pos x="30" y="1"/>
                </a:cxn>
                <a:cxn ang="0">
                  <a:pos x="27" y="1"/>
                </a:cxn>
                <a:cxn ang="0">
                  <a:pos x="24" y="1"/>
                </a:cxn>
                <a:cxn ang="0">
                  <a:pos x="19" y="1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2" y="15"/>
                </a:cxn>
                <a:cxn ang="0">
                  <a:pos x="5" y="17"/>
                </a:cxn>
                <a:cxn ang="0">
                  <a:pos x="9" y="17"/>
                </a:cxn>
                <a:cxn ang="0">
                  <a:pos x="12" y="17"/>
                </a:cxn>
                <a:cxn ang="0">
                  <a:pos x="15" y="17"/>
                </a:cxn>
                <a:cxn ang="0">
                  <a:pos x="18" y="17"/>
                </a:cxn>
                <a:cxn ang="0">
                  <a:pos x="21" y="17"/>
                </a:cxn>
                <a:cxn ang="0">
                  <a:pos x="24" y="17"/>
                </a:cxn>
                <a:cxn ang="0">
                  <a:pos x="28" y="17"/>
                </a:cxn>
                <a:cxn ang="0">
                  <a:pos x="30" y="17"/>
                </a:cxn>
                <a:cxn ang="0">
                  <a:pos x="35" y="18"/>
                </a:cxn>
                <a:cxn ang="0">
                  <a:pos x="38" y="18"/>
                </a:cxn>
                <a:cxn ang="0">
                  <a:pos x="43" y="18"/>
                </a:cxn>
                <a:cxn ang="0">
                  <a:pos x="46" y="18"/>
                </a:cxn>
                <a:cxn ang="0">
                  <a:pos x="49" y="18"/>
                </a:cxn>
                <a:cxn ang="0">
                  <a:pos x="52" y="18"/>
                </a:cxn>
                <a:cxn ang="0">
                  <a:pos x="55" y="18"/>
                </a:cxn>
                <a:cxn ang="0">
                  <a:pos x="57" y="17"/>
                </a:cxn>
                <a:cxn ang="0">
                  <a:pos x="55" y="15"/>
                </a:cxn>
                <a:cxn ang="0">
                  <a:pos x="53" y="14"/>
                </a:cxn>
                <a:cxn ang="0">
                  <a:pos x="52" y="12"/>
                </a:cxn>
                <a:cxn ang="0">
                  <a:pos x="50" y="11"/>
                </a:cxn>
                <a:cxn ang="0">
                  <a:pos x="50" y="8"/>
                </a:cxn>
                <a:cxn ang="0">
                  <a:pos x="50" y="4"/>
                </a:cxn>
              </a:cxnLst>
              <a:rect l="0" t="0" r="r" b="b"/>
              <a:pathLst>
                <a:path w="59" h="19">
                  <a:moveTo>
                    <a:pt x="58" y="4"/>
                  </a:moveTo>
                  <a:lnTo>
                    <a:pt x="57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50" y="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06" name="Freeform 422"/>
            <p:cNvSpPr>
              <a:spLocks/>
            </p:cNvSpPr>
            <p:nvPr/>
          </p:nvSpPr>
          <p:spPr bwMode="auto">
            <a:xfrm>
              <a:off x="2595" y="3740"/>
              <a:ext cx="28" cy="5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2" y="17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2" y="41"/>
                </a:cxn>
                <a:cxn ang="0">
                  <a:pos x="2" y="43"/>
                </a:cxn>
                <a:cxn ang="0">
                  <a:pos x="2" y="44"/>
                </a:cxn>
                <a:cxn ang="0">
                  <a:pos x="2" y="46"/>
                </a:cxn>
                <a:cxn ang="0">
                  <a:pos x="2" y="47"/>
                </a:cxn>
                <a:cxn ang="0">
                  <a:pos x="3" y="49"/>
                </a:cxn>
              </a:cxnLst>
              <a:rect l="0" t="0" r="r" b="b"/>
              <a:pathLst>
                <a:path w="23" h="50">
                  <a:moveTo>
                    <a:pt x="22" y="0"/>
                  </a:moveTo>
                  <a:lnTo>
                    <a:pt x="19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3" y="4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07" name="Freeform 423"/>
            <p:cNvSpPr>
              <a:spLocks/>
            </p:cNvSpPr>
            <p:nvPr/>
          </p:nvSpPr>
          <p:spPr bwMode="auto">
            <a:xfrm>
              <a:off x="2602" y="3752"/>
              <a:ext cx="88" cy="48"/>
            </a:xfrm>
            <a:custGeom>
              <a:avLst/>
              <a:gdLst/>
              <a:ahLst/>
              <a:cxnLst>
                <a:cxn ang="0">
                  <a:pos x="69" y="24"/>
                </a:cxn>
                <a:cxn ang="0">
                  <a:pos x="62" y="33"/>
                </a:cxn>
                <a:cxn ang="0">
                  <a:pos x="54" y="39"/>
                </a:cxn>
                <a:cxn ang="0">
                  <a:pos x="51" y="42"/>
                </a:cxn>
                <a:cxn ang="0">
                  <a:pos x="0" y="41"/>
                </a:cxn>
                <a:cxn ang="0">
                  <a:pos x="0" y="39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3" y="15"/>
                </a:cxn>
                <a:cxn ang="0">
                  <a:pos x="6" y="9"/>
                </a:cxn>
                <a:cxn ang="0">
                  <a:pos x="11" y="4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66" y="1"/>
                </a:cxn>
                <a:cxn ang="0">
                  <a:pos x="68" y="3"/>
                </a:cxn>
                <a:cxn ang="0">
                  <a:pos x="68" y="6"/>
                </a:cxn>
                <a:cxn ang="0">
                  <a:pos x="69" y="9"/>
                </a:cxn>
                <a:cxn ang="0">
                  <a:pos x="69" y="15"/>
                </a:cxn>
                <a:cxn ang="0">
                  <a:pos x="69" y="24"/>
                </a:cxn>
              </a:cxnLst>
              <a:rect l="0" t="0" r="r" b="b"/>
              <a:pathLst>
                <a:path w="70" h="43">
                  <a:moveTo>
                    <a:pt x="69" y="24"/>
                  </a:moveTo>
                  <a:lnTo>
                    <a:pt x="62" y="33"/>
                  </a:lnTo>
                  <a:lnTo>
                    <a:pt x="54" y="39"/>
                  </a:lnTo>
                  <a:lnTo>
                    <a:pt x="51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6" y="9"/>
                  </a:lnTo>
                  <a:lnTo>
                    <a:pt x="11" y="4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66" y="1"/>
                  </a:lnTo>
                  <a:lnTo>
                    <a:pt x="68" y="3"/>
                  </a:lnTo>
                  <a:lnTo>
                    <a:pt x="68" y="6"/>
                  </a:lnTo>
                  <a:lnTo>
                    <a:pt x="69" y="9"/>
                  </a:lnTo>
                  <a:lnTo>
                    <a:pt x="6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08" name="Freeform 424"/>
            <p:cNvSpPr>
              <a:spLocks/>
            </p:cNvSpPr>
            <p:nvPr/>
          </p:nvSpPr>
          <p:spPr bwMode="auto">
            <a:xfrm>
              <a:off x="2602" y="3752"/>
              <a:ext cx="88" cy="48"/>
            </a:xfrm>
            <a:custGeom>
              <a:avLst/>
              <a:gdLst/>
              <a:ahLst/>
              <a:cxnLst>
                <a:cxn ang="0">
                  <a:pos x="69" y="24"/>
                </a:cxn>
                <a:cxn ang="0">
                  <a:pos x="62" y="33"/>
                </a:cxn>
                <a:cxn ang="0">
                  <a:pos x="54" y="39"/>
                </a:cxn>
                <a:cxn ang="0">
                  <a:pos x="51" y="42"/>
                </a:cxn>
                <a:cxn ang="0">
                  <a:pos x="0" y="41"/>
                </a:cxn>
                <a:cxn ang="0">
                  <a:pos x="0" y="39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3" y="15"/>
                </a:cxn>
                <a:cxn ang="0">
                  <a:pos x="6" y="9"/>
                </a:cxn>
                <a:cxn ang="0">
                  <a:pos x="11" y="4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66" y="1"/>
                </a:cxn>
                <a:cxn ang="0">
                  <a:pos x="68" y="3"/>
                </a:cxn>
                <a:cxn ang="0">
                  <a:pos x="68" y="6"/>
                </a:cxn>
                <a:cxn ang="0">
                  <a:pos x="69" y="9"/>
                </a:cxn>
                <a:cxn ang="0">
                  <a:pos x="69" y="15"/>
                </a:cxn>
                <a:cxn ang="0">
                  <a:pos x="69" y="24"/>
                </a:cxn>
              </a:cxnLst>
              <a:rect l="0" t="0" r="r" b="b"/>
              <a:pathLst>
                <a:path w="70" h="43">
                  <a:moveTo>
                    <a:pt x="69" y="24"/>
                  </a:moveTo>
                  <a:lnTo>
                    <a:pt x="62" y="33"/>
                  </a:lnTo>
                  <a:lnTo>
                    <a:pt x="54" y="39"/>
                  </a:lnTo>
                  <a:lnTo>
                    <a:pt x="51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6" y="9"/>
                  </a:lnTo>
                  <a:lnTo>
                    <a:pt x="11" y="4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66" y="1"/>
                  </a:lnTo>
                  <a:lnTo>
                    <a:pt x="68" y="3"/>
                  </a:lnTo>
                  <a:lnTo>
                    <a:pt x="68" y="6"/>
                  </a:lnTo>
                  <a:lnTo>
                    <a:pt x="69" y="9"/>
                  </a:lnTo>
                  <a:lnTo>
                    <a:pt x="6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09" name="Freeform 425"/>
            <p:cNvSpPr>
              <a:spLocks/>
            </p:cNvSpPr>
            <p:nvPr/>
          </p:nvSpPr>
          <p:spPr bwMode="auto">
            <a:xfrm>
              <a:off x="2667" y="3754"/>
              <a:ext cx="21" cy="4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" y="38"/>
                </a:cxn>
                <a:cxn ang="0">
                  <a:pos x="1" y="40"/>
                </a:cxn>
                <a:cxn ang="0">
                  <a:pos x="16" y="0"/>
                </a:cxn>
              </a:cxnLst>
              <a:rect l="0" t="0" r="r" b="b"/>
              <a:pathLst>
                <a:path w="17" h="41">
                  <a:moveTo>
                    <a:pt x="16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10" name="Freeform 426"/>
            <p:cNvSpPr>
              <a:spLocks/>
            </p:cNvSpPr>
            <p:nvPr/>
          </p:nvSpPr>
          <p:spPr bwMode="auto">
            <a:xfrm>
              <a:off x="2667" y="3754"/>
              <a:ext cx="21" cy="4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" y="38"/>
                </a:cxn>
                <a:cxn ang="0">
                  <a:pos x="1" y="40"/>
                </a:cxn>
              </a:cxnLst>
              <a:rect l="0" t="0" r="r" b="b"/>
              <a:pathLst>
                <a:path w="17" h="41">
                  <a:moveTo>
                    <a:pt x="16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4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11" name="Freeform 427"/>
            <p:cNvSpPr>
              <a:spLocks/>
            </p:cNvSpPr>
            <p:nvPr/>
          </p:nvSpPr>
          <p:spPr bwMode="auto">
            <a:xfrm>
              <a:off x="3006" y="3707"/>
              <a:ext cx="691" cy="92"/>
            </a:xfrm>
            <a:custGeom>
              <a:avLst/>
              <a:gdLst/>
              <a:ahLst/>
              <a:cxnLst>
                <a:cxn ang="0">
                  <a:pos x="524" y="4"/>
                </a:cxn>
                <a:cxn ang="0">
                  <a:pos x="489" y="9"/>
                </a:cxn>
                <a:cxn ang="0">
                  <a:pos x="457" y="15"/>
                </a:cxn>
                <a:cxn ang="0">
                  <a:pos x="425" y="21"/>
                </a:cxn>
                <a:cxn ang="0">
                  <a:pos x="392" y="26"/>
                </a:cxn>
                <a:cxn ang="0">
                  <a:pos x="360" y="30"/>
                </a:cxn>
                <a:cxn ang="0">
                  <a:pos x="328" y="35"/>
                </a:cxn>
                <a:cxn ang="0">
                  <a:pos x="296" y="38"/>
                </a:cxn>
                <a:cxn ang="0">
                  <a:pos x="265" y="41"/>
                </a:cxn>
                <a:cxn ang="0">
                  <a:pos x="233" y="46"/>
                </a:cxn>
                <a:cxn ang="0">
                  <a:pos x="199" y="49"/>
                </a:cxn>
                <a:cxn ang="0">
                  <a:pos x="167" y="50"/>
                </a:cxn>
                <a:cxn ang="0">
                  <a:pos x="134" y="53"/>
                </a:cxn>
                <a:cxn ang="0">
                  <a:pos x="98" y="56"/>
                </a:cxn>
                <a:cxn ang="0">
                  <a:pos x="62" y="58"/>
                </a:cxn>
                <a:cxn ang="0">
                  <a:pos x="25" y="59"/>
                </a:cxn>
                <a:cxn ang="0">
                  <a:pos x="5" y="61"/>
                </a:cxn>
                <a:cxn ang="0">
                  <a:pos x="3" y="63"/>
                </a:cxn>
                <a:cxn ang="0">
                  <a:pos x="2" y="64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2" y="76"/>
                </a:cxn>
                <a:cxn ang="0">
                  <a:pos x="2" y="79"/>
                </a:cxn>
                <a:cxn ang="0">
                  <a:pos x="23" y="79"/>
                </a:cxn>
                <a:cxn ang="0">
                  <a:pos x="62" y="76"/>
                </a:cxn>
                <a:cxn ang="0">
                  <a:pos x="100" y="75"/>
                </a:cxn>
                <a:cxn ang="0">
                  <a:pos x="135" y="72"/>
                </a:cxn>
                <a:cxn ang="0">
                  <a:pos x="169" y="69"/>
                </a:cxn>
                <a:cxn ang="0">
                  <a:pos x="203" y="66"/>
                </a:cxn>
                <a:cxn ang="0">
                  <a:pos x="235" y="61"/>
                </a:cxn>
                <a:cxn ang="0">
                  <a:pos x="265" y="58"/>
                </a:cxn>
                <a:cxn ang="0">
                  <a:pos x="296" y="53"/>
                </a:cxn>
                <a:cxn ang="0">
                  <a:pos x="328" y="50"/>
                </a:cxn>
                <a:cxn ang="0">
                  <a:pos x="359" y="46"/>
                </a:cxn>
                <a:cxn ang="0">
                  <a:pos x="391" y="41"/>
                </a:cxn>
                <a:cxn ang="0">
                  <a:pos x="423" y="35"/>
                </a:cxn>
                <a:cxn ang="0">
                  <a:pos x="457" y="30"/>
                </a:cxn>
                <a:cxn ang="0">
                  <a:pos x="490" y="24"/>
                </a:cxn>
                <a:cxn ang="0">
                  <a:pos x="527" y="18"/>
                </a:cxn>
                <a:cxn ang="0">
                  <a:pos x="546" y="14"/>
                </a:cxn>
                <a:cxn ang="0">
                  <a:pos x="547" y="12"/>
                </a:cxn>
                <a:cxn ang="0">
                  <a:pos x="547" y="9"/>
                </a:cxn>
                <a:cxn ang="0">
                  <a:pos x="547" y="6"/>
                </a:cxn>
                <a:cxn ang="0">
                  <a:pos x="546" y="4"/>
                </a:cxn>
                <a:cxn ang="0">
                  <a:pos x="546" y="1"/>
                </a:cxn>
                <a:cxn ang="0">
                  <a:pos x="544" y="0"/>
                </a:cxn>
                <a:cxn ang="0">
                  <a:pos x="541" y="0"/>
                </a:cxn>
              </a:cxnLst>
              <a:rect l="0" t="0" r="r" b="b"/>
              <a:pathLst>
                <a:path w="548" h="82">
                  <a:moveTo>
                    <a:pt x="541" y="0"/>
                  </a:moveTo>
                  <a:lnTo>
                    <a:pt x="524" y="4"/>
                  </a:lnTo>
                  <a:lnTo>
                    <a:pt x="506" y="7"/>
                  </a:lnTo>
                  <a:lnTo>
                    <a:pt x="489" y="9"/>
                  </a:lnTo>
                  <a:lnTo>
                    <a:pt x="474" y="12"/>
                  </a:lnTo>
                  <a:lnTo>
                    <a:pt x="457" y="15"/>
                  </a:lnTo>
                  <a:lnTo>
                    <a:pt x="440" y="18"/>
                  </a:lnTo>
                  <a:lnTo>
                    <a:pt x="425" y="21"/>
                  </a:lnTo>
                  <a:lnTo>
                    <a:pt x="408" y="23"/>
                  </a:lnTo>
                  <a:lnTo>
                    <a:pt x="392" y="26"/>
                  </a:lnTo>
                  <a:lnTo>
                    <a:pt x="376" y="27"/>
                  </a:lnTo>
                  <a:lnTo>
                    <a:pt x="360" y="30"/>
                  </a:lnTo>
                  <a:lnTo>
                    <a:pt x="343" y="32"/>
                  </a:lnTo>
                  <a:lnTo>
                    <a:pt x="328" y="35"/>
                  </a:lnTo>
                  <a:lnTo>
                    <a:pt x="313" y="37"/>
                  </a:lnTo>
                  <a:lnTo>
                    <a:pt x="296" y="38"/>
                  </a:lnTo>
                  <a:lnTo>
                    <a:pt x="281" y="40"/>
                  </a:lnTo>
                  <a:lnTo>
                    <a:pt x="265" y="41"/>
                  </a:lnTo>
                  <a:lnTo>
                    <a:pt x="249" y="44"/>
                  </a:lnTo>
                  <a:lnTo>
                    <a:pt x="233" y="46"/>
                  </a:lnTo>
                  <a:lnTo>
                    <a:pt x="216" y="47"/>
                  </a:lnTo>
                  <a:lnTo>
                    <a:pt x="199" y="49"/>
                  </a:lnTo>
                  <a:lnTo>
                    <a:pt x="184" y="50"/>
                  </a:lnTo>
                  <a:lnTo>
                    <a:pt x="167" y="50"/>
                  </a:lnTo>
                  <a:lnTo>
                    <a:pt x="150" y="52"/>
                  </a:lnTo>
                  <a:lnTo>
                    <a:pt x="134" y="53"/>
                  </a:lnTo>
                  <a:lnTo>
                    <a:pt x="115" y="55"/>
                  </a:lnTo>
                  <a:lnTo>
                    <a:pt x="98" y="56"/>
                  </a:lnTo>
                  <a:lnTo>
                    <a:pt x="80" y="56"/>
                  </a:lnTo>
                  <a:lnTo>
                    <a:pt x="62" y="58"/>
                  </a:lnTo>
                  <a:lnTo>
                    <a:pt x="43" y="59"/>
                  </a:lnTo>
                  <a:lnTo>
                    <a:pt x="25" y="59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2" y="79"/>
                  </a:lnTo>
                  <a:lnTo>
                    <a:pt x="2" y="81"/>
                  </a:lnTo>
                  <a:lnTo>
                    <a:pt x="23" y="79"/>
                  </a:lnTo>
                  <a:lnTo>
                    <a:pt x="43" y="78"/>
                  </a:lnTo>
                  <a:lnTo>
                    <a:pt x="62" y="76"/>
                  </a:lnTo>
                  <a:lnTo>
                    <a:pt x="82" y="75"/>
                  </a:lnTo>
                  <a:lnTo>
                    <a:pt x="100" y="75"/>
                  </a:lnTo>
                  <a:lnTo>
                    <a:pt x="117" y="73"/>
                  </a:lnTo>
                  <a:lnTo>
                    <a:pt x="135" y="72"/>
                  </a:lnTo>
                  <a:lnTo>
                    <a:pt x="152" y="70"/>
                  </a:lnTo>
                  <a:lnTo>
                    <a:pt x="169" y="69"/>
                  </a:lnTo>
                  <a:lnTo>
                    <a:pt x="186" y="67"/>
                  </a:lnTo>
                  <a:lnTo>
                    <a:pt x="203" y="66"/>
                  </a:lnTo>
                  <a:lnTo>
                    <a:pt x="218" y="64"/>
                  </a:lnTo>
                  <a:lnTo>
                    <a:pt x="235" y="61"/>
                  </a:lnTo>
                  <a:lnTo>
                    <a:pt x="250" y="59"/>
                  </a:lnTo>
                  <a:lnTo>
                    <a:pt x="265" y="58"/>
                  </a:lnTo>
                  <a:lnTo>
                    <a:pt x="281" y="56"/>
                  </a:lnTo>
                  <a:lnTo>
                    <a:pt x="296" y="53"/>
                  </a:lnTo>
                  <a:lnTo>
                    <a:pt x="311" y="52"/>
                  </a:lnTo>
                  <a:lnTo>
                    <a:pt x="328" y="50"/>
                  </a:lnTo>
                  <a:lnTo>
                    <a:pt x="343" y="47"/>
                  </a:lnTo>
                  <a:lnTo>
                    <a:pt x="359" y="46"/>
                  </a:lnTo>
                  <a:lnTo>
                    <a:pt x="374" y="43"/>
                  </a:lnTo>
                  <a:lnTo>
                    <a:pt x="391" y="41"/>
                  </a:lnTo>
                  <a:lnTo>
                    <a:pt x="406" y="38"/>
                  </a:lnTo>
                  <a:lnTo>
                    <a:pt x="423" y="35"/>
                  </a:lnTo>
                  <a:lnTo>
                    <a:pt x="440" y="33"/>
                  </a:lnTo>
                  <a:lnTo>
                    <a:pt x="457" y="30"/>
                  </a:lnTo>
                  <a:lnTo>
                    <a:pt x="474" y="27"/>
                  </a:lnTo>
                  <a:lnTo>
                    <a:pt x="490" y="24"/>
                  </a:lnTo>
                  <a:lnTo>
                    <a:pt x="509" y="21"/>
                  </a:lnTo>
                  <a:lnTo>
                    <a:pt x="527" y="18"/>
                  </a:lnTo>
                  <a:lnTo>
                    <a:pt x="546" y="15"/>
                  </a:lnTo>
                  <a:lnTo>
                    <a:pt x="546" y="14"/>
                  </a:lnTo>
                  <a:lnTo>
                    <a:pt x="547" y="14"/>
                  </a:lnTo>
                  <a:lnTo>
                    <a:pt x="547" y="12"/>
                  </a:lnTo>
                  <a:lnTo>
                    <a:pt x="547" y="10"/>
                  </a:lnTo>
                  <a:lnTo>
                    <a:pt x="547" y="9"/>
                  </a:lnTo>
                  <a:lnTo>
                    <a:pt x="547" y="7"/>
                  </a:lnTo>
                  <a:lnTo>
                    <a:pt x="547" y="6"/>
                  </a:lnTo>
                  <a:lnTo>
                    <a:pt x="547" y="4"/>
                  </a:lnTo>
                  <a:lnTo>
                    <a:pt x="546" y="4"/>
                  </a:lnTo>
                  <a:lnTo>
                    <a:pt x="546" y="3"/>
                  </a:lnTo>
                  <a:lnTo>
                    <a:pt x="546" y="1"/>
                  </a:lnTo>
                  <a:lnTo>
                    <a:pt x="544" y="1"/>
                  </a:lnTo>
                  <a:lnTo>
                    <a:pt x="544" y="0"/>
                  </a:lnTo>
                  <a:lnTo>
                    <a:pt x="543" y="0"/>
                  </a:lnTo>
                  <a:lnTo>
                    <a:pt x="541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12" name="Freeform 428"/>
            <p:cNvSpPr>
              <a:spLocks/>
            </p:cNvSpPr>
            <p:nvPr/>
          </p:nvSpPr>
          <p:spPr bwMode="auto">
            <a:xfrm>
              <a:off x="3006" y="3707"/>
              <a:ext cx="691" cy="92"/>
            </a:xfrm>
            <a:custGeom>
              <a:avLst/>
              <a:gdLst/>
              <a:ahLst/>
              <a:cxnLst>
                <a:cxn ang="0">
                  <a:pos x="524" y="4"/>
                </a:cxn>
                <a:cxn ang="0">
                  <a:pos x="489" y="9"/>
                </a:cxn>
                <a:cxn ang="0">
                  <a:pos x="457" y="15"/>
                </a:cxn>
                <a:cxn ang="0">
                  <a:pos x="425" y="21"/>
                </a:cxn>
                <a:cxn ang="0">
                  <a:pos x="392" y="26"/>
                </a:cxn>
                <a:cxn ang="0">
                  <a:pos x="360" y="30"/>
                </a:cxn>
                <a:cxn ang="0">
                  <a:pos x="328" y="35"/>
                </a:cxn>
                <a:cxn ang="0">
                  <a:pos x="296" y="38"/>
                </a:cxn>
                <a:cxn ang="0">
                  <a:pos x="265" y="41"/>
                </a:cxn>
                <a:cxn ang="0">
                  <a:pos x="233" y="46"/>
                </a:cxn>
                <a:cxn ang="0">
                  <a:pos x="199" y="49"/>
                </a:cxn>
                <a:cxn ang="0">
                  <a:pos x="167" y="50"/>
                </a:cxn>
                <a:cxn ang="0">
                  <a:pos x="134" y="53"/>
                </a:cxn>
                <a:cxn ang="0">
                  <a:pos x="98" y="56"/>
                </a:cxn>
                <a:cxn ang="0">
                  <a:pos x="62" y="58"/>
                </a:cxn>
                <a:cxn ang="0">
                  <a:pos x="25" y="59"/>
                </a:cxn>
                <a:cxn ang="0">
                  <a:pos x="5" y="61"/>
                </a:cxn>
                <a:cxn ang="0">
                  <a:pos x="3" y="63"/>
                </a:cxn>
                <a:cxn ang="0">
                  <a:pos x="2" y="64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2" y="76"/>
                </a:cxn>
                <a:cxn ang="0">
                  <a:pos x="2" y="79"/>
                </a:cxn>
                <a:cxn ang="0">
                  <a:pos x="23" y="79"/>
                </a:cxn>
                <a:cxn ang="0">
                  <a:pos x="62" y="76"/>
                </a:cxn>
                <a:cxn ang="0">
                  <a:pos x="100" y="75"/>
                </a:cxn>
                <a:cxn ang="0">
                  <a:pos x="135" y="72"/>
                </a:cxn>
                <a:cxn ang="0">
                  <a:pos x="169" y="69"/>
                </a:cxn>
                <a:cxn ang="0">
                  <a:pos x="203" y="66"/>
                </a:cxn>
                <a:cxn ang="0">
                  <a:pos x="235" y="61"/>
                </a:cxn>
                <a:cxn ang="0">
                  <a:pos x="265" y="58"/>
                </a:cxn>
                <a:cxn ang="0">
                  <a:pos x="296" y="53"/>
                </a:cxn>
                <a:cxn ang="0">
                  <a:pos x="328" y="50"/>
                </a:cxn>
                <a:cxn ang="0">
                  <a:pos x="359" y="46"/>
                </a:cxn>
                <a:cxn ang="0">
                  <a:pos x="391" y="41"/>
                </a:cxn>
                <a:cxn ang="0">
                  <a:pos x="423" y="35"/>
                </a:cxn>
                <a:cxn ang="0">
                  <a:pos x="457" y="30"/>
                </a:cxn>
                <a:cxn ang="0">
                  <a:pos x="490" y="24"/>
                </a:cxn>
                <a:cxn ang="0">
                  <a:pos x="527" y="18"/>
                </a:cxn>
                <a:cxn ang="0">
                  <a:pos x="546" y="14"/>
                </a:cxn>
                <a:cxn ang="0">
                  <a:pos x="547" y="12"/>
                </a:cxn>
                <a:cxn ang="0">
                  <a:pos x="547" y="9"/>
                </a:cxn>
                <a:cxn ang="0">
                  <a:pos x="547" y="6"/>
                </a:cxn>
                <a:cxn ang="0">
                  <a:pos x="546" y="4"/>
                </a:cxn>
                <a:cxn ang="0">
                  <a:pos x="546" y="1"/>
                </a:cxn>
                <a:cxn ang="0">
                  <a:pos x="544" y="0"/>
                </a:cxn>
                <a:cxn ang="0">
                  <a:pos x="541" y="0"/>
                </a:cxn>
              </a:cxnLst>
              <a:rect l="0" t="0" r="r" b="b"/>
              <a:pathLst>
                <a:path w="548" h="82">
                  <a:moveTo>
                    <a:pt x="541" y="0"/>
                  </a:moveTo>
                  <a:lnTo>
                    <a:pt x="524" y="4"/>
                  </a:lnTo>
                  <a:lnTo>
                    <a:pt x="506" y="7"/>
                  </a:lnTo>
                  <a:lnTo>
                    <a:pt x="489" y="9"/>
                  </a:lnTo>
                  <a:lnTo>
                    <a:pt x="474" y="12"/>
                  </a:lnTo>
                  <a:lnTo>
                    <a:pt x="457" y="15"/>
                  </a:lnTo>
                  <a:lnTo>
                    <a:pt x="440" y="18"/>
                  </a:lnTo>
                  <a:lnTo>
                    <a:pt x="425" y="21"/>
                  </a:lnTo>
                  <a:lnTo>
                    <a:pt x="408" y="23"/>
                  </a:lnTo>
                  <a:lnTo>
                    <a:pt x="392" y="26"/>
                  </a:lnTo>
                  <a:lnTo>
                    <a:pt x="376" y="27"/>
                  </a:lnTo>
                  <a:lnTo>
                    <a:pt x="360" y="30"/>
                  </a:lnTo>
                  <a:lnTo>
                    <a:pt x="343" y="32"/>
                  </a:lnTo>
                  <a:lnTo>
                    <a:pt x="328" y="35"/>
                  </a:lnTo>
                  <a:lnTo>
                    <a:pt x="313" y="37"/>
                  </a:lnTo>
                  <a:lnTo>
                    <a:pt x="296" y="38"/>
                  </a:lnTo>
                  <a:lnTo>
                    <a:pt x="281" y="40"/>
                  </a:lnTo>
                  <a:lnTo>
                    <a:pt x="265" y="41"/>
                  </a:lnTo>
                  <a:lnTo>
                    <a:pt x="249" y="44"/>
                  </a:lnTo>
                  <a:lnTo>
                    <a:pt x="233" y="46"/>
                  </a:lnTo>
                  <a:lnTo>
                    <a:pt x="216" y="47"/>
                  </a:lnTo>
                  <a:lnTo>
                    <a:pt x="199" y="49"/>
                  </a:lnTo>
                  <a:lnTo>
                    <a:pt x="184" y="50"/>
                  </a:lnTo>
                  <a:lnTo>
                    <a:pt x="167" y="50"/>
                  </a:lnTo>
                  <a:lnTo>
                    <a:pt x="150" y="52"/>
                  </a:lnTo>
                  <a:lnTo>
                    <a:pt x="134" y="53"/>
                  </a:lnTo>
                  <a:lnTo>
                    <a:pt x="115" y="55"/>
                  </a:lnTo>
                  <a:lnTo>
                    <a:pt x="98" y="56"/>
                  </a:lnTo>
                  <a:lnTo>
                    <a:pt x="80" y="56"/>
                  </a:lnTo>
                  <a:lnTo>
                    <a:pt x="62" y="58"/>
                  </a:lnTo>
                  <a:lnTo>
                    <a:pt x="43" y="59"/>
                  </a:lnTo>
                  <a:lnTo>
                    <a:pt x="25" y="59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2" y="79"/>
                  </a:lnTo>
                  <a:lnTo>
                    <a:pt x="2" y="81"/>
                  </a:lnTo>
                  <a:lnTo>
                    <a:pt x="23" y="79"/>
                  </a:lnTo>
                  <a:lnTo>
                    <a:pt x="43" y="78"/>
                  </a:lnTo>
                  <a:lnTo>
                    <a:pt x="62" y="76"/>
                  </a:lnTo>
                  <a:lnTo>
                    <a:pt x="82" y="75"/>
                  </a:lnTo>
                  <a:lnTo>
                    <a:pt x="100" y="75"/>
                  </a:lnTo>
                  <a:lnTo>
                    <a:pt x="117" y="73"/>
                  </a:lnTo>
                  <a:lnTo>
                    <a:pt x="135" y="72"/>
                  </a:lnTo>
                  <a:lnTo>
                    <a:pt x="152" y="70"/>
                  </a:lnTo>
                  <a:lnTo>
                    <a:pt x="169" y="69"/>
                  </a:lnTo>
                  <a:lnTo>
                    <a:pt x="186" y="67"/>
                  </a:lnTo>
                  <a:lnTo>
                    <a:pt x="203" y="66"/>
                  </a:lnTo>
                  <a:lnTo>
                    <a:pt x="218" y="64"/>
                  </a:lnTo>
                  <a:lnTo>
                    <a:pt x="235" y="61"/>
                  </a:lnTo>
                  <a:lnTo>
                    <a:pt x="250" y="59"/>
                  </a:lnTo>
                  <a:lnTo>
                    <a:pt x="265" y="58"/>
                  </a:lnTo>
                  <a:lnTo>
                    <a:pt x="281" y="56"/>
                  </a:lnTo>
                  <a:lnTo>
                    <a:pt x="296" y="53"/>
                  </a:lnTo>
                  <a:lnTo>
                    <a:pt x="311" y="52"/>
                  </a:lnTo>
                  <a:lnTo>
                    <a:pt x="328" y="50"/>
                  </a:lnTo>
                  <a:lnTo>
                    <a:pt x="343" y="47"/>
                  </a:lnTo>
                  <a:lnTo>
                    <a:pt x="359" y="46"/>
                  </a:lnTo>
                  <a:lnTo>
                    <a:pt x="374" y="43"/>
                  </a:lnTo>
                  <a:lnTo>
                    <a:pt x="391" y="41"/>
                  </a:lnTo>
                  <a:lnTo>
                    <a:pt x="406" y="38"/>
                  </a:lnTo>
                  <a:lnTo>
                    <a:pt x="423" y="35"/>
                  </a:lnTo>
                  <a:lnTo>
                    <a:pt x="440" y="33"/>
                  </a:lnTo>
                  <a:lnTo>
                    <a:pt x="457" y="30"/>
                  </a:lnTo>
                  <a:lnTo>
                    <a:pt x="474" y="27"/>
                  </a:lnTo>
                  <a:lnTo>
                    <a:pt x="490" y="24"/>
                  </a:lnTo>
                  <a:lnTo>
                    <a:pt x="509" y="21"/>
                  </a:lnTo>
                  <a:lnTo>
                    <a:pt x="527" y="18"/>
                  </a:lnTo>
                  <a:lnTo>
                    <a:pt x="546" y="15"/>
                  </a:lnTo>
                  <a:lnTo>
                    <a:pt x="546" y="14"/>
                  </a:lnTo>
                  <a:lnTo>
                    <a:pt x="547" y="14"/>
                  </a:lnTo>
                  <a:lnTo>
                    <a:pt x="547" y="12"/>
                  </a:lnTo>
                  <a:lnTo>
                    <a:pt x="547" y="10"/>
                  </a:lnTo>
                  <a:lnTo>
                    <a:pt x="547" y="9"/>
                  </a:lnTo>
                  <a:lnTo>
                    <a:pt x="547" y="7"/>
                  </a:lnTo>
                  <a:lnTo>
                    <a:pt x="547" y="6"/>
                  </a:lnTo>
                  <a:lnTo>
                    <a:pt x="547" y="4"/>
                  </a:lnTo>
                  <a:lnTo>
                    <a:pt x="546" y="4"/>
                  </a:lnTo>
                  <a:lnTo>
                    <a:pt x="546" y="3"/>
                  </a:lnTo>
                  <a:lnTo>
                    <a:pt x="546" y="1"/>
                  </a:lnTo>
                  <a:lnTo>
                    <a:pt x="544" y="1"/>
                  </a:lnTo>
                  <a:lnTo>
                    <a:pt x="544" y="0"/>
                  </a:lnTo>
                  <a:lnTo>
                    <a:pt x="543" y="0"/>
                  </a:lnTo>
                  <a:lnTo>
                    <a:pt x="54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13" name="Freeform 429"/>
            <p:cNvSpPr>
              <a:spLocks/>
            </p:cNvSpPr>
            <p:nvPr/>
          </p:nvSpPr>
          <p:spPr bwMode="auto">
            <a:xfrm>
              <a:off x="3883" y="3603"/>
              <a:ext cx="21" cy="21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3" y="3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2" y="17"/>
                </a:cxn>
              </a:cxnLst>
              <a:rect l="0" t="0" r="r" b="b"/>
              <a:pathLst>
                <a:path w="17" h="19">
                  <a:moveTo>
                    <a:pt x="2" y="17"/>
                  </a:moveTo>
                  <a:lnTo>
                    <a:pt x="2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2" y="17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14" name="Freeform 430"/>
            <p:cNvSpPr>
              <a:spLocks/>
            </p:cNvSpPr>
            <p:nvPr/>
          </p:nvSpPr>
          <p:spPr bwMode="auto">
            <a:xfrm>
              <a:off x="3883" y="3603"/>
              <a:ext cx="21" cy="21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3" y="3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17" h="19">
                  <a:moveTo>
                    <a:pt x="2" y="17"/>
                  </a:moveTo>
                  <a:lnTo>
                    <a:pt x="2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6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15" name="Freeform 431"/>
            <p:cNvSpPr>
              <a:spLocks/>
            </p:cNvSpPr>
            <p:nvPr/>
          </p:nvSpPr>
          <p:spPr bwMode="auto">
            <a:xfrm>
              <a:off x="3996" y="3540"/>
              <a:ext cx="28" cy="20"/>
            </a:xfrm>
            <a:custGeom>
              <a:avLst/>
              <a:gdLst/>
              <a:ahLst/>
              <a:cxnLst>
                <a:cxn ang="0">
                  <a:pos x="20" y="16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0" y="10"/>
                </a:cxn>
                <a:cxn ang="0">
                  <a:pos x="20" y="7"/>
                </a:cxn>
                <a:cxn ang="0">
                  <a:pos x="18" y="7"/>
                </a:cxn>
                <a:cxn ang="0">
                  <a:pos x="18" y="5"/>
                </a:cxn>
                <a:cxn ang="0">
                  <a:pos x="17" y="5"/>
                </a:cxn>
                <a:cxn ang="0">
                  <a:pos x="17" y="1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3" h="17">
                  <a:moveTo>
                    <a:pt x="20" y="16"/>
                  </a:moveTo>
                  <a:lnTo>
                    <a:pt x="22" y="16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16" name="Freeform 432"/>
            <p:cNvSpPr>
              <a:spLocks/>
            </p:cNvSpPr>
            <p:nvPr/>
          </p:nvSpPr>
          <p:spPr bwMode="auto">
            <a:xfrm>
              <a:off x="4167" y="3479"/>
              <a:ext cx="22" cy="2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1"/>
                </a:cxn>
                <a:cxn ang="0">
                  <a:pos x="13" y="1"/>
                </a:cxn>
                <a:cxn ang="0">
                  <a:pos x="13" y="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5" y="14"/>
                </a:cxn>
                <a:cxn ang="0">
                  <a:pos x="5" y="15"/>
                </a:cxn>
                <a:cxn ang="0">
                  <a:pos x="8" y="15"/>
                </a:cxn>
                <a:cxn ang="0">
                  <a:pos x="8" y="17"/>
                </a:cxn>
                <a:cxn ang="0">
                  <a:pos x="16" y="21"/>
                </a:cxn>
              </a:cxnLst>
              <a:rect l="0" t="0" r="r" b="b"/>
              <a:pathLst>
                <a:path w="17" h="22">
                  <a:moveTo>
                    <a:pt x="16" y="0"/>
                  </a:move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16" y="2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17" name="Freeform 433"/>
            <p:cNvSpPr>
              <a:spLocks/>
            </p:cNvSpPr>
            <p:nvPr/>
          </p:nvSpPr>
          <p:spPr bwMode="auto">
            <a:xfrm>
              <a:off x="607" y="2852"/>
              <a:ext cx="50" cy="216"/>
            </a:xfrm>
            <a:custGeom>
              <a:avLst/>
              <a:gdLst/>
              <a:ahLst/>
              <a:cxnLst>
                <a:cxn ang="0">
                  <a:pos x="38" y="185"/>
                </a:cxn>
                <a:cxn ang="0">
                  <a:pos x="37" y="186"/>
                </a:cxn>
                <a:cxn ang="0">
                  <a:pos x="33" y="188"/>
                </a:cxn>
                <a:cxn ang="0">
                  <a:pos x="29" y="190"/>
                </a:cxn>
                <a:cxn ang="0">
                  <a:pos x="21" y="190"/>
                </a:cxn>
                <a:cxn ang="0">
                  <a:pos x="14" y="190"/>
                </a:cxn>
                <a:cxn ang="0">
                  <a:pos x="7" y="188"/>
                </a:cxn>
                <a:cxn ang="0">
                  <a:pos x="3" y="186"/>
                </a:cxn>
                <a:cxn ang="0">
                  <a:pos x="0" y="182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7" y="3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3"/>
                </a:cxn>
                <a:cxn ang="0">
                  <a:pos x="38" y="4"/>
                </a:cxn>
                <a:cxn ang="0">
                  <a:pos x="38" y="7"/>
                </a:cxn>
                <a:cxn ang="0">
                  <a:pos x="38" y="182"/>
                </a:cxn>
                <a:cxn ang="0">
                  <a:pos x="38" y="185"/>
                </a:cxn>
              </a:cxnLst>
              <a:rect l="0" t="0" r="r" b="b"/>
              <a:pathLst>
                <a:path w="39" h="191">
                  <a:moveTo>
                    <a:pt x="38" y="185"/>
                  </a:moveTo>
                  <a:lnTo>
                    <a:pt x="37" y="186"/>
                  </a:lnTo>
                  <a:lnTo>
                    <a:pt x="33" y="188"/>
                  </a:lnTo>
                  <a:lnTo>
                    <a:pt x="29" y="190"/>
                  </a:lnTo>
                  <a:lnTo>
                    <a:pt x="21" y="190"/>
                  </a:lnTo>
                  <a:lnTo>
                    <a:pt x="14" y="190"/>
                  </a:lnTo>
                  <a:lnTo>
                    <a:pt x="7" y="188"/>
                  </a:lnTo>
                  <a:lnTo>
                    <a:pt x="3" y="186"/>
                  </a:lnTo>
                  <a:lnTo>
                    <a:pt x="0" y="18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38" y="182"/>
                  </a:lnTo>
                  <a:lnTo>
                    <a:pt x="38" y="185"/>
                  </a:lnTo>
                </a:path>
              </a:pathLst>
            </a:custGeom>
            <a:solidFill>
              <a:srgbClr val="FF0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18" name="Freeform 434"/>
            <p:cNvSpPr>
              <a:spLocks/>
            </p:cNvSpPr>
            <p:nvPr/>
          </p:nvSpPr>
          <p:spPr bwMode="auto">
            <a:xfrm>
              <a:off x="607" y="2852"/>
              <a:ext cx="50" cy="216"/>
            </a:xfrm>
            <a:custGeom>
              <a:avLst/>
              <a:gdLst/>
              <a:ahLst/>
              <a:cxnLst>
                <a:cxn ang="0">
                  <a:pos x="38" y="185"/>
                </a:cxn>
                <a:cxn ang="0">
                  <a:pos x="37" y="186"/>
                </a:cxn>
                <a:cxn ang="0">
                  <a:pos x="33" y="188"/>
                </a:cxn>
                <a:cxn ang="0">
                  <a:pos x="29" y="190"/>
                </a:cxn>
                <a:cxn ang="0">
                  <a:pos x="21" y="190"/>
                </a:cxn>
                <a:cxn ang="0">
                  <a:pos x="14" y="190"/>
                </a:cxn>
                <a:cxn ang="0">
                  <a:pos x="7" y="188"/>
                </a:cxn>
                <a:cxn ang="0">
                  <a:pos x="3" y="186"/>
                </a:cxn>
                <a:cxn ang="0">
                  <a:pos x="0" y="182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7" y="3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3"/>
                </a:cxn>
                <a:cxn ang="0">
                  <a:pos x="38" y="4"/>
                </a:cxn>
                <a:cxn ang="0">
                  <a:pos x="38" y="7"/>
                </a:cxn>
                <a:cxn ang="0">
                  <a:pos x="38" y="182"/>
                </a:cxn>
                <a:cxn ang="0">
                  <a:pos x="38" y="185"/>
                </a:cxn>
              </a:cxnLst>
              <a:rect l="0" t="0" r="r" b="b"/>
              <a:pathLst>
                <a:path w="39" h="191">
                  <a:moveTo>
                    <a:pt x="38" y="185"/>
                  </a:moveTo>
                  <a:lnTo>
                    <a:pt x="37" y="186"/>
                  </a:lnTo>
                  <a:lnTo>
                    <a:pt x="33" y="188"/>
                  </a:lnTo>
                  <a:lnTo>
                    <a:pt x="29" y="190"/>
                  </a:lnTo>
                  <a:lnTo>
                    <a:pt x="21" y="190"/>
                  </a:lnTo>
                  <a:lnTo>
                    <a:pt x="14" y="190"/>
                  </a:lnTo>
                  <a:lnTo>
                    <a:pt x="7" y="188"/>
                  </a:lnTo>
                  <a:lnTo>
                    <a:pt x="3" y="186"/>
                  </a:lnTo>
                  <a:lnTo>
                    <a:pt x="0" y="18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38" y="182"/>
                  </a:lnTo>
                  <a:lnTo>
                    <a:pt x="38" y="185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19" name="Freeform 435"/>
            <p:cNvSpPr>
              <a:spLocks/>
            </p:cNvSpPr>
            <p:nvPr/>
          </p:nvSpPr>
          <p:spPr bwMode="auto">
            <a:xfrm>
              <a:off x="611" y="2858"/>
              <a:ext cx="4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7" y="16"/>
                </a:cxn>
                <a:cxn ang="0">
                  <a:pos x="9" y="16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4" y="16"/>
                </a:cxn>
                <a:cxn ang="0">
                  <a:pos x="15" y="16"/>
                </a:cxn>
                <a:cxn ang="0">
                  <a:pos x="17" y="16"/>
                </a:cxn>
                <a:cxn ang="0">
                  <a:pos x="18" y="16"/>
                </a:cxn>
                <a:cxn ang="0">
                  <a:pos x="20" y="16"/>
                </a:cxn>
                <a:cxn ang="0">
                  <a:pos x="21" y="16"/>
                </a:cxn>
                <a:cxn ang="0">
                  <a:pos x="23" y="16"/>
                </a:cxn>
                <a:cxn ang="0">
                  <a:pos x="24" y="16"/>
                </a:cxn>
                <a:cxn ang="0">
                  <a:pos x="26" y="16"/>
                </a:cxn>
                <a:cxn ang="0">
                  <a:pos x="27" y="16"/>
                </a:cxn>
                <a:cxn ang="0">
                  <a:pos x="29" y="16"/>
                </a:cxn>
                <a:cxn ang="0">
                  <a:pos x="30" y="12"/>
                </a:cxn>
                <a:cxn ang="0">
                  <a:pos x="32" y="12"/>
                </a:cxn>
                <a:cxn ang="0">
                  <a:pos x="34" y="12"/>
                </a:cxn>
                <a:cxn ang="0">
                  <a:pos x="35" y="4"/>
                </a:cxn>
                <a:cxn ang="0">
                  <a:pos x="37" y="4"/>
                </a:cxn>
                <a:cxn ang="0">
                  <a:pos x="37" y="0"/>
                </a:cxn>
              </a:cxnLst>
              <a:rect l="0" t="0" r="r" b="b"/>
              <a:pathLst>
                <a:path w="38" h="17">
                  <a:moveTo>
                    <a:pt x="0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20" name="Freeform 436"/>
            <p:cNvSpPr>
              <a:spLocks/>
            </p:cNvSpPr>
            <p:nvPr/>
          </p:nvSpPr>
          <p:spPr bwMode="auto">
            <a:xfrm>
              <a:off x="4563" y="3329"/>
              <a:ext cx="120" cy="90"/>
            </a:xfrm>
            <a:custGeom>
              <a:avLst/>
              <a:gdLst/>
              <a:ahLst/>
              <a:cxnLst>
                <a:cxn ang="0">
                  <a:pos x="3" y="69"/>
                </a:cxn>
                <a:cxn ang="0">
                  <a:pos x="39" y="78"/>
                </a:cxn>
                <a:cxn ang="0">
                  <a:pos x="95" y="38"/>
                </a:cxn>
                <a:cxn ang="0">
                  <a:pos x="95" y="29"/>
                </a:cxn>
                <a:cxn ang="0">
                  <a:pos x="95" y="22"/>
                </a:cxn>
                <a:cxn ang="0">
                  <a:pos x="92" y="14"/>
                </a:cxn>
                <a:cxn ang="0">
                  <a:pos x="89" y="8"/>
                </a:cxn>
                <a:cxn ang="0">
                  <a:pos x="83" y="2"/>
                </a:cxn>
                <a:cxn ang="0">
                  <a:pos x="74" y="0"/>
                </a:cxn>
                <a:cxn ang="0">
                  <a:pos x="69" y="0"/>
                </a:cxn>
                <a:cxn ang="0">
                  <a:pos x="62" y="2"/>
                </a:cxn>
                <a:cxn ang="0">
                  <a:pos x="25" y="20"/>
                </a:cxn>
                <a:cxn ang="0">
                  <a:pos x="17" y="23"/>
                </a:cxn>
                <a:cxn ang="0">
                  <a:pos x="13" y="28"/>
                </a:cxn>
                <a:cxn ang="0">
                  <a:pos x="5" y="32"/>
                </a:cxn>
                <a:cxn ang="0">
                  <a:pos x="0" y="46"/>
                </a:cxn>
                <a:cxn ang="0">
                  <a:pos x="0" y="58"/>
                </a:cxn>
                <a:cxn ang="0">
                  <a:pos x="2" y="63"/>
                </a:cxn>
                <a:cxn ang="0">
                  <a:pos x="2" y="67"/>
                </a:cxn>
                <a:cxn ang="0">
                  <a:pos x="3" y="69"/>
                </a:cxn>
              </a:cxnLst>
              <a:rect l="0" t="0" r="r" b="b"/>
              <a:pathLst>
                <a:path w="96" h="79">
                  <a:moveTo>
                    <a:pt x="3" y="69"/>
                  </a:moveTo>
                  <a:lnTo>
                    <a:pt x="39" y="78"/>
                  </a:lnTo>
                  <a:lnTo>
                    <a:pt x="95" y="38"/>
                  </a:lnTo>
                  <a:lnTo>
                    <a:pt x="95" y="29"/>
                  </a:lnTo>
                  <a:lnTo>
                    <a:pt x="95" y="22"/>
                  </a:lnTo>
                  <a:lnTo>
                    <a:pt x="92" y="14"/>
                  </a:lnTo>
                  <a:lnTo>
                    <a:pt x="89" y="8"/>
                  </a:lnTo>
                  <a:lnTo>
                    <a:pt x="83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2" y="2"/>
                  </a:lnTo>
                  <a:lnTo>
                    <a:pt x="25" y="20"/>
                  </a:lnTo>
                  <a:lnTo>
                    <a:pt x="17" y="23"/>
                  </a:lnTo>
                  <a:lnTo>
                    <a:pt x="13" y="28"/>
                  </a:lnTo>
                  <a:lnTo>
                    <a:pt x="5" y="32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3" y="69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21" name="Freeform 437"/>
            <p:cNvSpPr>
              <a:spLocks/>
            </p:cNvSpPr>
            <p:nvPr/>
          </p:nvSpPr>
          <p:spPr bwMode="auto">
            <a:xfrm>
              <a:off x="4563" y="3329"/>
              <a:ext cx="120" cy="90"/>
            </a:xfrm>
            <a:custGeom>
              <a:avLst/>
              <a:gdLst/>
              <a:ahLst/>
              <a:cxnLst>
                <a:cxn ang="0">
                  <a:pos x="3" y="69"/>
                </a:cxn>
                <a:cxn ang="0">
                  <a:pos x="39" y="78"/>
                </a:cxn>
                <a:cxn ang="0">
                  <a:pos x="95" y="38"/>
                </a:cxn>
                <a:cxn ang="0">
                  <a:pos x="95" y="29"/>
                </a:cxn>
                <a:cxn ang="0">
                  <a:pos x="95" y="22"/>
                </a:cxn>
                <a:cxn ang="0">
                  <a:pos x="92" y="14"/>
                </a:cxn>
                <a:cxn ang="0">
                  <a:pos x="89" y="8"/>
                </a:cxn>
                <a:cxn ang="0">
                  <a:pos x="83" y="2"/>
                </a:cxn>
                <a:cxn ang="0">
                  <a:pos x="74" y="0"/>
                </a:cxn>
                <a:cxn ang="0">
                  <a:pos x="69" y="0"/>
                </a:cxn>
                <a:cxn ang="0">
                  <a:pos x="62" y="2"/>
                </a:cxn>
                <a:cxn ang="0">
                  <a:pos x="25" y="20"/>
                </a:cxn>
                <a:cxn ang="0">
                  <a:pos x="17" y="23"/>
                </a:cxn>
                <a:cxn ang="0">
                  <a:pos x="13" y="28"/>
                </a:cxn>
                <a:cxn ang="0">
                  <a:pos x="5" y="32"/>
                </a:cxn>
                <a:cxn ang="0">
                  <a:pos x="0" y="46"/>
                </a:cxn>
                <a:cxn ang="0">
                  <a:pos x="0" y="58"/>
                </a:cxn>
                <a:cxn ang="0">
                  <a:pos x="2" y="63"/>
                </a:cxn>
                <a:cxn ang="0">
                  <a:pos x="2" y="67"/>
                </a:cxn>
                <a:cxn ang="0">
                  <a:pos x="3" y="69"/>
                </a:cxn>
              </a:cxnLst>
              <a:rect l="0" t="0" r="r" b="b"/>
              <a:pathLst>
                <a:path w="96" h="79">
                  <a:moveTo>
                    <a:pt x="3" y="69"/>
                  </a:moveTo>
                  <a:lnTo>
                    <a:pt x="39" y="78"/>
                  </a:lnTo>
                  <a:lnTo>
                    <a:pt x="95" y="38"/>
                  </a:lnTo>
                  <a:lnTo>
                    <a:pt x="95" y="29"/>
                  </a:lnTo>
                  <a:lnTo>
                    <a:pt x="95" y="22"/>
                  </a:lnTo>
                  <a:lnTo>
                    <a:pt x="92" y="14"/>
                  </a:lnTo>
                  <a:lnTo>
                    <a:pt x="89" y="8"/>
                  </a:lnTo>
                  <a:lnTo>
                    <a:pt x="83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2" y="2"/>
                  </a:lnTo>
                  <a:lnTo>
                    <a:pt x="25" y="20"/>
                  </a:lnTo>
                  <a:lnTo>
                    <a:pt x="17" y="23"/>
                  </a:lnTo>
                  <a:lnTo>
                    <a:pt x="13" y="28"/>
                  </a:lnTo>
                  <a:lnTo>
                    <a:pt x="5" y="32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3" y="69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22" name="Freeform 438"/>
            <p:cNvSpPr>
              <a:spLocks/>
            </p:cNvSpPr>
            <p:nvPr/>
          </p:nvSpPr>
          <p:spPr bwMode="auto">
            <a:xfrm>
              <a:off x="4579" y="3358"/>
              <a:ext cx="34" cy="6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1" y="9"/>
                </a:cxn>
                <a:cxn ang="0">
                  <a:pos x="21" y="10"/>
                </a:cxn>
                <a:cxn ang="0">
                  <a:pos x="23" y="13"/>
                </a:cxn>
                <a:cxn ang="0">
                  <a:pos x="23" y="15"/>
                </a:cxn>
                <a:cxn ang="0">
                  <a:pos x="24" y="18"/>
                </a:cxn>
                <a:cxn ang="0">
                  <a:pos x="24" y="21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6" y="29"/>
                </a:cxn>
                <a:cxn ang="0">
                  <a:pos x="26" y="32"/>
                </a:cxn>
                <a:cxn ang="0">
                  <a:pos x="26" y="35"/>
                </a:cxn>
                <a:cxn ang="0">
                  <a:pos x="26" y="36"/>
                </a:cxn>
                <a:cxn ang="0">
                  <a:pos x="26" y="39"/>
                </a:cxn>
                <a:cxn ang="0">
                  <a:pos x="26" y="41"/>
                </a:cxn>
                <a:cxn ang="0">
                  <a:pos x="26" y="44"/>
                </a:cxn>
                <a:cxn ang="0">
                  <a:pos x="26" y="46"/>
                </a:cxn>
                <a:cxn ang="0">
                  <a:pos x="26" y="47"/>
                </a:cxn>
                <a:cxn ang="0">
                  <a:pos x="26" y="49"/>
                </a:cxn>
                <a:cxn ang="0">
                  <a:pos x="26" y="50"/>
                </a:cxn>
                <a:cxn ang="0">
                  <a:pos x="26" y="52"/>
                </a:cxn>
              </a:cxnLst>
              <a:rect l="0" t="0" r="r" b="b"/>
              <a:pathLst>
                <a:path w="27" h="53">
                  <a:moveTo>
                    <a:pt x="0" y="3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6" y="52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23" name="Freeform 439"/>
            <p:cNvSpPr>
              <a:spLocks/>
            </p:cNvSpPr>
            <p:nvPr/>
          </p:nvSpPr>
          <p:spPr bwMode="auto">
            <a:xfrm>
              <a:off x="4343" y="3384"/>
              <a:ext cx="255" cy="188"/>
            </a:xfrm>
            <a:custGeom>
              <a:avLst/>
              <a:gdLst/>
              <a:ahLst/>
              <a:cxnLst>
                <a:cxn ang="0">
                  <a:pos x="30" y="104"/>
                </a:cxn>
                <a:cxn ang="0">
                  <a:pos x="29" y="83"/>
                </a:cxn>
                <a:cxn ang="0">
                  <a:pos x="184" y="3"/>
                </a:cxn>
                <a:cxn ang="0">
                  <a:pos x="193" y="0"/>
                </a:cxn>
                <a:cxn ang="0">
                  <a:pos x="194" y="0"/>
                </a:cxn>
                <a:cxn ang="0">
                  <a:pos x="196" y="0"/>
                </a:cxn>
                <a:cxn ang="0">
                  <a:pos x="197" y="2"/>
                </a:cxn>
                <a:cxn ang="0">
                  <a:pos x="200" y="8"/>
                </a:cxn>
                <a:cxn ang="0">
                  <a:pos x="197" y="23"/>
                </a:cxn>
                <a:cxn ang="0">
                  <a:pos x="64" y="98"/>
                </a:cxn>
                <a:cxn ang="0">
                  <a:pos x="0" y="165"/>
                </a:cxn>
                <a:cxn ang="0">
                  <a:pos x="0" y="135"/>
                </a:cxn>
                <a:cxn ang="0">
                  <a:pos x="30" y="104"/>
                </a:cxn>
                <a:cxn ang="0">
                  <a:pos x="44" y="89"/>
                </a:cxn>
                <a:cxn ang="0">
                  <a:pos x="46" y="89"/>
                </a:cxn>
                <a:cxn ang="0">
                  <a:pos x="47" y="87"/>
                </a:cxn>
                <a:cxn ang="0">
                  <a:pos x="49" y="87"/>
                </a:cxn>
                <a:cxn ang="0">
                  <a:pos x="50" y="86"/>
                </a:cxn>
                <a:cxn ang="0">
                  <a:pos x="52" y="86"/>
                </a:cxn>
                <a:cxn ang="0">
                  <a:pos x="53" y="86"/>
                </a:cxn>
                <a:cxn ang="0">
                  <a:pos x="55" y="86"/>
                </a:cxn>
                <a:cxn ang="0">
                  <a:pos x="56" y="86"/>
                </a:cxn>
                <a:cxn ang="0">
                  <a:pos x="58" y="86"/>
                </a:cxn>
                <a:cxn ang="0">
                  <a:pos x="59" y="86"/>
                </a:cxn>
                <a:cxn ang="0">
                  <a:pos x="59" y="87"/>
                </a:cxn>
                <a:cxn ang="0">
                  <a:pos x="61" y="87"/>
                </a:cxn>
                <a:cxn ang="0">
                  <a:pos x="61" y="89"/>
                </a:cxn>
                <a:cxn ang="0">
                  <a:pos x="63" y="89"/>
                </a:cxn>
                <a:cxn ang="0">
                  <a:pos x="63" y="90"/>
                </a:cxn>
                <a:cxn ang="0">
                  <a:pos x="63" y="92"/>
                </a:cxn>
                <a:cxn ang="0">
                  <a:pos x="64" y="92"/>
                </a:cxn>
                <a:cxn ang="0">
                  <a:pos x="64" y="93"/>
                </a:cxn>
                <a:cxn ang="0">
                  <a:pos x="64" y="95"/>
                </a:cxn>
                <a:cxn ang="0">
                  <a:pos x="64" y="97"/>
                </a:cxn>
                <a:cxn ang="0">
                  <a:pos x="64" y="98"/>
                </a:cxn>
                <a:cxn ang="0">
                  <a:pos x="63" y="100"/>
                </a:cxn>
                <a:cxn ang="0">
                  <a:pos x="30" y="104"/>
                </a:cxn>
              </a:cxnLst>
              <a:rect l="0" t="0" r="r" b="b"/>
              <a:pathLst>
                <a:path w="201" h="166">
                  <a:moveTo>
                    <a:pt x="30" y="104"/>
                  </a:moveTo>
                  <a:lnTo>
                    <a:pt x="29" y="83"/>
                  </a:lnTo>
                  <a:lnTo>
                    <a:pt x="184" y="3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7" y="2"/>
                  </a:lnTo>
                  <a:lnTo>
                    <a:pt x="200" y="8"/>
                  </a:lnTo>
                  <a:lnTo>
                    <a:pt x="197" y="23"/>
                  </a:lnTo>
                  <a:lnTo>
                    <a:pt x="64" y="98"/>
                  </a:lnTo>
                  <a:lnTo>
                    <a:pt x="0" y="165"/>
                  </a:lnTo>
                  <a:lnTo>
                    <a:pt x="0" y="135"/>
                  </a:lnTo>
                  <a:lnTo>
                    <a:pt x="30" y="104"/>
                  </a:lnTo>
                  <a:lnTo>
                    <a:pt x="44" y="89"/>
                  </a:lnTo>
                  <a:lnTo>
                    <a:pt x="46" y="89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9" y="86"/>
                  </a:lnTo>
                  <a:lnTo>
                    <a:pt x="59" y="87"/>
                  </a:lnTo>
                  <a:lnTo>
                    <a:pt x="61" y="87"/>
                  </a:lnTo>
                  <a:lnTo>
                    <a:pt x="61" y="89"/>
                  </a:lnTo>
                  <a:lnTo>
                    <a:pt x="63" y="89"/>
                  </a:lnTo>
                  <a:lnTo>
                    <a:pt x="63" y="90"/>
                  </a:lnTo>
                  <a:lnTo>
                    <a:pt x="63" y="92"/>
                  </a:lnTo>
                  <a:lnTo>
                    <a:pt x="64" y="92"/>
                  </a:lnTo>
                  <a:lnTo>
                    <a:pt x="64" y="93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4" y="98"/>
                  </a:lnTo>
                  <a:lnTo>
                    <a:pt x="63" y="100"/>
                  </a:lnTo>
                  <a:lnTo>
                    <a:pt x="30" y="104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24" name="Freeform 440"/>
            <p:cNvSpPr>
              <a:spLocks/>
            </p:cNvSpPr>
            <p:nvPr/>
          </p:nvSpPr>
          <p:spPr bwMode="auto">
            <a:xfrm>
              <a:off x="4343" y="3384"/>
              <a:ext cx="255" cy="188"/>
            </a:xfrm>
            <a:custGeom>
              <a:avLst/>
              <a:gdLst/>
              <a:ahLst/>
              <a:cxnLst>
                <a:cxn ang="0">
                  <a:pos x="30" y="104"/>
                </a:cxn>
                <a:cxn ang="0">
                  <a:pos x="29" y="83"/>
                </a:cxn>
                <a:cxn ang="0">
                  <a:pos x="184" y="3"/>
                </a:cxn>
                <a:cxn ang="0">
                  <a:pos x="193" y="0"/>
                </a:cxn>
                <a:cxn ang="0">
                  <a:pos x="194" y="0"/>
                </a:cxn>
                <a:cxn ang="0">
                  <a:pos x="196" y="0"/>
                </a:cxn>
                <a:cxn ang="0">
                  <a:pos x="197" y="2"/>
                </a:cxn>
                <a:cxn ang="0">
                  <a:pos x="200" y="8"/>
                </a:cxn>
                <a:cxn ang="0">
                  <a:pos x="197" y="23"/>
                </a:cxn>
                <a:cxn ang="0">
                  <a:pos x="64" y="98"/>
                </a:cxn>
                <a:cxn ang="0">
                  <a:pos x="0" y="165"/>
                </a:cxn>
                <a:cxn ang="0">
                  <a:pos x="0" y="135"/>
                </a:cxn>
                <a:cxn ang="0">
                  <a:pos x="30" y="104"/>
                </a:cxn>
                <a:cxn ang="0">
                  <a:pos x="44" y="89"/>
                </a:cxn>
                <a:cxn ang="0">
                  <a:pos x="46" y="89"/>
                </a:cxn>
                <a:cxn ang="0">
                  <a:pos x="47" y="87"/>
                </a:cxn>
                <a:cxn ang="0">
                  <a:pos x="49" y="87"/>
                </a:cxn>
                <a:cxn ang="0">
                  <a:pos x="50" y="86"/>
                </a:cxn>
                <a:cxn ang="0">
                  <a:pos x="52" y="86"/>
                </a:cxn>
                <a:cxn ang="0">
                  <a:pos x="53" y="86"/>
                </a:cxn>
                <a:cxn ang="0">
                  <a:pos x="55" y="86"/>
                </a:cxn>
                <a:cxn ang="0">
                  <a:pos x="56" y="86"/>
                </a:cxn>
                <a:cxn ang="0">
                  <a:pos x="58" y="86"/>
                </a:cxn>
                <a:cxn ang="0">
                  <a:pos x="59" y="86"/>
                </a:cxn>
                <a:cxn ang="0">
                  <a:pos x="59" y="87"/>
                </a:cxn>
                <a:cxn ang="0">
                  <a:pos x="61" y="87"/>
                </a:cxn>
                <a:cxn ang="0">
                  <a:pos x="61" y="89"/>
                </a:cxn>
                <a:cxn ang="0">
                  <a:pos x="63" y="89"/>
                </a:cxn>
                <a:cxn ang="0">
                  <a:pos x="63" y="90"/>
                </a:cxn>
                <a:cxn ang="0">
                  <a:pos x="63" y="92"/>
                </a:cxn>
                <a:cxn ang="0">
                  <a:pos x="64" y="92"/>
                </a:cxn>
                <a:cxn ang="0">
                  <a:pos x="64" y="93"/>
                </a:cxn>
                <a:cxn ang="0">
                  <a:pos x="64" y="95"/>
                </a:cxn>
                <a:cxn ang="0">
                  <a:pos x="64" y="97"/>
                </a:cxn>
                <a:cxn ang="0">
                  <a:pos x="64" y="98"/>
                </a:cxn>
                <a:cxn ang="0">
                  <a:pos x="63" y="100"/>
                </a:cxn>
              </a:cxnLst>
              <a:rect l="0" t="0" r="r" b="b"/>
              <a:pathLst>
                <a:path w="201" h="166">
                  <a:moveTo>
                    <a:pt x="30" y="104"/>
                  </a:moveTo>
                  <a:lnTo>
                    <a:pt x="29" y="83"/>
                  </a:lnTo>
                  <a:lnTo>
                    <a:pt x="184" y="3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7" y="2"/>
                  </a:lnTo>
                  <a:lnTo>
                    <a:pt x="200" y="8"/>
                  </a:lnTo>
                  <a:lnTo>
                    <a:pt x="197" y="23"/>
                  </a:lnTo>
                  <a:lnTo>
                    <a:pt x="64" y="98"/>
                  </a:lnTo>
                  <a:lnTo>
                    <a:pt x="0" y="165"/>
                  </a:lnTo>
                  <a:lnTo>
                    <a:pt x="0" y="135"/>
                  </a:lnTo>
                  <a:lnTo>
                    <a:pt x="30" y="104"/>
                  </a:lnTo>
                  <a:lnTo>
                    <a:pt x="44" y="89"/>
                  </a:lnTo>
                  <a:lnTo>
                    <a:pt x="46" y="89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9" y="86"/>
                  </a:lnTo>
                  <a:lnTo>
                    <a:pt x="59" y="87"/>
                  </a:lnTo>
                  <a:lnTo>
                    <a:pt x="61" y="87"/>
                  </a:lnTo>
                  <a:lnTo>
                    <a:pt x="61" y="89"/>
                  </a:lnTo>
                  <a:lnTo>
                    <a:pt x="63" y="89"/>
                  </a:lnTo>
                  <a:lnTo>
                    <a:pt x="63" y="90"/>
                  </a:lnTo>
                  <a:lnTo>
                    <a:pt x="63" y="92"/>
                  </a:lnTo>
                  <a:lnTo>
                    <a:pt x="64" y="92"/>
                  </a:lnTo>
                  <a:lnTo>
                    <a:pt x="64" y="93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4" y="98"/>
                  </a:lnTo>
                  <a:lnTo>
                    <a:pt x="63" y="10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25" name="Freeform 441"/>
            <p:cNvSpPr>
              <a:spLocks/>
            </p:cNvSpPr>
            <p:nvPr/>
          </p:nvSpPr>
          <p:spPr bwMode="auto">
            <a:xfrm>
              <a:off x="5212" y="2678"/>
              <a:ext cx="64" cy="87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24" y="75"/>
                </a:cxn>
                <a:cxn ang="0">
                  <a:pos x="31" y="75"/>
                </a:cxn>
                <a:cxn ang="0">
                  <a:pos x="49" y="36"/>
                </a:cxn>
                <a:cxn ang="0">
                  <a:pos x="50" y="32"/>
                </a:cxn>
                <a:cxn ang="0">
                  <a:pos x="49" y="24"/>
                </a:cxn>
                <a:cxn ang="0">
                  <a:pos x="46" y="10"/>
                </a:cxn>
                <a:cxn ang="0">
                  <a:pos x="43" y="4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6" y="1"/>
                </a:cxn>
                <a:cxn ang="0">
                  <a:pos x="24" y="4"/>
                </a:cxn>
                <a:cxn ang="0">
                  <a:pos x="6" y="29"/>
                </a:cxn>
                <a:cxn ang="0">
                  <a:pos x="3" y="32"/>
                </a:cxn>
                <a:cxn ang="0">
                  <a:pos x="3" y="33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1" y="59"/>
                </a:cxn>
                <a:cxn ang="0">
                  <a:pos x="5" y="69"/>
                </a:cxn>
                <a:cxn ang="0">
                  <a:pos x="5" y="72"/>
                </a:cxn>
                <a:cxn ang="0">
                  <a:pos x="5" y="73"/>
                </a:cxn>
              </a:cxnLst>
              <a:rect l="0" t="0" r="r" b="b"/>
              <a:pathLst>
                <a:path w="51" h="76">
                  <a:moveTo>
                    <a:pt x="5" y="73"/>
                  </a:moveTo>
                  <a:lnTo>
                    <a:pt x="24" y="75"/>
                  </a:lnTo>
                  <a:lnTo>
                    <a:pt x="31" y="75"/>
                  </a:lnTo>
                  <a:lnTo>
                    <a:pt x="49" y="36"/>
                  </a:lnTo>
                  <a:lnTo>
                    <a:pt x="50" y="32"/>
                  </a:lnTo>
                  <a:lnTo>
                    <a:pt x="49" y="24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4" y="4"/>
                  </a:lnTo>
                  <a:lnTo>
                    <a:pt x="6" y="29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1" y="59"/>
                  </a:lnTo>
                  <a:lnTo>
                    <a:pt x="5" y="69"/>
                  </a:lnTo>
                  <a:lnTo>
                    <a:pt x="5" y="72"/>
                  </a:lnTo>
                  <a:lnTo>
                    <a:pt x="5" y="73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26" name="Freeform 442"/>
            <p:cNvSpPr>
              <a:spLocks/>
            </p:cNvSpPr>
            <p:nvPr/>
          </p:nvSpPr>
          <p:spPr bwMode="auto">
            <a:xfrm>
              <a:off x="5212" y="2678"/>
              <a:ext cx="64" cy="87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24" y="75"/>
                </a:cxn>
                <a:cxn ang="0">
                  <a:pos x="31" y="75"/>
                </a:cxn>
                <a:cxn ang="0">
                  <a:pos x="49" y="36"/>
                </a:cxn>
                <a:cxn ang="0">
                  <a:pos x="50" y="32"/>
                </a:cxn>
                <a:cxn ang="0">
                  <a:pos x="49" y="24"/>
                </a:cxn>
                <a:cxn ang="0">
                  <a:pos x="46" y="10"/>
                </a:cxn>
                <a:cxn ang="0">
                  <a:pos x="43" y="4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6" y="1"/>
                </a:cxn>
                <a:cxn ang="0">
                  <a:pos x="24" y="4"/>
                </a:cxn>
                <a:cxn ang="0">
                  <a:pos x="6" y="29"/>
                </a:cxn>
                <a:cxn ang="0">
                  <a:pos x="3" y="32"/>
                </a:cxn>
                <a:cxn ang="0">
                  <a:pos x="3" y="33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1" y="59"/>
                </a:cxn>
                <a:cxn ang="0">
                  <a:pos x="5" y="69"/>
                </a:cxn>
                <a:cxn ang="0">
                  <a:pos x="5" y="72"/>
                </a:cxn>
                <a:cxn ang="0">
                  <a:pos x="5" y="73"/>
                </a:cxn>
              </a:cxnLst>
              <a:rect l="0" t="0" r="r" b="b"/>
              <a:pathLst>
                <a:path w="51" h="76">
                  <a:moveTo>
                    <a:pt x="5" y="73"/>
                  </a:moveTo>
                  <a:lnTo>
                    <a:pt x="24" y="75"/>
                  </a:lnTo>
                  <a:lnTo>
                    <a:pt x="31" y="75"/>
                  </a:lnTo>
                  <a:lnTo>
                    <a:pt x="49" y="36"/>
                  </a:lnTo>
                  <a:lnTo>
                    <a:pt x="50" y="32"/>
                  </a:lnTo>
                  <a:lnTo>
                    <a:pt x="49" y="24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4" y="4"/>
                  </a:lnTo>
                  <a:lnTo>
                    <a:pt x="6" y="29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1" y="59"/>
                  </a:lnTo>
                  <a:lnTo>
                    <a:pt x="5" y="69"/>
                  </a:lnTo>
                  <a:lnTo>
                    <a:pt x="5" y="72"/>
                  </a:lnTo>
                  <a:lnTo>
                    <a:pt x="5" y="7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27" name="Line 443"/>
            <p:cNvSpPr>
              <a:spLocks noChangeShapeType="1"/>
            </p:cNvSpPr>
            <p:nvPr/>
          </p:nvSpPr>
          <p:spPr bwMode="auto">
            <a:xfrm flipV="1">
              <a:off x="5252" y="2720"/>
              <a:ext cx="22" cy="43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28" name="Line 444"/>
            <p:cNvSpPr>
              <a:spLocks noChangeShapeType="1"/>
            </p:cNvSpPr>
            <p:nvPr/>
          </p:nvSpPr>
          <p:spPr bwMode="auto">
            <a:xfrm flipV="1">
              <a:off x="5252" y="2720"/>
              <a:ext cx="22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29" name="Freeform 445"/>
            <p:cNvSpPr>
              <a:spLocks/>
            </p:cNvSpPr>
            <p:nvPr/>
          </p:nvSpPr>
          <p:spPr bwMode="auto">
            <a:xfrm>
              <a:off x="5212" y="2719"/>
              <a:ext cx="41" cy="4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23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7" y="8"/>
                </a:cxn>
                <a:cxn ang="0">
                  <a:pos x="27" y="9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9" y="18"/>
                </a:cxn>
                <a:cxn ang="0">
                  <a:pos x="29" y="20"/>
                </a:cxn>
                <a:cxn ang="0">
                  <a:pos x="31" y="21"/>
                </a:cxn>
                <a:cxn ang="0">
                  <a:pos x="31" y="23"/>
                </a:cxn>
                <a:cxn ang="0">
                  <a:pos x="31" y="24"/>
                </a:cxn>
                <a:cxn ang="0">
                  <a:pos x="31" y="26"/>
                </a:cxn>
                <a:cxn ang="0">
                  <a:pos x="31" y="27"/>
                </a:cxn>
                <a:cxn ang="0">
                  <a:pos x="31" y="29"/>
                </a:cxn>
                <a:cxn ang="0">
                  <a:pos x="31" y="30"/>
                </a:cxn>
                <a:cxn ang="0">
                  <a:pos x="31" y="32"/>
                </a:cxn>
                <a:cxn ang="0">
                  <a:pos x="31" y="34"/>
                </a:cxn>
                <a:cxn ang="0">
                  <a:pos x="31" y="35"/>
                </a:cxn>
                <a:cxn ang="0">
                  <a:pos x="31" y="37"/>
                </a:cxn>
                <a:cxn ang="0">
                  <a:pos x="31" y="38"/>
                </a:cxn>
                <a:cxn ang="0">
                  <a:pos x="31" y="40"/>
                </a:cxn>
                <a:cxn ang="0">
                  <a:pos x="0" y="3"/>
                </a:cxn>
              </a:cxnLst>
              <a:rect l="0" t="0" r="r" b="b"/>
              <a:pathLst>
                <a:path w="32" h="41">
                  <a:moveTo>
                    <a:pt x="0" y="3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0" y="3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30" name="Freeform 446"/>
            <p:cNvSpPr>
              <a:spLocks/>
            </p:cNvSpPr>
            <p:nvPr/>
          </p:nvSpPr>
          <p:spPr bwMode="auto">
            <a:xfrm>
              <a:off x="5212" y="2719"/>
              <a:ext cx="41" cy="4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23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7" y="8"/>
                </a:cxn>
                <a:cxn ang="0">
                  <a:pos x="27" y="9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9" y="18"/>
                </a:cxn>
                <a:cxn ang="0">
                  <a:pos x="29" y="20"/>
                </a:cxn>
                <a:cxn ang="0">
                  <a:pos x="31" y="21"/>
                </a:cxn>
                <a:cxn ang="0">
                  <a:pos x="31" y="23"/>
                </a:cxn>
                <a:cxn ang="0">
                  <a:pos x="31" y="24"/>
                </a:cxn>
                <a:cxn ang="0">
                  <a:pos x="31" y="26"/>
                </a:cxn>
                <a:cxn ang="0">
                  <a:pos x="31" y="27"/>
                </a:cxn>
                <a:cxn ang="0">
                  <a:pos x="31" y="29"/>
                </a:cxn>
                <a:cxn ang="0">
                  <a:pos x="31" y="30"/>
                </a:cxn>
                <a:cxn ang="0">
                  <a:pos x="31" y="32"/>
                </a:cxn>
                <a:cxn ang="0">
                  <a:pos x="31" y="34"/>
                </a:cxn>
                <a:cxn ang="0">
                  <a:pos x="31" y="35"/>
                </a:cxn>
                <a:cxn ang="0">
                  <a:pos x="31" y="37"/>
                </a:cxn>
                <a:cxn ang="0">
                  <a:pos x="31" y="38"/>
                </a:cxn>
                <a:cxn ang="0">
                  <a:pos x="31" y="40"/>
                </a:cxn>
              </a:cxnLst>
              <a:rect l="0" t="0" r="r" b="b"/>
              <a:pathLst>
                <a:path w="32" h="41">
                  <a:moveTo>
                    <a:pt x="0" y="3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4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31" name="Freeform 447"/>
            <p:cNvSpPr>
              <a:spLocks/>
            </p:cNvSpPr>
            <p:nvPr/>
          </p:nvSpPr>
          <p:spPr bwMode="auto">
            <a:xfrm>
              <a:off x="2671" y="3773"/>
              <a:ext cx="64" cy="21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45" y="3"/>
                </a:cxn>
                <a:cxn ang="0">
                  <a:pos x="42" y="3"/>
                </a:cxn>
                <a:cxn ang="0">
                  <a:pos x="39" y="3"/>
                </a:cxn>
                <a:cxn ang="0">
                  <a:pos x="35" y="3"/>
                </a:cxn>
                <a:cxn ang="0">
                  <a:pos x="32" y="3"/>
                </a:cxn>
                <a:cxn ang="0">
                  <a:pos x="29" y="1"/>
                </a:cxn>
                <a:cxn ang="0">
                  <a:pos x="25" y="1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5" y="15"/>
                </a:cxn>
                <a:cxn ang="0">
                  <a:pos x="8" y="17"/>
                </a:cxn>
                <a:cxn ang="0">
                  <a:pos x="11" y="17"/>
                </a:cxn>
                <a:cxn ang="0">
                  <a:pos x="14" y="17"/>
                </a:cxn>
                <a:cxn ang="0">
                  <a:pos x="17" y="17"/>
                </a:cxn>
                <a:cxn ang="0">
                  <a:pos x="20" y="17"/>
                </a:cxn>
                <a:cxn ang="0">
                  <a:pos x="23" y="17"/>
                </a:cxn>
                <a:cxn ang="0">
                  <a:pos x="27" y="17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6" y="17"/>
                </a:cxn>
                <a:cxn ang="0">
                  <a:pos x="39" y="17"/>
                </a:cxn>
                <a:cxn ang="0">
                  <a:pos x="42" y="18"/>
                </a:cxn>
                <a:cxn ang="0">
                  <a:pos x="45" y="18"/>
                </a:cxn>
                <a:cxn ang="0">
                  <a:pos x="48" y="18"/>
                </a:cxn>
                <a:cxn ang="0">
                  <a:pos x="48" y="15"/>
                </a:cxn>
                <a:cxn ang="0">
                  <a:pos x="48" y="12"/>
                </a:cxn>
                <a:cxn ang="0">
                  <a:pos x="47" y="11"/>
                </a:cxn>
                <a:cxn ang="0">
                  <a:pos x="48" y="9"/>
                </a:cxn>
                <a:cxn ang="0">
                  <a:pos x="48" y="6"/>
                </a:cxn>
                <a:cxn ang="0">
                  <a:pos x="50" y="5"/>
                </a:cxn>
              </a:cxnLst>
              <a:rect l="0" t="0" r="r" b="b"/>
              <a:pathLst>
                <a:path w="51" h="19">
                  <a:moveTo>
                    <a:pt x="50" y="3"/>
                  </a:moveTo>
                  <a:lnTo>
                    <a:pt x="48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3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32" name="Freeform 448"/>
            <p:cNvSpPr>
              <a:spLocks/>
            </p:cNvSpPr>
            <p:nvPr/>
          </p:nvSpPr>
          <p:spPr bwMode="auto">
            <a:xfrm>
              <a:off x="2671" y="3773"/>
              <a:ext cx="64" cy="21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45" y="3"/>
                </a:cxn>
                <a:cxn ang="0">
                  <a:pos x="42" y="3"/>
                </a:cxn>
                <a:cxn ang="0">
                  <a:pos x="39" y="3"/>
                </a:cxn>
                <a:cxn ang="0">
                  <a:pos x="35" y="3"/>
                </a:cxn>
                <a:cxn ang="0">
                  <a:pos x="32" y="3"/>
                </a:cxn>
                <a:cxn ang="0">
                  <a:pos x="29" y="1"/>
                </a:cxn>
                <a:cxn ang="0">
                  <a:pos x="25" y="1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5" y="15"/>
                </a:cxn>
                <a:cxn ang="0">
                  <a:pos x="8" y="17"/>
                </a:cxn>
                <a:cxn ang="0">
                  <a:pos x="11" y="17"/>
                </a:cxn>
                <a:cxn ang="0">
                  <a:pos x="14" y="17"/>
                </a:cxn>
                <a:cxn ang="0">
                  <a:pos x="17" y="17"/>
                </a:cxn>
                <a:cxn ang="0">
                  <a:pos x="20" y="17"/>
                </a:cxn>
                <a:cxn ang="0">
                  <a:pos x="23" y="17"/>
                </a:cxn>
                <a:cxn ang="0">
                  <a:pos x="27" y="17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6" y="17"/>
                </a:cxn>
                <a:cxn ang="0">
                  <a:pos x="39" y="17"/>
                </a:cxn>
                <a:cxn ang="0">
                  <a:pos x="42" y="18"/>
                </a:cxn>
                <a:cxn ang="0">
                  <a:pos x="45" y="18"/>
                </a:cxn>
                <a:cxn ang="0">
                  <a:pos x="48" y="18"/>
                </a:cxn>
                <a:cxn ang="0">
                  <a:pos x="48" y="15"/>
                </a:cxn>
                <a:cxn ang="0">
                  <a:pos x="48" y="12"/>
                </a:cxn>
                <a:cxn ang="0">
                  <a:pos x="47" y="11"/>
                </a:cxn>
                <a:cxn ang="0">
                  <a:pos x="48" y="9"/>
                </a:cxn>
                <a:cxn ang="0">
                  <a:pos x="48" y="6"/>
                </a:cxn>
                <a:cxn ang="0">
                  <a:pos x="50" y="5"/>
                </a:cxn>
              </a:cxnLst>
              <a:rect l="0" t="0" r="r" b="b"/>
              <a:pathLst>
                <a:path w="51" h="19">
                  <a:moveTo>
                    <a:pt x="50" y="3"/>
                  </a:moveTo>
                  <a:lnTo>
                    <a:pt x="48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33" name="Freeform 449"/>
            <p:cNvSpPr>
              <a:spLocks/>
            </p:cNvSpPr>
            <p:nvPr/>
          </p:nvSpPr>
          <p:spPr bwMode="auto">
            <a:xfrm>
              <a:off x="2699" y="3763"/>
              <a:ext cx="60" cy="3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0" y="23"/>
                </a:cxn>
                <a:cxn ang="0">
                  <a:pos x="2" y="31"/>
                </a:cxn>
                <a:cxn ang="0">
                  <a:pos x="8" y="31"/>
                </a:cxn>
                <a:cxn ang="0">
                  <a:pos x="20" y="31"/>
                </a:cxn>
                <a:cxn ang="0">
                  <a:pos x="33" y="31"/>
                </a:cxn>
                <a:cxn ang="0">
                  <a:pos x="37" y="25"/>
                </a:cxn>
                <a:cxn ang="0">
                  <a:pos x="46" y="16"/>
                </a:cxn>
                <a:cxn ang="0">
                  <a:pos x="46" y="14"/>
                </a:cxn>
                <a:cxn ang="0">
                  <a:pos x="43" y="9"/>
                </a:cxn>
                <a:cxn ang="0">
                  <a:pos x="43" y="5"/>
                </a:cxn>
                <a:cxn ang="0">
                  <a:pos x="39" y="0"/>
                </a:cxn>
              </a:cxnLst>
              <a:rect l="0" t="0" r="r" b="b"/>
              <a:pathLst>
                <a:path w="47" h="32">
                  <a:moveTo>
                    <a:pt x="39" y="0"/>
                  </a:moveTo>
                  <a:lnTo>
                    <a:pt x="10" y="2"/>
                  </a:lnTo>
                  <a:lnTo>
                    <a:pt x="5" y="5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8" y="31"/>
                  </a:lnTo>
                  <a:lnTo>
                    <a:pt x="20" y="31"/>
                  </a:lnTo>
                  <a:lnTo>
                    <a:pt x="33" y="31"/>
                  </a:lnTo>
                  <a:lnTo>
                    <a:pt x="37" y="25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3" y="9"/>
                  </a:lnTo>
                  <a:lnTo>
                    <a:pt x="43" y="5"/>
                  </a:lnTo>
                  <a:lnTo>
                    <a:pt x="39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34" name="Freeform 450"/>
            <p:cNvSpPr>
              <a:spLocks/>
            </p:cNvSpPr>
            <p:nvPr/>
          </p:nvSpPr>
          <p:spPr bwMode="auto">
            <a:xfrm>
              <a:off x="2699" y="3763"/>
              <a:ext cx="60" cy="3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0" y="23"/>
                </a:cxn>
                <a:cxn ang="0">
                  <a:pos x="2" y="31"/>
                </a:cxn>
                <a:cxn ang="0">
                  <a:pos x="8" y="31"/>
                </a:cxn>
                <a:cxn ang="0">
                  <a:pos x="20" y="31"/>
                </a:cxn>
                <a:cxn ang="0">
                  <a:pos x="33" y="31"/>
                </a:cxn>
                <a:cxn ang="0">
                  <a:pos x="37" y="25"/>
                </a:cxn>
                <a:cxn ang="0">
                  <a:pos x="46" y="16"/>
                </a:cxn>
                <a:cxn ang="0">
                  <a:pos x="46" y="14"/>
                </a:cxn>
                <a:cxn ang="0">
                  <a:pos x="43" y="9"/>
                </a:cxn>
                <a:cxn ang="0">
                  <a:pos x="43" y="5"/>
                </a:cxn>
                <a:cxn ang="0">
                  <a:pos x="39" y="0"/>
                </a:cxn>
              </a:cxnLst>
              <a:rect l="0" t="0" r="r" b="b"/>
              <a:pathLst>
                <a:path w="47" h="32">
                  <a:moveTo>
                    <a:pt x="39" y="0"/>
                  </a:moveTo>
                  <a:lnTo>
                    <a:pt x="10" y="2"/>
                  </a:lnTo>
                  <a:lnTo>
                    <a:pt x="5" y="5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8" y="31"/>
                  </a:lnTo>
                  <a:lnTo>
                    <a:pt x="20" y="31"/>
                  </a:lnTo>
                  <a:lnTo>
                    <a:pt x="33" y="31"/>
                  </a:lnTo>
                  <a:lnTo>
                    <a:pt x="37" y="25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3" y="9"/>
                  </a:lnTo>
                  <a:lnTo>
                    <a:pt x="43" y="5"/>
                  </a:lnTo>
                  <a:lnTo>
                    <a:pt x="3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35" name="Freeform 451"/>
            <p:cNvSpPr>
              <a:spLocks/>
            </p:cNvSpPr>
            <p:nvPr/>
          </p:nvSpPr>
          <p:spPr bwMode="auto">
            <a:xfrm>
              <a:off x="2739" y="3763"/>
              <a:ext cx="21" cy="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1" y="23"/>
                </a:cxn>
                <a:cxn ang="0">
                  <a:pos x="1" y="25"/>
                </a:cxn>
                <a:cxn ang="0">
                  <a:pos x="1" y="26"/>
                </a:cxn>
                <a:cxn ang="0">
                  <a:pos x="1" y="28"/>
                </a:cxn>
                <a:cxn ang="0">
                  <a:pos x="1" y="29"/>
                </a:cxn>
                <a:cxn ang="0">
                  <a:pos x="5" y="29"/>
                </a:cxn>
                <a:cxn ang="0">
                  <a:pos x="5" y="31"/>
                </a:cxn>
              </a:cxnLst>
              <a:rect l="0" t="0" r="r" b="b"/>
              <a:pathLst>
                <a:path w="17" h="32">
                  <a:moveTo>
                    <a:pt x="16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5" y="29"/>
                  </a:lnTo>
                  <a:lnTo>
                    <a:pt x="5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36" name="Freeform 452"/>
            <p:cNvSpPr>
              <a:spLocks/>
            </p:cNvSpPr>
            <p:nvPr/>
          </p:nvSpPr>
          <p:spPr bwMode="auto">
            <a:xfrm>
              <a:off x="2743" y="3774"/>
              <a:ext cx="148" cy="26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11" y="5"/>
                </a:cxn>
                <a:cxn ang="0">
                  <a:pos x="105" y="5"/>
                </a:cxn>
                <a:cxn ang="0">
                  <a:pos x="97" y="5"/>
                </a:cxn>
                <a:cxn ang="0">
                  <a:pos x="90" y="5"/>
                </a:cxn>
                <a:cxn ang="0">
                  <a:pos x="80" y="4"/>
                </a:cxn>
                <a:cxn ang="0">
                  <a:pos x="71" y="4"/>
                </a:cxn>
                <a:cxn ang="0">
                  <a:pos x="60" y="4"/>
                </a:cxn>
                <a:cxn ang="0">
                  <a:pos x="52" y="4"/>
                </a:cxn>
                <a:cxn ang="0">
                  <a:pos x="41" y="4"/>
                </a:cxn>
                <a:cxn ang="0">
                  <a:pos x="32" y="4"/>
                </a:cxn>
                <a:cxn ang="0">
                  <a:pos x="25" y="2"/>
                </a:cxn>
                <a:cxn ang="0">
                  <a:pos x="17" y="2"/>
                </a:cxn>
                <a:cxn ang="0">
                  <a:pos x="11" y="2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8" y="19"/>
                </a:cxn>
                <a:cxn ang="0">
                  <a:pos x="13" y="19"/>
                </a:cxn>
                <a:cxn ang="0">
                  <a:pos x="19" y="19"/>
                </a:cxn>
                <a:cxn ang="0">
                  <a:pos x="27" y="19"/>
                </a:cxn>
                <a:cxn ang="0">
                  <a:pos x="33" y="20"/>
                </a:cxn>
                <a:cxn ang="0">
                  <a:pos x="43" y="20"/>
                </a:cxn>
                <a:cxn ang="0">
                  <a:pos x="53" y="20"/>
                </a:cxn>
                <a:cxn ang="0">
                  <a:pos x="61" y="22"/>
                </a:cxn>
                <a:cxn ang="0">
                  <a:pos x="72" y="22"/>
                </a:cxn>
                <a:cxn ang="0">
                  <a:pos x="81" y="22"/>
                </a:cxn>
                <a:cxn ang="0">
                  <a:pos x="90" y="22"/>
                </a:cxn>
                <a:cxn ang="0">
                  <a:pos x="97" y="22"/>
                </a:cxn>
                <a:cxn ang="0">
                  <a:pos x="105" y="23"/>
                </a:cxn>
                <a:cxn ang="0">
                  <a:pos x="111" y="23"/>
                </a:cxn>
                <a:cxn ang="0">
                  <a:pos x="116" y="23"/>
                </a:cxn>
                <a:cxn ang="0">
                  <a:pos x="117" y="22"/>
                </a:cxn>
                <a:cxn ang="0">
                  <a:pos x="117" y="19"/>
                </a:cxn>
                <a:cxn ang="0">
                  <a:pos x="116" y="16"/>
                </a:cxn>
                <a:cxn ang="0">
                  <a:pos x="116" y="13"/>
                </a:cxn>
                <a:cxn ang="0">
                  <a:pos x="116" y="10"/>
                </a:cxn>
                <a:cxn ang="0">
                  <a:pos x="117" y="8"/>
                </a:cxn>
                <a:cxn ang="0">
                  <a:pos x="117" y="5"/>
                </a:cxn>
              </a:cxnLst>
              <a:rect l="0" t="0" r="r" b="b"/>
              <a:pathLst>
                <a:path w="118" h="24">
                  <a:moveTo>
                    <a:pt x="117" y="5"/>
                  </a:moveTo>
                  <a:lnTo>
                    <a:pt x="116" y="5"/>
                  </a:lnTo>
                  <a:lnTo>
                    <a:pt x="114" y="5"/>
                  </a:lnTo>
                  <a:lnTo>
                    <a:pt x="111" y="5"/>
                  </a:lnTo>
                  <a:lnTo>
                    <a:pt x="108" y="5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97" y="5"/>
                  </a:lnTo>
                  <a:lnTo>
                    <a:pt x="93" y="5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0" y="4"/>
                  </a:lnTo>
                  <a:lnTo>
                    <a:pt x="75" y="4"/>
                  </a:lnTo>
                  <a:lnTo>
                    <a:pt x="71" y="4"/>
                  </a:lnTo>
                  <a:lnTo>
                    <a:pt x="66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6" y="4"/>
                  </a:lnTo>
                  <a:lnTo>
                    <a:pt x="41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3" y="20"/>
                  </a:lnTo>
                  <a:lnTo>
                    <a:pt x="38" y="20"/>
                  </a:lnTo>
                  <a:lnTo>
                    <a:pt x="43" y="20"/>
                  </a:lnTo>
                  <a:lnTo>
                    <a:pt x="49" y="20"/>
                  </a:lnTo>
                  <a:lnTo>
                    <a:pt x="53" y="20"/>
                  </a:lnTo>
                  <a:lnTo>
                    <a:pt x="58" y="20"/>
                  </a:lnTo>
                  <a:lnTo>
                    <a:pt x="61" y="22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7" y="22"/>
                  </a:lnTo>
                  <a:lnTo>
                    <a:pt x="102" y="23"/>
                  </a:lnTo>
                  <a:lnTo>
                    <a:pt x="105" y="23"/>
                  </a:lnTo>
                  <a:lnTo>
                    <a:pt x="108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6" y="23"/>
                  </a:lnTo>
                  <a:lnTo>
                    <a:pt x="117" y="23"/>
                  </a:lnTo>
                  <a:lnTo>
                    <a:pt x="117" y="22"/>
                  </a:lnTo>
                  <a:lnTo>
                    <a:pt x="117" y="20"/>
                  </a:lnTo>
                  <a:lnTo>
                    <a:pt x="117" y="19"/>
                  </a:lnTo>
                  <a:lnTo>
                    <a:pt x="117" y="17"/>
                  </a:lnTo>
                  <a:lnTo>
                    <a:pt x="116" y="16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6" y="11"/>
                  </a:lnTo>
                  <a:lnTo>
                    <a:pt x="116" y="10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7" y="7"/>
                  </a:lnTo>
                  <a:lnTo>
                    <a:pt x="117" y="5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37" name="Freeform 453"/>
            <p:cNvSpPr>
              <a:spLocks/>
            </p:cNvSpPr>
            <p:nvPr/>
          </p:nvSpPr>
          <p:spPr bwMode="auto">
            <a:xfrm>
              <a:off x="2743" y="3774"/>
              <a:ext cx="148" cy="26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11" y="5"/>
                </a:cxn>
                <a:cxn ang="0">
                  <a:pos x="105" y="5"/>
                </a:cxn>
                <a:cxn ang="0">
                  <a:pos x="97" y="5"/>
                </a:cxn>
                <a:cxn ang="0">
                  <a:pos x="90" y="5"/>
                </a:cxn>
                <a:cxn ang="0">
                  <a:pos x="80" y="4"/>
                </a:cxn>
                <a:cxn ang="0">
                  <a:pos x="71" y="4"/>
                </a:cxn>
                <a:cxn ang="0">
                  <a:pos x="60" y="4"/>
                </a:cxn>
                <a:cxn ang="0">
                  <a:pos x="52" y="4"/>
                </a:cxn>
                <a:cxn ang="0">
                  <a:pos x="41" y="4"/>
                </a:cxn>
                <a:cxn ang="0">
                  <a:pos x="32" y="4"/>
                </a:cxn>
                <a:cxn ang="0">
                  <a:pos x="25" y="2"/>
                </a:cxn>
                <a:cxn ang="0">
                  <a:pos x="17" y="2"/>
                </a:cxn>
                <a:cxn ang="0">
                  <a:pos x="11" y="2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8" y="19"/>
                </a:cxn>
                <a:cxn ang="0">
                  <a:pos x="13" y="19"/>
                </a:cxn>
                <a:cxn ang="0">
                  <a:pos x="19" y="19"/>
                </a:cxn>
                <a:cxn ang="0">
                  <a:pos x="27" y="19"/>
                </a:cxn>
                <a:cxn ang="0">
                  <a:pos x="33" y="20"/>
                </a:cxn>
                <a:cxn ang="0">
                  <a:pos x="43" y="20"/>
                </a:cxn>
                <a:cxn ang="0">
                  <a:pos x="53" y="20"/>
                </a:cxn>
                <a:cxn ang="0">
                  <a:pos x="61" y="22"/>
                </a:cxn>
                <a:cxn ang="0">
                  <a:pos x="72" y="22"/>
                </a:cxn>
                <a:cxn ang="0">
                  <a:pos x="81" y="22"/>
                </a:cxn>
                <a:cxn ang="0">
                  <a:pos x="90" y="22"/>
                </a:cxn>
                <a:cxn ang="0">
                  <a:pos x="97" y="22"/>
                </a:cxn>
                <a:cxn ang="0">
                  <a:pos x="105" y="23"/>
                </a:cxn>
                <a:cxn ang="0">
                  <a:pos x="111" y="23"/>
                </a:cxn>
                <a:cxn ang="0">
                  <a:pos x="116" y="23"/>
                </a:cxn>
                <a:cxn ang="0">
                  <a:pos x="117" y="22"/>
                </a:cxn>
                <a:cxn ang="0">
                  <a:pos x="117" y="19"/>
                </a:cxn>
                <a:cxn ang="0">
                  <a:pos x="116" y="16"/>
                </a:cxn>
                <a:cxn ang="0">
                  <a:pos x="116" y="13"/>
                </a:cxn>
                <a:cxn ang="0">
                  <a:pos x="116" y="10"/>
                </a:cxn>
                <a:cxn ang="0">
                  <a:pos x="117" y="8"/>
                </a:cxn>
                <a:cxn ang="0">
                  <a:pos x="117" y="5"/>
                </a:cxn>
              </a:cxnLst>
              <a:rect l="0" t="0" r="r" b="b"/>
              <a:pathLst>
                <a:path w="118" h="24">
                  <a:moveTo>
                    <a:pt x="117" y="5"/>
                  </a:moveTo>
                  <a:lnTo>
                    <a:pt x="116" y="5"/>
                  </a:lnTo>
                  <a:lnTo>
                    <a:pt x="114" y="5"/>
                  </a:lnTo>
                  <a:lnTo>
                    <a:pt x="111" y="5"/>
                  </a:lnTo>
                  <a:lnTo>
                    <a:pt x="108" y="5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97" y="5"/>
                  </a:lnTo>
                  <a:lnTo>
                    <a:pt x="93" y="5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0" y="4"/>
                  </a:lnTo>
                  <a:lnTo>
                    <a:pt x="75" y="4"/>
                  </a:lnTo>
                  <a:lnTo>
                    <a:pt x="71" y="4"/>
                  </a:lnTo>
                  <a:lnTo>
                    <a:pt x="66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6" y="4"/>
                  </a:lnTo>
                  <a:lnTo>
                    <a:pt x="41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3" y="20"/>
                  </a:lnTo>
                  <a:lnTo>
                    <a:pt x="38" y="20"/>
                  </a:lnTo>
                  <a:lnTo>
                    <a:pt x="43" y="20"/>
                  </a:lnTo>
                  <a:lnTo>
                    <a:pt x="49" y="20"/>
                  </a:lnTo>
                  <a:lnTo>
                    <a:pt x="53" y="20"/>
                  </a:lnTo>
                  <a:lnTo>
                    <a:pt x="58" y="20"/>
                  </a:lnTo>
                  <a:lnTo>
                    <a:pt x="61" y="22"/>
                  </a:lnTo>
                  <a:lnTo>
                    <a:pt x="66" y="22"/>
                  </a:lnTo>
                  <a:lnTo>
                    <a:pt x="72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7" y="22"/>
                  </a:lnTo>
                  <a:lnTo>
                    <a:pt x="102" y="23"/>
                  </a:lnTo>
                  <a:lnTo>
                    <a:pt x="105" y="23"/>
                  </a:lnTo>
                  <a:lnTo>
                    <a:pt x="108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6" y="23"/>
                  </a:lnTo>
                  <a:lnTo>
                    <a:pt x="117" y="23"/>
                  </a:lnTo>
                  <a:lnTo>
                    <a:pt x="117" y="22"/>
                  </a:lnTo>
                  <a:lnTo>
                    <a:pt x="117" y="20"/>
                  </a:lnTo>
                  <a:lnTo>
                    <a:pt x="117" y="19"/>
                  </a:lnTo>
                  <a:lnTo>
                    <a:pt x="117" y="17"/>
                  </a:lnTo>
                  <a:lnTo>
                    <a:pt x="116" y="16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6" y="11"/>
                  </a:lnTo>
                  <a:lnTo>
                    <a:pt x="116" y="10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7" y="7"/>
                  </a:lnTo>
                  <a:lnTo>
                    <a:pt x="117" y="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38" name="Freeform 454"/>
            <p:cNvSpPr>
              <a:spLocks/>
            </p:cNvSpPr>
            <p:nvPr/>
          </p:nvSpPr>
          <p:spPr bwMode="auto">
            <a:xfrm>
              <a:off x="2874" y="3756"/>
              <a:ext cx="145" cy="51"/>
            </a:xfrm>
            <a:custGeom>
              <a:avLst/>
              <a:gdLst/>
              <a:ahLst/>
              <a:cxnLst>
                <a:cxn ang="0">
                  <a:pos x="115" y="28"/>
                </a:cxn>
                <a:cxn ang="0">
                  <a:pos x="101" y="43"/>
                </a:cxn>
                <a:cxn ang="0">
                  <a:pos x="3" y="43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6" y="9"/>
                </a:cxn>
                <a:cxn ang="0">
                  <a:pos x="14" y="3"/>
                </a:cxn>
                <a:cxn ang="0">
                  <a:pos x="18" y="0"/>
                </a:cxn>
                <a:cxn ang="0">
                  <a:pos x="107" y="0"/>
                </a:cxn>
                <a:cxn ang="0">
                  <a:pos x="112" y="3"/>
                </a:cxn>
                <a:cxn ang="0">
                  <a:pos x="113" y="9"/>
                </a:cxn>
                <a:cxn ang="0">
                  <a:pos x="115" y="17"/>
                </a:cxn>
                <a:cxn ang="0">
                  <a:pos x="115" y="28"/>
                </a:cxn>
              </a:cxnLst>
              <a:rect l="0" t="0" r="r" b="b"/>
              <a:pathLst>
                <a:path w="116" h="44">
                  <a:moveTo>
                    <a:pt x="115" y="28"/>
                  </a:moveTo>
                  <a:lnTo>
                    <a:pt x="101" y="43"/>
                  </a:lnTo>
                  <a:lnTo>
                    <a:pt x="3" y="43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6" y="9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07" y="0"/>
                  </a:lnTo>
                  <a:lnTo>
                    <a:pt x="112" y="3"/>
                  </a:lnTo>
                  <a:lnTo>
                    <a:pt x="113" y="9"/>
                  </a:lnTo>
                  <a:lnTo>
                    <a:pt x="115" y="17"/>
                  </a:lnTo>
                  <a:lnTo>
                    <a:pt x="115" y="28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39" name="Freeform 455"/>
            <p:cNvSpPr>
              <a:spLocks/>
            </p:cNvSpPr>
            <p:nvPr/>
          </p:nvSpPr>
          <p:spPr bwMode="auto">
            <a:xfrm>
              <a:off x="2874" y="3756"/>
              <a:ext cx="145" cy="51"/>
            </a:xfrm>
            <a:custGeom>
              <a:avLst/>
              <a:gdLst/>
              <a:ahLst/>
              <a:cxnLst>
                <a:cxn ang="0">
                  <a:pos x="115" y="28"/>
                </a:cxn>
                <a:cxn ang="0">
                  <a:pos x="101" y="43"/>
                </a:cxn>
                <a:cxn ang="0">
                  <a:pos x="3" y="43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6" y="9"/>
                </a:cxn>
                <a:cxn ang="0">
                  <a:pos x="14" y="3"/>
                </a:cxn>
                <a:cxn ang="0">
                  <a:pos x="18" y="0"/>
                </a:cxn>
                <a:cxn ang="0">
                  <a:pos x="107" y="0"/>
                </a:cxn>
                <a:cxn ang="0">
                  <a:pos x="112" y="3"/>
                </a:cxn>
                <a:cxn ang="0">
                  <a:pos x="113" y="9"/>
                </a:cxn>
                <a:cxn ang="0">
                  <a:pos x="115" y="17"/>
                </a:cxn>
                <a:cxn ang="0">
                  <a:pos x="115" y="28"/>
                </a:cxn>
              </a:cxnLst>
              <a:rect l="0" t="0" r="r" b="b"/>
              <a:pathLst>
                <a:path w="116" h="44">
                  <a:moveTo>
                    <a:pt x="115" y="28"/>
                  </a:moveTo>
                  <a:lnTo>
                    <a:pt x="101" y="43"/>
                  </a:lnTo>
                  <a:lnTo>
                    <a:pt x="3" y="43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6" y="9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07" y="0"/>
                  </a:lnTo>
                  <a:lnTo>
                    <a:pt x="112" y="3"/>
                  </a:lnTo>
                  <a:lnTo>
                    <a:pt x="113" y="9"/>
                  </a:lnTo>
                  <a:lnTo>
                    <a:pt x="115" y="17"/>
                  </a:lnTo>
                  <a:lnTo>
                    <a:pt x="115" y="28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40" name="Freeform 456"/>
            <p:cNvSpPr>
              <a:spLocks/>
            </p:cNvSpPr>
            <p:nvPr/>
          </p:nvSpPr>
          <p:spPr bwMode="auto">
            <a:xfrm>
              <a:off x="2997" y="3756"/>
              <a:ext cx="21" cy="49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1" y="40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1" y="35"/>
                </a:cxn>
                <a:cxn ang="0">
                  <a:pos x="1" y="34"/>
                </a:cxn>
                <a:cxn ang="0">
                  <a:pos x="1" y="32"/>
                </a:cxn>
                <a:cxn ang="0">
                  <a:pos x="1" y="31"/>
                </a:cxn>
                <a:cxn ang="0">
                  <a:pos x="1" y="29"/>
                </a:cxn>
                <a:cxn ang="0">
                  <a:pos x="1" y="26"/>
                </a:cxn>
                <a:cxn ang="0">
                  <a:pos x="1" y="25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</a:cxnLst>
              <a:rect l="0" t="0" r="r" b="b"/>
              <a:pathLst>
                <a:path w="17" h="42">
                  <a:moveTo>
                    <a:pt x="5" y="41"/>
                  </a:moveTo>
                  <a:lnTo>
                    <a:pt x="1" y="40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41" name="Rectangle 457"/>
            <p:cNvSpPr>
              <a:spLocks noChangeArrowheads="1"/>
            </p:cNvSpPr>
            <p:nvPr/>
          </p:nvSpPr>
          <p:spPr bwMode="auto">
            <a:xfrm>
              <a:off x="2552" y="3274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68042" name="Freeform 458"/>
            <p:cNvSpPr>
              <a:spLocks/>
            </p:cNvSpPr>
            <p:nvPr/>
          </p:nvSpPr>
          <p:spPr bwMode="auto">
            <a:xfrm>
              <a:off x="4989" y="1830"/>
              <a:ext cx="95" cy="100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60" y="87"/>
                </a:cxn>
                <a:cxn ang="0">
                  <a:pos x="65" y="82"/>
                </a:cxn>
                <a:cxn ang="0">
                  <a:pos x="68" y="78"/>
                </a:cxn>
                <a:cxn ang="0">
                  <a:pos x="71" y="75"/>
                </a:cxn>
                <a:cxn ang="0">
                  <a:pos x="75" y="72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11" y="32"/>
                </a:cxn>
              </a:cxnLst>
              <a:rect l="0" t="0" r="r" b="b"/>
              <a:pathLst>
                <a:path w="76" h="88">
                  <a:moveTo>
                    <a:pt x="11" y="32"/>
                  </a:moveTo>
                  <a:lnTo>
                    <a:pt x="60" y="87"/>
                  </a:lnTo>
                  <a:lnTo>
                    <a:pt x="65" y="82"/>
                  </a:lnTo>
                  <a:lnTo>
                    <a:pt x="68" y="78"/>
                  </a:lnTo>
                  <a:lnTo>
                    <a:pt x="71" y="75"/>
                  </a:lnTo>
                  <a:lnTo>
                    <a:pt x="75" y="7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7"/>
                  </a:lnTo>
                  <a:lnTo>
                    <a:pt x="0" y="15"/>
                  </a:lnTo>
                  <a:lnTo>
                    <a:pt x="11" y="3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43" name="Freeform 459"/>
            <p:cNvSpPr>
              <a:spLocks/>
            </p:cNvSpPr>
            <p:nvPr/>
          </p:nvSpPr>
          <p:spPr bwMode="auto">
            <a:xfrm>
              <a:off x="4989" y="1830"/>
              <a:ext cx="95" cy="100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60" y="87"/>
                </a:cxn>
                <a:cxn ang="0">
                  <a:pos x="65" y="82"/>
                </a:cxn>
                <a:cxn ang="0">
                  <a:pos x="68" y="78"/>
                </a:cxn>
                <a:cxn ang="0">
                  <a:pos x="71" y="75"/>
                </a:cxn>
                <a:cxn ang="0">
                  <a:pos x="75" y="72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11" y="32"/>
                </a:cxn>
              </a:cxnLst>
              <a:rect l="0" t="0" r="r" b="b"/>
              <a:pathLst>
                <a:path w="76" h="88">
                  <a:moveTo>
                    <a:pt x="11" y="32"/>
                  </a:moveTo>
                  <a:lnTo>
                    <a:pt x="60" y="87"/>
                  </a:lnTo>
                  <a:lnTo>
                    <a:pt x="65" y="82"/>
                  </a:lnTo>
                  <a:lnTo>
                    <a:pt x="68" y="78"/>
                  </a:lnTo>
                  <a:lnTo>
                    <a:pt x="71" y="75"/>
                  </a:lnTo>
                  <a:lnTo>
                    <a:pt x="75" y="7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7"/>
                  </a:lnTo>
                  <a:lnTo>
                    <a:pt x="0" y="15"/>
                  </a:lnTo>
                  <a:lnTo>
                    <a:pt x="11" y="3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44" name="Freeform 460"/>
            <p:cNvSpPr>
              <a:spLocks/>
            </p:cNvSpPr>
            <p:nvPr/>
          </p:nvSpPr>
          <p:spPr bwMode="auto">
            <a:xfrm>
              <a:off x="4965" y="1830"/>
              <a:ext cx="110" cy="110"/>
            </a:xfrm>
            <a:custGeom>
              <a:avLst/>
              <a:gdLst/>
              <a:ahLst/>
              <a:cxnLst>
                <a:cxn ang="0">
                  <a:pos x="38" y="96"/>
                </a:cxn>
                <a:cxn ang="0">
                  <a:pos x="0" y="63"/>
                </a:cxn>
                <a:cxn ang="0">
                  <a:pos x="14" y="10"/>
                </a:cxn>
                <a:cxn ang="0">
                  <a:pos x="17" y="6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6"/>
                </a:cxn>
                <a:cxn ang="0">
                  <a:pos x="29" y="14"/>
                </a:cxn>
                <a:cxn ang="0">
                  <a:pos x="26" y="26"/>
                </a:cxn>
                <a:cxn ang="0">
                  <a:pos x="23" y="33"/>
                </a:cxn>
                <a:cxn ang="0">
                  <a:pos x="20" y="43"/>
                </a:cxn>
                <a:cxn ang="0">
                  <a:pos x="18" y="50"/>
                </a:cxn>
                <a:cxn ang="0">
                  <a:pos x="41" y="75"/>
                </a:cxn>
                <a:cxn ang="0">
                  <a:pos x="86" y="73"/>
                </a:cxn>
                <a:cxn ang="0">
                  <a:pos x="80" y="96"/>
                </a:cxn>
                <a:cxn ang="0">
                  <a:pos x="38" y="96"/>
                </a:cxn>
              </a:cxnLst>
              <a:rect l="0" t="0" r="r" b="b"/>
              <a:pathLst>
                <a:path w="87" h="97">
                  <a:moveTo>
                    <a:pt x="38" y="96"/>
                  </a:moveTo>
                  <a:lnTo>
                    <a:pt x="0" y="63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6"/>
                  </a:lnTo>
                  <a:lnTo>
                    <a:pt x="29" y="14"/>
                  </a:lnTo>
                  <a:lnTo>
                    <a:pt x="26" y="26"/>
                  </a:lnTo>
                  <a:lnTo>
                    <a:pt x="23" y="33"/>
                  </a:lnTo>
                  <a:lnTo>
                    <a:pt x="20" y="43"/>
                  </a:lnTo>
                  <a:lnTo>
                    <a:pt x="18" y="50"/>
                  </a:lnTo>
                  <a:lnTo>
                    <a:pt x="41" y="75"/>
                  </a:lnTo>
                  <a:lnTo>
                    <a:pt x="86" y="73"/>
                  </a:lnTo>
                  <a:lnTo>
                    <a:pt x="80" y="96"/>
                  </a:lnTo>
                  <a:lnTo>
                    <a:pt x="38" y="9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45" name="Freeform 461"/>
            <p:cNvSpPr>
              <a:spLocks/>
            </p:cNvSpPr>
            <p:nvPr/>
          </p:nvSpPr>
          <p:spPr bwMode="auto">
            <a:xfrm>
              <a:off x="4965" y="1830"/>
              <a:ext cx="110" cy="110"/>
            </a:xfrm>
            <a:custGeom>
              <a:avLst/>
              <a:gdLst/>
              <a:ahLst/>
              <a:cxnLst>
                <a:cxn ang="0">
                  <a:pos x="38" y="96"/>
                </a:cxn>
                <a:cxn ang="0">
                  <a:pos x="0" y="63"/>
                </a:cxn>
                <a:cxn ang="0">
                  <a:pos x="14" y="10"/>
                </a:cxn>
                <a:cxn ang="0">
                  <a:pos x="17" y="6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6"/>
                </a:cxn>
                <a:cxn ang="0">
                  <a:pos x="29" y="14"/>
                </a:cxn>
                <a:cxn ang="0">
                  <a:pos x="26" y="26"/>
                </a:cxn>
                <a:cxn ang="0">
                  <a:pos x="23" y="33"/>
                </a:cxn>
                <a:cxn ang="0">
                  <a:pos x="20" y="43"/>
                </a:cxn>
                <a:cxn ang="0">
                  <a:pos x="18" y="50"/>
                </a:cxn>
                <a:cxn ang="0">
                  <a:pos x="41" y="75"/>
                </a:cxn>
                <a:cxn ang="0">
                  <a:pos x="86" y="73"/>
                </a:cxn>
                <a:cxn ang="0">
                  <a:pos x="80" y="96"/>
                </a:cxn>
                <a:cxn ang="0">
                  <a:pos x="38" y="96"/>
                </a:cxn>
              </a:cxnLst>
              <a:rect l="0" t="0" r="r" b="b"/>
              <a:pathLst>
                <a:path w="87" h="97">
                  <a:moveTo>
                    <a:pt x="38" y="96"/>
                  </a:moveTo>
                  <a:lnTo>
                    <a:pt x="0" y="63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6"/>
                  </a:lnTo>
                  <a:lnTo>
                    <a:pt x="29" y="14"/>
                  </a:lnTo>
                  <a:lnTo>
                    <a:pt x="26" y="26"/>
                  </a:lnTo>
                  <a:lnTo>
                    <a:pt x="23" y="33"/>
                  </a:lnTo>
                  <a:lnTo>
                    <a:pt x="20" y="43"/>
                  </a:lnTo>
                  <a:lnTo>
                    <a:pt x="18" y="50"/>
                  </a:lnTo>
                  <a:lnTo>
                    <a:pt x="41" y="75"/>
                  </a:lnTo>
                  <a:lnTo>
                    <a:pt x="86" y="73"/>
                  </a:lnTo>
                  <a:lnTo>
                    <a:pt x="80" y="96"/>
                  </a:lnTo>
                  <a:lnTo>
                    <a:pt x="38" y="9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46" name="Freeform 462"/>
            <p:cNvSpPr>
              <a:spLocks/>
            </p:cNvSpPr>
            <p:nvPr/>
          </p:nvSpPr>
          <p:spPr bwMode="auto">
            <a:xfrm>
              <a:off x="5041" y="1909"/>
              <a:ext cx="83" cy="75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0" y="2"/>
                </a:cxn>
                <a:cxn ang="0">
                  <a:pos x="13" y="8"/>
                </a:cxn>
                <a:cxn ang="0">
                  <a:pos x="7" y="14"/>
                </a:cxn>
                <a:cxn ang="0">
                  <a:pos x="3" y="23"/>
                </a:cxn>
                <a:cxn ang="0">
                  <a:pos x="0" y="35"/>
                </a:cxn>
                <a:cxn ang="0">
                  <a:pos x="20" y="64"/>
                </a:cxn>
                <a:cxn ang="0">
                  <a:pos x="64" y="22"/>
                </a:cxn>
              </a:cxnLst>
              <a:rect l="0" t="0" r="r" b="b"/>
              <a:pathLst>
                <a:path w="65" h="65">
                  <a:moveTo>
                    <a:pt x="64" y="22"/>
                  </a:move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3" y="23"/>
                  </a:lnTo>
                  <a:lnTo>
                    <a:pt x="0" y="35"/>
                  </a:lnTo>
                  <a:lnTo>
                    <a:pt x="20" y="64"/>
                  </a:lnTo>
                  <a:lnTo>
                    <a:pt x="64" y="2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47" name="Freeform 463"/>
            <p:cNvSpPr>
              <a:spLocks/>
            </p:cNvSpPr>
            <p:nvPr/>
          </p:nvSpPr>
          <p:spPr bwMode="auto">
            <a:xfrm>
              <a:off x="5041" y="1909"/>
              <a:ext cx="83" cy="75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0" y="2"/>
                </a:cxn>
                <a:cxn ang="0">
                  <a:pos x="13" y="8"/>
                </a:cxn>
                <a:cxn ang="0">
                  <a:pos x="7" y="14"/>
                </a:cxn>
                <a:cxn ang="0">
                  <a:pos x="3" y="23"/>
                </a:cxn>
                <a:cxn ang="0">
                  <a:pos x="0" y="35"/>
                </a:cxn>
                <a:cxn ang="0">
                  <a:pos x="20" y="64"/>
                </a:cxn>
              </a:cxnLst>
              <a:rect l="0" t="0" r="r" b="b"/>
              <a:pathLst>
                <a:path w="65" h="65">
                  <a:moveTo>
                    <a:pt x="64" y="22"/>
                  </a:move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3" y="23"/>
                  </a:lnTo>
                  <a:lnTo>
                    <a:pt x="0" y="35"/>
                  </a:lnTo>
                  <a:lnTo>
                    <a:pt x="20" y="6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48" name="Freeform 464"/>
            <p:cNvSpPr>
              <a:spLocks/>
            </p:cNvSpPr>
            <p:nvPr/>
          </p:nvSpPr>
          <p:spPr bwMode="auto">
            <a:xfrm>
              <a:off x="5094" y="2744"/>
              <a:ext cx="153" cy="276"/>
            </a:xfrm>
            <a:custGeom>
              <a:avLst/>
              <a:gdLst/>
              <a:ahLst/>
              <a:cxnLst>
                <a:cxn ang="0">
                  <a:pos x="71" y="136"/>
                </a:cxn>
                <a:cxn ang="0">
                  <a:pos x="65" y="148"/>
                </a:cxn>
                <a:cxn ang="0">
                  <a:pos x="57" y="162"/>
                </a:cxn>
                <a:cxn ang="0">
                  <a:pos x="49" y="176"/>
                </a:cxn>
                <a:cxn ang="0">
                  <a:pos x="43" y="190"/>
                </a:cxn>
                <a:cxn ang="0">
                  <a:pos x="36" y="203"/>
                </a:cxn>
                <a:cxn ang="0">
                  <a:pos x="30" y="217"/>
                </a:cxn>
                <a:cxn ang="0">
                  <a:pos x="23" y="228"/>
                </a:cxn>
                <a:cxn ang="0">
                  <a:pos x="19" y="236"/>
                </a:cxn>
                <a:cxn ang="0">
                  <a:pos x="17" y="242"/>
                </a:cxn>
                <a:cxn ang="0">
                  <a:pos x="7" y="223"/>
                </a:cxn>
                <a:cxn ang="0">
                  <a:pos x="2" y="216"/>
                </a:cxn>
                <a:cxn ang="0">
                  <a:pos x="7" y="210"/>
                </a:cxn>
                <a:cxn ang="0">
                  <a:pos x="13" y="200"/>
                </a:cxn>
                <a:cxn ang="0">
                  <a:pos x="19" y="191"/>
                </a:cxn>
                <a:cxn ang="0">
                  <a:pos x="25" y="180"/>
                </a:cxn>
                <a:cxn ang="0">
                  <a:pos x="31" y="170"/>
                </a:cxn>
                <a:cxn ang="0">
                  <a:pos x="37" y="157"/>
                </a:cxn>
                <a:cxn ang="0">
                  <a:pos x="43" y="147"/>
                </a:cxn>
                <a:cxn ang="0">
                  <a:pos x="48" y="135"/>
                </a:cxn>
                <a:cxn ang="0">
                  <a:pos x="54" y="125"/>
                </a:cxn>
                <a:cxn ang="0">
                  <a:pos x="57" y="116"/>
                </a:cxn>
                <a:cxn ang="0">
                  <a:pos x="65" y="101"/>
                </a:cxn>
                <a:cxn ang="0">
                  <a:pos x="71" y="89"/>
                </a:cxn>
                <a:cxn ang="0">
                  <a:pos x="76" y="76"/>
                </a:cxn>
                <a:cxn ang="0">
                  <a:pos x="80" y="66"/>
                </a:cxn>
                <a:cxn ang="0">
                  <a:pos x="83" y="56"/>
                </a:cxn>
                <a:cxn ang="0">
                  <a:pos x="86" y="49"/>
                </a:cxn>
                <a:cxn ang="0">
                  <a:pos x="89" y="41"/>
                </a:cxn>
                <a:cxn ang="0">
                  <a:pos x="92" y="34"/>
                </a:cxn>
                <a:cxn ang="0">
                  <a:pos x="94" y="26"/>
                </a:cxn>
                <a:cxn ang="0">
                  <a:pos x="97" y="20"/>
                </a:cxn>
                <a:cxn ang="0">
                  <a:pos x="99" y="14"/>
                </a:cxn>
                <a:cxn ang="0">
                  <a:pos x="100" y="11"/>
                </a:cxn>
                <a:cxn ang="0">
                  <a:pos x="102" y="6"/>
                </a:cxn>
                <a:cxn ang="0">
                  <a:pos x="105" y="3"/>
                </a:cxn>
                <a:cxn ang="0">
                  <a:pos x="108" y="0"/>
                </a:cxn>
                <a:cxn ang="0">
                  <a:pos x="111" y="1"/>
                </a:cxn>
                <a:cxn ang="0">
                  <a:pos x="114" y="3"/>
                </a:cxn>
                <a:cxn ang="0">
                  <a:pos x="115" y="6"/>
                </a:cxn>
                <a:cxn ang="0">
                  <a:pos x="117" y="9"/>
                </a:cxn>
                <a:cxn ang="0">
                  <a:pos x="118" y="12"/>
                </a:cxn>
                <a:cxn ang="0">
                  <a:pos x="120" y="15"/>
                </a:cxn>
                <a:cxn ang="0">
                  <a:pos x="118" y="20"/>
                </a:cxn>
                <a:cxn ang="0">
                  <a:pos x="115" y="27"/>
                </a:cxn>
                <a:cxn ang="0">
                  <a:pos x="112" y="37"/>
                </a:cxn>
                <a:cxn ang="0">
                  <a:pos x="108" y="49"/>
                </a:cxn>
                <a:cxn ang="0">
                  <a:pos x="103" y="61"/>
                </a:cxn>
                <a:cxn ang="0">
                  <a:pos x="97" y="75"/>
                </a:cxn>
                <a:cxn ang="0">
                  <a:pos x="91" y="90"/>
                </a:cxn>
                <a:cxn ang="0">
                  <a:pos x="86" y="104"/>
                </a:cxn>
                <a:cxn ang="0">
                  <a:pos x="80" y="116"/>
                </a:cxn>
                <a:cxn ang="0">
                  <a:pos x="74" y="128"/>
                </a:cxn>
              </a:cxnLst>
              <a:rect l="0" t="0" r="r" b="b"/>
              <a:pathLst>
                <a:path w="121" h="244">
                  <a:moveTo>
                    <a:pt x="74" y="128"/>
                  </a:moveTo>
                  <a:lnTo>
                    <a:pt x="72" y="131"/>
                  </a:lnTo>
                  <a:lnTo>
                    <a:pt x="71" y="136"/>
                  </a:lnTo>
                  <a:lnTo>
                    <a:pt x="68" y="139"/>
                  </a:lnTo>
                  <a:lnTo>
                    <a:pt x="66" y="144"/>
                  </a:lnTo>
                  <a:lnTo>
                    <a:pt x="65" y="148"/>
                  </a:lnTo>
                  <a:lnTo>
                    <a:pt x="62" y="153"/>
                  </a:lnTo>
                  <a:lnTo>
                    <a:pt x="60" y="157"/>
                  </a:lnTo>
                  <a:lnTo>
                    <a:pt x="57" y="162"/>
                  </a:lnTo>
                  <a:lnTo>
                    <a:pt x="56" y="167"/>
                  </a:lnTo>
                  <a:lnTo>
                    <a:pt x="53" y="171"/>
                  </a:lnTo>
                  <a:lnTo>
                    <a:pt x="49" y="176"/>
                  </a:lnTo>
                  <a:lnTo>
                    <a:pt x="48" y="180"/>
                  </a:lnTo>
                  <a:lnTo>
                    <a:pt x="45" y="185"/>
                  </a:lnTo>
                  <a:lnTo>
                    <a:pt x="43" y="190"/>
                  </a:lnTo>
                  <a:lnTo>
                    <a:pt x="40" y="194"/>
                  </a:lnTo>
                  <a:lnTo>
                    <a:pt x="39" y="199"/>
                  </a:lnTo>
                  <a:lnTo>
                    <a:pt x="36" y="203"/>
                  </a:lnTo>
                  <a:lnTo>
                    <a:pt x="34" y="208"/>
                  </a:lnTo>
                  <a:lnTo>
                    <a:pt x="31" y="213"/>
                  </a:lnTo>
                  <a:lnTo>
                    <a:pt x="30" y="217"/>
                  </a:lnTo>
                  <a:lnTo>
                    <a:pt x="28" y="220"/>
                  </a:lnTo>
                  <a:lnTo>
                    <a:pt x="25" y="223"/>
                  </a:lnTo>
                  <a:lnTo>
                    <a:pt x="23" y="228"/>
                  </a:lnTo>
                  <a:lnTo>
                    <a:pt x="22" y="231"/>
                  </a:lnTo>
                  <a:lnTo>
                    <a:pt x="20" y="234"/>
                  </a:lnTo>
                  <a:lnTo>
                    <a:pt x="19" y="236"/>
                  </a:lnTo>
                  <a:lnTo>
                    <a:pt x="19" y="239"/>
                  </a:lnTo>
                  <a:lnTo>
                    <a:pt x="17" y="240"/>
                  </a:lnTo>
                  <a:lnTo>
                    <a:pt x="17" y="242"/>
                  </a:lnTo>
                  <a:lnTo>
                    <a:pt x="16" y="243"/>
                  </a:lnTo>
                  <a:lnTo>
                    <a:pt x="16" y="232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2" y="219"/>
                  </a:lnTo>
                  <a:lnTo>
                    <a:pt x="2" y="216"/>
                  </a:lnTo>
                  <a:lnTo>
                    <a:pt x="4" y="214"/>
                  </a:lnTo>
                  <a:lnTo>
                    <a:pt x="5" y="213"/>
                  </a:lnTo>
                  <a:lnTo>
                    <a:pt x="7" y="210"/>
                  </a:lnTo>
                  <a:lnTo>
                    <a:pt x="8" y="206"/>
                  </a:lnTo>
                  <a:lnTo>
                    <a:pt x="11" y="203"/>
                  </a:lnTo>
                  <a:lnTo>
                    <a:pt x="13" y="200"/>
                  </a:lnTo>
                  <a:lnTo>
                    <a:pt x="14" y="197"/>
                  </a:lnTo>
                  <a:lnTo>
                    <a:pt x="16" y="194"/>
                  </a:lnTo>
                  <a:lnTo>
                    <a:pt x="19" y="191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5" y="180"/>
                  </a:lnTo>
                  <a:lnTo>
                    <a:pt x="27" y="177"/>
                  </a:lnTo>
                  <a:lnTo>
                    <a:pt x="28" y="173"/>
                  </a:lnTo>
                  <a:lnTo>
                    <a:pt x="31" y="170"/>
                  </a:lnTo>
                  <a:lnTo>
                    <a:pt x="33" y="165"/>
                  </a:lnTo>
                  <a:lnTo>
                    <a:pt x="34" y="162"/>
                  </a:lnTo>
                  <a:lnTo>
                    <a:pt x="37" y="157"/>
                  </a:lnTo>
                  <a:lnTo>
                    <a:pt x="39" y="154"/>
                  </a:lnTo>
                  <a:lnTo>
                    <a:pt x="40" y="150"/>
                  </a:lnTo>
                  <a:lnTo>
                    <a:pt x="43" y="147"/>
                  </a:lnTo>
                  <a:lnTo>
                    <a:pt x="45" y="142"/>
                  </a:lnTo>
                  <a:lnTo>
                    <a:pt x="46" y="139"/>
                  </a:lnTo>
                  <a:lnTo>
                    <a:pt x="48" y="135"/>
                  </a:lnTo>
                  <a:lnTo>
                    <a:pt x="49" y="131"/>
                  </a:lnTo>
                  <a:lnTo>
                    <a:pt x="53" y="128"/>
                  </a:lnTo>
                  <a:lnTo>
                    <a:pt x="54" y="125"/>
                  </a:lnTo>
                  <a:lnTo>
                    <a:pt x="56" y="122"/>
                  </a:lnTo>
                  <a:lnTo>
                    <a:pt x="56" y="119"/>
                  </a:lnTo>
                  <a:lnTo>
                    <a:pt x="57" y="116"/>
                  </a:lnTo>
                  <a:lnTo>
                    <a:pt x="60" y="112"/>
                  </a:lnTo>
                  <a:lnTo>
                    <a:pt x="62" y="105"/>
                  </a:lnTo>
                  <a:lnTo>
                    <a:pt x="65" y="101"/>
                  </a:lnTo>
                  <a:lnTo>
                    <a:pt x="66" y="96"/>
                  </a:lnTo>
                  <a:lnTo>
                    <a:pt x="68" y="92"/>
                  </a:lnTo>
                  <a:lnTo>
                    <a:pt x="71" y="89"/>
                  </a:lnTo>
                  <a:lnTo>
                    <a:pt x="72" y="84"/>
                  </a:lnTo>
                  <a:lnTo>
                    <a:pt x="74" y="79"/>
                  </a:lnTo>
                  <a:lnTo>
                    <a:pt x="76" y="76"/>
                  </a:lnTo>
                  <a:lnTo>
                    <a:pt x="77" y="73"/>
                  </a:lnTo>
                  <a:lnTo>
                    <a:pt x="79" y="69"/>
                  </a:lnTo>
                  <a:lnTo>
                    <a:pt x="80" y="66"/>
                  </a:lnTo>
                  <a:lnTo>
                    <a:pt x="80" y="63"/>
                  </a:lnTo>
                  <a:lnTo>
                    <a:pt x="82" y="60"/>
                  </a:lnTo>
                  <a:lnTo>
                    <a:pt x="83" y="56"/>
                  </a:lnTo>
                  <a:lnTo>
                    <a:pt x="85" y="53"/>
                  </a:lnTo>
                  <a:lnTo>
                    <a:pt x="85" y="50"/>
                  </a:lnTo>
                  <a:lnTo>
                    <a:pt x="86" y="49"/>
                  </a:lnTo>
                  <a:lnTo>
                    <a:pt x="88" y="46"/>
                  </a:lnTo>
                  <a:lnTo>
                    <a:pt x="88" y="43"/>
                  </a:lnTo>
                  <a:lnTo>
                    <a:pt x="89" y="41"/>
                  </a:lnTo>
                  <a:lnTo>
                    <a:pt x="91" y="38"/>
                  </a:lnTo>
                  <a:lnTo>
                    <a:pt x="91" y="35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94" y="29"/>
                  </a:lnTo>
                  <a:lnTo>
                    <a:pt x="94" y="26"/>
                  </a:lnTo>
                  <a:lnTo>
                    <a:pt x="95" y="24"/>
                  </a:lnTo>
                  <a:lnTo>
                    <a:pt x="97" y="23"/>
                  </a:lnTo>
                  <a:lnTo>
                    <a:pt x="97" y="20"/>
                  </a:lnTo>
                  <a:lnTo>
                    <a:pt x="99" y="18"/>
                  </a:lnTo>
                  <a:lnTo>
                    <a:pt x="99" y="15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9"/>
                  </a:lnTo>
                  <a:lnTo>
                    <a:pt x="102" y="7"/>
                  </a:lnTo>
                  <a:lnTo>
                    <a:pt x="102" y="6"/>
                  </a:lnTo>
                  <a:lnTo>
                    <a:pt x="103" y="4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09" y="1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2"/>
                  </a:lnTo>
                  <a:lnTo>
                    <a:pt x="120" y="12"/>
                  </a:lnTo>
                  <a:lnTo>
                    <a:pt x="120" y="14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18" y="18"/>
                  </a:lnTo>
                  <a:lnTo>
                    <a:pt x="118" y="20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15" y="27"/>
                  </a:lnTo>
                  <a:lnTo>
                    <a:pt x="114" y="30"/>
                  </a:lnTo>
                  <a:lnTo>
                    <a:pt x="114" y="34"/>
                  </a:lnTo>
                  <a:lnTo>
                    <a:pt x="112" y="37"/>
                  </a:lnTo>
                  <a:lnTo>
                    <a:pt x="111" y="40"/>
                  </a:lnTo>
                  <a:lnTo>
                    <a:pt x="109" y="44"/>
                  </a:lnTo>
                  <a:lnTo>
                    <a:pt x="108" y="49"/>
                  </a:lnTo>
                  <a:lnTo>
                    <a:pt x="106" y="52"/>
                  </a:lnTo>
                  <a:lnTo>
                    <a:pt x="105" y="56"/>
                  </a:lnTo>
                  <a:lnTo>
                    <a:pt x="103" y="61"/>
                  </a:lnTo>
                  <a:lnTo>
                    <a:pt x="102" y="66"/>
                  </a:lnTo>
                  <a:lnTo>
                    <a:pt x="99" y="70"/>
                  </a:lnTo>
                  <a:lnTo>
                    <a:pt x="97" y="75"/>
                  </a:lnTo>
                  <a:lnTo>
                    <a:pt x="95" y="79"/>
                  </a:lnTo>
                  <a:lnTo>
                    <a:pt x="94" y="86"/>
                  </a:lnTo>
                  <a:lnTo>
                    <a:pt x="91" y="90"/>
                  </a:lnTo>
                  <a:lnTo>
                    <a:pt x="89" y="95"/>
                  </a:lnTo>
                  <a:lnTo>
                    <a:pt x="88" y="99"/>
                  </a:lnTo>
                  <a:lnTo>
                    <a:pt x="86" y="104"/>
                  </a:lnTo>
                  <a:lnTo>
                    <a:pt x="83" y="109"/>
                  </a:lnTo>
                  <a:lnTo>
                    <a:pt x="82" y="113"/>
                  </a:lnTo>
                  <a:lnTo>
                    <a:pt x="80" y="116"/>
                  </a:lnTo>
                  <a:lnTo>
                    <a:pt x="79" y="121"/>
                  </a:lnTo>
                  <a:lnTo>
                    <a:pt x="76" y="125"/>
                  </a:lnTo>
                  <a:lnTo>
                    <a:pt x="74" y="128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49" name="Freeform 465"/>
            <p:cNvSpPr>
              <a:spLocks/>
            </p:cNvSpPr>
            <p:nvPr/>
          </p:nvSpPr>
          <p:spPr bwMode="auto">
            <a:xfrm>
              <a:off x="5094" y="2744"/>
              <a:ext cx="153" cy="276"/>
            </a:xfrm>
            <a:custGeom>
              <a:avLst/>
              <a:gdLst/>
              <a:ahLst/>
              <a:cxnLst>
                <a:cxn ang="0">
                  <a:pos x="71" y="136"/>
                </a:cxn>
                <a:cxn ang="0">
                  <a:pos x="65" y="148"/>
                </a:cxn>
                <a:cxn ang="0">
                  <a:pos x="57" y="162"/>
                </a:cxn>
                <a:cxn ang="0">
                  <a:pos x="49" y="176"/>
                </a:cxn>
                <a:cxn ang="0">
                  <a:pos x="43" y="190"/>
                </a:cxn>
                <a:cxn ang="0">
                  <a:pos x="36" y="203"/>
                </a:cxn>
                <a:cxn ang="0">
                  <a:pos x="30" y="217"/>
                </a:cxn>
                <a:cxn ang="0">
                  <a:pos x="23" y="228"/>
                </a:cxn>
                <a:cxn ang="0">
                  <a:pos x="19" y="236"/>
                </a:cxn>
                <a:cxn ang="0">
                  <a:pos x="17" y="242"/>
                </a:cxn>
                <a:cxn ang="0">
                  <a:pos x="7" y="223"/>
                </a:cxn>
                <a:cxn ang="0">
                  <a:pos x="2" y="216"/>
                </a:cxn>
                <a:cxn ang="0">
                  <a:pos x="7" y="210"/>
                </a:cxn>
                <a:cxn ang="0">
                  <a:pos x="13" y="200"/>
                </a:cxn>
                <a:cxn ang="0">
                  <a:pos x="19" y="191"/>
                </a:cxn>
                <a:cxn ang="0">
                  <a:pos x="25" y="180"/>
                </a:cxn>
                <a:cxn ang="0">
                  <a:pos x="31" y="170"/>
                </a:cxn>
                <a:cxn ang="0">
                  <a:pos x="37" y="157"/>
                </a:cxn>
                <a:cxn ang="0">
                  <a:pos x="43" y="147"/>
                </a:cxn>
                <a:cxn ang="0">
                  <a:pos x="48" y="135"/>
                </a:cxn>
                <a:cxn ang="0">
                  <a:pos x="54" y="125"/>
                </a:cxn>
                <a:cxn ang="0">
                  <a:pos x="57" y="116"/>
                </a:cxn>
                <a:cxn ang="0">
                  <a:pos x="65" y="101"/>
                </a:cxn>
                <a:cxn ang="0">
                  <a:pos x="71" y="89"/>
                </a:cxn>
                <a:cxn ang="0">
                  <a:pos x="76" y="76"/>
                </a:cxn>
                <a:cxn ang="0">
                  <a:pos x="80" y="66"/>
                </a:cxn>
                <a:cxn ang="0">
                  <a:pos x="83" y="56"/>
                </a:cxn>
                <a:cxn ang="0">
                  <a:pos x="86" y="49"/>
                </a:cxn>
                <a:cxn ang="0">
                  <a:pos x="89" y="41"/>
                </a:cxn>
                <a:cxn ang="0">
                  <a:pos x="92" y="34"/>
                </a:cxn>
                <a:cxn ang="0">
                  <a:pos x="94" y="26"/>
                </a:cxn>
                <a:cxn ang="0">
                  <a:pos x="97" y="20"/>
                </a:cxn>
                <a:cxn ang="0">
                  <a:pos x="99" y="14"/>
                </a:cxn>
                <a:cxn ang="0">
                  <a:pos x="100" y="11"/>
                </a:cxn>
                <a:cxn ang="0">
                  <a:pos x="102" y="6"/>
                </a:cxn>
                <a:cxn ang="0">
                  <a:pos x="105" y="3"/>
                </a:cxn>
                <a:cxn ang="0">
                  <a:pos x="108" y="0"/>
                </a:cxn>
                <a:cxn ang="0">
                  <a:pos x="111" y="1"/>
                </a:cxn>
                <a:cxn ang="0">
                  <a:pos x="114" y="3"/>
                </a:cxn>
                <a:cxn ang="0">
                  <a:pos x="115" y="6"/>
                </a:cxn>
                <a:cxn ang="0">
                  <a:pos x="117" y="9"/>
                </a:cxn>
                <a:cxn ang="0">
                  <a:pos x="118" y="12"/>
                </a:cxn>
                <a:cxn ang="0">
                  <a:pos x="120" y="15"/>
                </a:cxn>
                <a:cxn ang="0">
                  <a:pos x="118" y="20"/>
                </a:cxn>
                <a:cxn ang="0">
                  <a:pos x="115" y="27"/>
                </a:cxn>
                <a:cxn ang="0">
                  <a:pos x="112" y="37"/>
                </a:cxn>
                <a:cxn ang="0">
                  <a:pos x="108" y="49"/>
                </a:cxn>
                <a:cxn ang="0">
                  <a:pos x="103" y="61"/>
                </a:cxn>
                <a:cxn ang="0">
                  <a:pos x="97" y="75"/>
                </a:cxn>
                <a:cxn ang="0">
                  <a:pos x="91" y="90"/>
                </a:cxn>
                <a:cxn ang="0">
                  <a:pos x="86" y="104"/>
                </a:cxn>
                <a:cxn ang="0">
                  <a:pos x="80" y="116"/>
                </a:cxn>
                <a:cxn ang="0">
                  <a:pos x="74" y="128"/>
                </a:cxn>
              </a:cxnLst>
              <a:rect l="0" t="0" r="r" b="b"/>
              <a:pathLst>
                <a:path w="121" h="244">
                  <a:moveTo>
                    <a:pt x="74" y="128"/>
                  </a:moveTo>
                  <a:lnTo>
                    <a:pt x="72" y="131"/>
                  </a:lnTo>
                  <a:lnTo>
                    <a:pt x="71" y="136"/>
                  </a:lnTo>
                  <a:lnTo>
                    <a:pt x="68" y="139"/>
                  </a:lnTo>
                  <a:lnTo>
                    <a:pt x="66" y="144"/>
                  </a:lnTo>
                  <a:lnTo>
                    <a:pt x="65" y="148"/>
                  </a:lnTo>
                  <a:lnTo>
                    <a:pt x="62" y="153"/>
                  </a:lnTo>
                  <a:lnTo>
                    <a:pt x="60" y="157"/>
                  </a:lnTo>
                  <a:lnTo>
                    <a:pt x="57" y="162"/>
                  </a:lnTo>
                  <a:lnTo>
                    <a:pt x="56" y="167"/>
                  </a:lnTo>
                  <a:lnTo>
                    <a:pt x="53" y="171"/>
                  </a:lnTo>
                  <a:lnTo>
                    <a:pt x="49" y="176"/>
                  </a:lnTo>
                  <a:lnTo>
                    <a:pt x="48" y="180"/>
                  </a:lnTo>
                  <a:lnTo>
                    <a:pt x="45" y="185"/>
                  </a:lnTo>
                  <a:lnTo>
                    <a:pt x="43" y="190"/>
                  </a:lnTo>
                  <a:lnTo>
                    <a:pt x="40" y="194"/>
                  </a:lnTo>
                  <a:lnTo>
                    <a:pt x="39" y="199"/>
                  </a:lnTo>
                  <a:lnTo>
                    <a:pt x="36" y="203"/>
                  </a:lnTo>
                  <a:lnTo>
                    <a:pt x="34" y="208"/>
                  </a:lnTo>
                  <a:lnTo>
                    <a:pt x="31" y="213"/>
                  </a:lnTo>
                  <a:lnTo>
                    <a:pt x="30" y="217"/>
                  </a:lnTo>
                  <a:lnTo>
                    <a:pt x="28" y="220"/>
                  </a:lnTo>
                  <a:lnTo>
                    <a:pt x="25" y="223"/>
                  </a:lnTo>
                  <a:lnTo>
                    <a:pt x="23" y="228"/>
                  </a:lnTo>
                  <a:lnTo>
                    <a:pt x="22" y="231"/>
                  </a:lnTo>
                  <a:lnTo>
                    <a:pt x="20" y="234"/>
                  </a:lnTo>
                  <a:lnTo>
                    <a:pt x="19" y="236"/>
                  </a:lnTo>
                  <a:lnTo>
                    <a:pt x="19" y="239"/>
                  </a:lnTo>
                  <a:lnTo>
                    <a:pt x="17" y="240"/>
                  </a:lnTo>
                  <a:lnTo>
                    <a:pt x="17" y="242"/>
                  </a:lnTo>
                  <a:lnTo>
                    <a:pt x="16" y="243"/>
                  </a:lnTo>
                  <a:lnTo>
                    <a:pt x="16" y="232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2" y="219"/>
                  </a:lnTo>
                  <a:lnTo>
                    <a:pt x="2" y="216"/>
                  </a:lnTo>
                  <a:lnTo>
                    <a:pt x="4" y="214"/>
                  </a:lnTo>
                  <a:lnTo>
                    <a:pt x="5" y="213"/>
                  </a:lnTo>
                  <a:lnTo>
                    <a:pt x="7" y="210"/>
                  </a:lnTo>
                  <a:lnTo>
                    <a:pt x="8" y="206"/>
                  </a:lnTo>
                  <a:lnTo>
                    <a:pt x="11" y="203"/>
                  </a:lnTo>
                  <a:lnTo>
                    <a:pt x="13" y="200"/>
                  </a:lnTo>
                  <a:lnTo>
                    <a:pt x="14" y="197"/>
                  </a:lnTo>
                  <a:lnTo>
                    <a:pt x="16" y="194"/>
                  </a:lnTo>
                  <a:lnTo>
                    <a:pt x="19" y="191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5" y="180"/>
                  </a:lnTo>
                  <a:lnTo>
                    <a:pt x="27" y="177"/>
                  </a:lnTo>
                  <a:lnTo>
                    <a:pt x="28" y="173"/>
                  </a:lnTo>
                  <a:lnTo>
                    <a:pt x="31" y="170"/>
                  </a:lnTo>
                  <a:lnTo>
                    <a:pt x="33" y="165"/>
                  </a:lnTo>
                  <a:lnTo>
                    <a:pt x="34" y="162"/>
                  </a:lnTo>
                  <a:lnTo>
                    <a:pt x="37" y="157"/>
                  </a:lnTo>
                  <a:lnTo>
                    <a:pt x="39" y="154"/>
                  </a:lnTo>
                  <a:lnTo>
                    <a:pt x="40" y="150"/>
                  </a:lnTo>
                  <a:lnTo>
                    <a:pt x="43" y="147"/>
                  </a:lnTo>
                  <a:lnTo>
                    <a:pt x="45" y="142"/>
                  </a:lnTo>
                  <a:lnTo>
                    <a:pt x="46" y="139"/>
                  </a:lnTo>
                  <a:lnTo>
                    <a:pt x="48" y="135"/>
                  </a:lnTo>
                  <a:lnTo>
                    <a:pt x="49" y="131"/>
                  </a:lnTo>
                  <a:lnTo>
                    <a:pt x="53" y="128"/>
                  </a:lnTo>
                  <a:lnTo>
                    <a:pt x="54" y="125"/>
                  </a:lnTo>
                  <a:lnTo>
                    <a:pt x="56" y="122"/>
                  </a:lnTo>
                  <a:lnTo>
                    <a:pt x="56" y="119"/>
                  </a:lnTo>
                  <a:lnTo>
                    <a:pt x="57" y="116"/>
                  </a:lnTo>
                  <a:lnTo>
                    <a:pt x="60" y="112"/>
                  </a:lnTo>
                  <a:lnTo>
                    <a:pt x="62" y="105"/>
                  </a:lnTo>
                  <a:lnTo>
                    <a:pt x="65" y="101"/>
                  </a:lnTo>
                  <a:lnTo>
                    <a:pt x="66" y="96"/>
                  </a:lnTo>
                  <a:lnTo>
                    <a:pt x="68" y="92"/>
                  </a:lnTo>
                  <a:lnTo>
                    <a:pt x="71" y="89"/>
                  </a:lnTo>
                  <a:lnTo>
                    <a:pt x="72" y="84"/>
                  </a:lnTo>
                  <a:lnTo>
                    <a:pt x="74" y="79"/>
                  </a:lnTo>
                  <a:lnTo>
                    <a:pt x="76" y="76"/>
                  </a:lnTo>
                  <a:lnTo>
                    <a:pt x="77" y="73"/>
                  </a:lnTo>
                  <a:lnTo>
                    <a:pt x="79" y="69"/>
                  </a:lnTo>
                  <a:lnTo>
                    <a:pt x="80" y="66"/>
                  </a:lnTo>
                  <a:lnTo>
                    <a:pt x="80" y="63"/>
                  </a:lnTo>
                  <a:lnTo>
                    <a:pt x="82" y="60"/>
                  </a:lnTo>
                  <a:lnTo>
                    <a:pt x="83" y="56"/>
                  </a:lnTo>
                  <a:lnTo>
                    <a:pt x="85" y="53"/>
                  </a:lnTo>
                  <a:lnTo>
                    <a:pt x="85" y="50"/>
                  </a:lnTo>
                  <a:lnTo>
                    <a:pt x="86" y="49"/>
                  </a:lnTo>
                  <a:lnTo>
                    <a:pt x="88" y="46"/>
                  </a:lnTo>
                  <a:lnTo>
                    <a:pt x="88" y="43"/>
                  </a:lnTo>
                  <a:lnTo>
                    <a:pt x="89" y="41"/>
                  </a:lnTo>
                  <a:lnTo>
                    <a:pt x="91" y="38"/>
                  </a:lnTo>
                  <a:lnTo>
                    <a:pt x="91" y="35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94" y="29"/>
                  </a:lnTo>
                  <a:lnTo>
                    <a:pt x="94" y="26"/>
                  </a:lnTo>
                  <a:lnTo>
                    <a:pt x="95" y="24"/>
                  </a:lnTo>
                  <a:lnTo>
                    <a:pt x="97" y="23"/>
                  </a:lnTo>
                  <a:lnTo>
                    <a:pt x="97" y="20"/>
                  </a:lnTo>
                  <a:lnTo>
                    <a:pt x="99" y="18"/>
                  </a:lnTo>
                  <a:lnTo>
                    <a:pt x="99" y="15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9"/>
                  </a:lnTo>
                  <a:lnTo>
                    <a:pt x="102" y="7"/>
                  </a:lnTo>
                  <a:lnTo>
                    <a:pt x="102" y="6"/>
                  </a:lnTo>
                  <a:lnTo>
                    <a:pt x="103" y="4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09" y="1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2"/>
                  </a:lnTo>
                  <a:lnTo>
                    <a:pt x="120" y="12"/>
                  </a:lnTo>
                  <a:lnTo>
                    <a:pt x="120" y="14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18" y="18"/>
                  </a:lnTo>
                  <a:lnTo>
                    <a:pt x="118" y="20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15" y="27"/>
                  </a:lnTo>
                  <a:lnTo>
                    <a:pt x="114" y="30"/>
                  </a:lnTo>
                  <a:lnTo>
                    <a:pt x="114" y="34"/>
                  </a:lnTo>
                  <a:lnTo>
                    <a:pt x="112" y="37"/>
                  </a:lnTo>
                  <a:lnTo>
                    <a:pt x="111" y="40"/>
                  </a:lnTo>
                  <a:lnTo>
                    <a:pt x="109" y="44"/>
                  </a:lnTo>
                  <a:lnTo>
                    <a:pt x="108" y="49"/>
                  </a:lnTo>
                  <a:lnTo>
                    <a:pt x="106" y="52"/>
                  </a:lnTo>
                  <a:lnTo>
                    <a:pt x="105" y="56"/>
                  </a:lnTo>
                  <a:lnTo>
                    <a:pt x="103" y="61"/>
                  </a:lnTo>
                  <a:lnTo>
                    <a:pt x="102" y="66"/>
                  </a:lnTo>
                  <a:lnTo>
                    <a:pt x="99" y="70"/>
                  </a:lnTo>
                  <a:lnTo>
                    <a:pt x="97" y="75"/>
                  </a:lnTo>
                  <a:lnTo>
                    <a:pt x="95" y="79"/>
                  </a:lnTo>
                  <a:lnTo>
                    <a:pt x="94" y="86"/>
                  </a:lnTo>
                  <a:lnTo>
                    <a:pt x="91" y="90"/>
                  </a:lnTo>
                  <a:lnTo>
                    <a:pt x="89" y="95"/>
                  </a:lnTo>
                  <a:lnTo>
                    <a:pt x="88" y="99"/>
                  </a:lnTo>
                  <a:lnTo>
                    <a:pt x="86" y="104"/>
                  </a:lnTo>
                  <a:lnTo>
                    <a:pt x="83" y="109"/>
                  </a:lnTo>
                  <a:lnTo>
                    <a:pt x="82" y="113"/>
                  </a:lnTo>
                  <a:lnTo>
                    <a:pt x="80" y="116"/>
                  </a:lnTo>
                  <a:lnTo>
                    <a:pt x="79" y="121"/>
                  </a:lnTo>
                  <a:lnTo>
                    <a:pt x="76" y="125"/>
                  </a:lnTo>
                  <a:lnTo>
                    <a:pt x="74" y="12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50" name="Freeform 466"/>
            <p:cNvSpPr>
              <a:spLocks/>
            </p:cNvSpPr>
            <p:nvPr/>
          </p:nvSpPr>
          <p:spPr bwMode="auto">
            <a:xfrm>
              <a:off x="3549" y="1215"/>
              <a:ext cx="21" cy="19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6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12" y="16"/>
                </a:cxn>
              </a:cxnLst>
              <a:rect l="0" t="0" r="r" b="b"/>
              <a:pathLst>
                <a:path w="17" h="17">
                  <a:moveTo>
                    <a:pt x="12" y="16"/>
                  </a:moveTo>
                  <a:lnTo>
                    <a:pt x="16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12" y="16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51" name="Freeform 467"/>
            <p:cNvSpPr>
              <a:spLocks/>
            </p:cNvSpPr>
            <p:nvPr/>
          </p:nvSpPr>
          <p:spPr bwMode="auto">
            <a:xfrm>
              <a:off x="3549" y="1215"/>
              <a:ext cx="21" cy="19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6" y="8"/>
                </a:cxn>
                <a:cxn ang="0">
                  <a:pos x="0" y="3"/>
                </a:cxn>
                <a:cxn ang="0">
                  <a:pos x="4" y="0"/>
                </a:cxn>
              </a:cxnLst>
              <a:rect l="0" t="0" r="r" b="b"/>
              <a:pathLst>
                <a:path w="17" h="17">
                  <a:moveTo>
                    <a:pt x="12" y="16"/>
                  </a:moveTo>
                  <a:lnTo>
                    <a:pt x="16" y="8"/>
                  </a:lnTo>
                  <a:lnTo>
                    <a:pt x="0" y="3"/>
                  </a:lnTo>
                  <a:lnTo>
                    <a:pt x="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52" name="Freeform 468"/>
            <p:cNvSpPr>
              <a:spLocks/>
            </p:cNvSpPr>
            <p:nvPr/>
          </p:nvSpPr>
          <p:spPr bwMode="auto">
            <a:xfrm>
              <a:off x="3503" y="1210"/>
              <a:ext cx="49" cy="37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9" y="0"/>
                </a:cxn>
                <a:cxn ang="0">
                  <a:pos x="5" y="4"/>
                </a:cxn>
                <a:cxn ang="0">
                  <a:pos x="3" y="12"/>
                </a:cxn>
                <a:cxn ang="0">
                  <a:pos x="0" y="26"/>
                </a:cxn>
                <a:cxn ang="0">
                  <a:pos x="3" y="27"/>
                </a:cxn>
                <a:cxn ang="0">
                  <a:pos x="6" y="27"/>
                </a:cxn>
                <a:cxn ang="0">
                  <a:pos x="34" y="32"/>
                </a:cxn>
                <a:cxn ang="0">
                  <a:pos x="38" y="4"/>
                </a:cxn>
              </a:cxnLst>
              <a:rect l="0" t="0" r="r" b="b"/>
              <a:pathLst>
                <a:path w="39" h="33">
                  <a:moveTo>
                    <a:pt x="38" y="4"/>
                  </a:moveTo>
                  <a:lnTo>
                    <a:pt x="9" y="0"/>
                  </a:lnTo>
                  <a:lnTo>
                    <a:pt x="5" y="4"/>
                  </a:lnTo>
                  <a:lnTo>
                    <a:pt x="3" y="12"/>
                  </a:lnTo>
                  <a:lnTo>
                    <a:pt x="0" y="26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34" y="32"/>
                  </a:lnTo>
                  <a:lnTo>
                    <a:pt x="38" y="4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53" name="Freeform 469"/>
            <p:cNvSpPr>
              <a:spLocks/>
            </p:cNvSpPr>
            <p:nvPr/>
          </p:nvSpPr>
          <p:spPr bwMode="auto">
            <a:xfrm>
              <a:off x="3503" y="1210"/>
              <a:ext cx="49" cy="37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9" y="0"/>
                </a:cxn>
                <a:cxn ang="0">
                  <a:pos x="5" y="4"/>
                </a:cxn>
                <a:cxn ang="0">
                  <a:pos x="3" y="12"/>
                </a:cxn>
                <a:cxn ang="0">
                  <a:pos x="0" y="26"/>
                </a:cxn>
                <a:cxn ang="0">
                  <a:pos x="3" y="27"/>
                </a:cxn>
                <a:cxn ang="0">
                  <a:pos x="6" y="27"/>
                </a:cxn>
                <a:cxn ang="0">
                  <a:pos x="34" y="32"/>
                </a:cxn>
              </a:cxnLst>
              <a:rect l="0" t="0" r="r" b="b"/>
              <a:pathLst>
                <a:path w="39" h="33">
                  <a:moveTo>
                    <a:pt x="38" y="4"/>
                  </a:moveTo>
                  <a:lnTo>
                    <a:pt x="9" y="0"/>
                  </a:lnTo>
                  <a:lnTo>
                    <a:pt x="5" y="4"/>
                  </a:lnTo>
                  <a:lnTo>
                    <a:pt x="3" y="12"/>
                  </a:lnTo>
                  <a:lnTo>
                    <a:pt x="0" y="26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34" y="3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54" name="Freeform 470"/>
            <p:cNvSpPr>
              <a:spLocks/>
            </p:cNvSpPr>
            <p:nvPr/>
          </p:nvSpPr>
          <p:spPr bwMode="auto">
            <a:xfrm>
              <a:off x="3542" y="1217"/>
              <a:ext cx="22" cy="2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4" y="15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4" y="20"/>
                </a:cxn>
                <a:cxn ang="0">
                  <a:pos x="4" y="21"/>
                </a:cxn>
                <a:cxn ang="0">
                  <a:pos x="4" y="23"/>
                </a:cxn>
                <a:cxn ang="0">
                  <a:pos x="0" y="24"/>
                </a:cxn>
              </a:cxnLst>
              <a:rect l="0" t="0" r="r" b="b"/>
              <a:pathLst>
                <a:path w="17" h="25">
                  <a:moveTo>
                    <a:pt x="16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55" name="Freeform 471"/>
            <p:cNvSpPr>
              <a:spLocks/>
            </p:cNvSpPr>
            <p:nvPr/>
          </p:nvSpPr>
          <p:spPr bwMode="auto">
            <a:xfrm>
              <a:off x="3492" y="1226"/>
              <a:ext cx="43" cy="3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2" y="1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3" y="10"/>
                </a:cxn>
                <a:cxn ang="0">
                  <a:pos x="19" y="30"/>
                </a:cxn>
                <a:cxn ang="0">
                  <a:pos x="0" y="27"/>
                </a:cxn>
              </a:cxnLst>
              <a:rect l="0" t="0" r="r" b="b"/>
              <a:pathLst>
                <a:path w="34" h="31">
                  <a:moveTo>
                    <a:pt x="0" y="27"/>
                  </a:moveTo>
                  <a:lnTo>
                    <a:pt x="22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3" y="10"/>
                  </a:lnTo>
                  <a:lnTo>
                    <a:pt x="19" y="30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56" name="Freeform 472"/>
            <p:cNvSpPr>
              <a:spLocks/>
            </p:cNvSpPr>
            <p:nvPr/>
          </p:nvSpPr>
          <p:spPr bwMode="auto">
            <a:xfrm>
              <a:off x="3492" y="1226"/>
              <a:ext cx="43" cy="3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2" y="1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3" y="10"/>
                </a:cxn>
                <a:cxn ang="0">
                  <a:pos x="19" y="30"/>
                </a:cxn>
                <a:cxn ang="0">
                  <a:pos x="0" y="27"/>
                </a:cxn>
              </a:cxnLst>
              <a:rect l="0" t="0" r="r" b="b"/>
              <a:pathLst>
                <a:path w="34" h="31">
                  <a:moveTo>
                    <a:pt x="0" y="27"/>
                  </a:moveTo>
                  <a:lnTo>
                    <a:pt x="22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3" y="10"/>
                  </a:lnTo>
                  <a:lnTo>
                    <a:pt x="19" y="30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57" name="Rectangle 473"/>
            <p:cNvSpPr>
              <a:spLocks noChangeArrowheads="1"/>
            </p:cNvSpPr>
            <p:nvPr/>
          </p:nvSpPr>
          <p:spPr bwMode="auto">
            <a:xfrm>
              <a:off x="2316" y="3881"/>
              <a:ext cx="199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68058" name="Rectangle 474"/>
            <p:cNvSpPr>
              <a:spLocks noChangeArrowheads="1"/>
            </p:cNvSpPr>
            <p:nvPr/>
          </p:nvSpPr>
          <p:spPr bwMode="auto">
            <a:xfrm>
              <a:off x="946" y="3572"/>
              <a:ext cx="23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68059" name="Rectangle 475"/>
            <p:cNvSpPr>
              <a:spLocks noChangeArrowheads="1"/>
            </p:cNvSpPr>
            <p:nvPr/>
          </p:nvSpPr>
          <p:spPr bwMode="auto">
            <a:xfrm>
              <a:off x="1022" y="3572"/>
              <a:ext cx="18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68060" name="Rectangle 476"/>
            <p:cNvSpPr>
              <a:spLocks noChangeArrowheads="1"/>
            </p:cNvSpPr>
            <p:nvPr/>
          </p:nvSpPr>
          <p:spPr bwMode="auto">
            <a:xfrm>
              <a:off x="1061" y="3572"/>
              <a:ext cx="18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68061" name="Rectangle 477"/>
            <p:cNvSpPr>
              <a:spLocks noChangeArrowheads="1"/>
            </p:cNvSpPr>
            <p:nvPr/>
          </p:nvSpPr>
          <p:spPr bwMode="auto">
            <a:xfrm>
              <a:off x="1095" y="3572"/>
              <a:ext cx="22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8062" name="Rectangle 478"/>
            <p:cNvSpPr>
              <a:spLocks noChangeArrowheads="1"/>
            </p:cNvSpPr>
            <p:nvPr/>
          </p:nvSpPr>
          <p:spPr bwMode="auto">
            <a:xfrm>
              <a:off x="3383" y="3823"/>
              <a:ext cx="23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68063" name="Rectangle 479"/>
            <p:cNvSpPr>
              <a:spLocks noChangeArrowheads="1"/>
            </p:cNvSpPr>
            <p:nvPr/>
          </p:nvSpPr>
          <p:spPr bwMode="auto">
            <a:xfrm>
              <a:off x="3461" y="3823"/>
              <a:ext cx="187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68064" name="Rectangle 480"/>
            <p:cNvSpPr>
              <a:spLocks noChangeArrowheads="1"/>
            </p:cNvSpPr>
            <p:nvPr/>
          </p:nvSpPr>
          <p:spPr bwMode="auto">
            <a:xfrm>
              <a:off x="3498" y="3823"/>
              <a:ext cx="18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68065" name="Rectangle 481"/>
            <p:cNvSpPr>
              <a:spLocks noChangeArrowheads="1"/>
            </p:cNvSpPr>
            <p:nvPr/>
          </p:nvSpPr>
          <p:spPr bwMode="auto">
            <a:xfrm>
              <a:off x="3533" y="3823"/>
              <a:ext cx="225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68066" name="Freeform 482"/>
            <p:cNvSpPr>
              <a:spLocks/>
            </p:cNvSpPr>
            <p:nvPr/>
          </p:nvSpPr>
          <p:spPr bwMode="auto">
            <a:xfrm>
              <a:off x="3296" y="3668"/>
              <a:ext cx="405" cy="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284"/>
                </a:cxn>
                <a:cxn ang="0">
                  <a:pos x="320" y="284"/>
                </a:cxn>
              </a:cxnLst>
              <a:rect l="0" t="0" r="r" b="b"/>
              <a:pathLst>
                <a:path w="321" h="285">
                  <a:moveTo>
                    <a:pt x="0" y="0"/>
                  </a:moveTo>
                  <a:lnTo>
                    <a:pt x="101" y="284"/>
                  </a:lnTo>
                  <a:lnTo>
                    <a:pt x="320" y="28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67" name="Freeform 483"/>
            <p:cNvSpPr>
              <a:spLocks/>
            </p:cNvSpPr>
            <p:nvPr/>
          </p:nvSpPr>
          <p:spPr bwMode="auto">
            <a:xfrm>
              <a:off x="2412" y="3068"/>
              <a:ext cx="451" cy="134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182" y="0"/>
                </a:cxn>
                <a:cxn ang="0">
                  <a:pos x="0" y="118"/>
                </a:cxn>
              </a:cxnLst>
              <a:rect l="0" t="0" r="r" b="b"/>
              <a:pathLst>
                <a:path w="358" h="119">
                  <a:moveTo>
                    <a:pt x="357" y="0"/>
                  </a:moveTo>
                  <a:lnTo>
                    <a:pt x="182" y="0"/>
                  </a:lnTo>
                  <a:lnTo>
                    <a:pt x="0" y="1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68" name="Rectangle 484"/>
            <p:cNvSpPr>
              <a:spLocks noChangeArrowheads="1"/>
            </p:cNvSpPr>
            <p:nvPr/>
          </p:nvSpPr>
          <p:spPr bwMode="auto">
            <a:xfrm>
              <a:off x="2527" y="2896"/>
              <a:ext cx="24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8069" name="Rectangle 485"/>
            <p:cNvSpPr>
              <a:spLocks noChangeArrowheads="1"/>
            </p:cNvSpPr>
            <p:nvPr/>
          </p:nvSpPr>
          <p:spPr bwMode="auto">
            <a:xfrm>
              <a:off x="2614" y="2896"/>
              <a:ext cx="23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68070" name="Rectangle 486"/>
            <p:cNvSpPr>
              <a:spLocks noChangeArrowheads="1"/>
            </p:cNvSpPr>
            <p:nvPr/>
          </p:nvSpPr>
          <p:spPr bwMode="auto">
            <a:xfrm>
              <a:off x="2698" y="2896"/>
              <a:ext cx="24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8071" name="Rectangle 487"/>
            <p:cNvSpPr>
              <a:spLocks noChangeArrowheads="1"/>
            </p:cNvSpPr>
            <p:nvPr/>
          </p:nvSpPr>
          <p:spPr bwMode="auto">
            <a:xfrm>
              <a:off x="914" y="3724"/>
              <a:ext cx="17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68072" name="Rectangle 488"/>
            <p:cNvSpPr>
              <a:spLocks noChangeArrowheads="1"/>
            </p:cNvSpPr>
            <p:nvPr/>
          </p:nvSpPr>
          <p:spPr bwMode="auto">
            <a:xfrm>
              <a:off x="942" y="3724"/>
              <a:ext cx="20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68073" name="Rectangle 489"/>
            <p:cNvSpPr>
              <a:spLocks noChangeArrowheads="1"/>
            </p:cNvSpPr>
            <p:nvPr/>
          </p:nvSpPr>
          <p:spPr bwMode="auto">
            <a:xfrm>
              <a:off x="987" y="3724"/>
              <a:ext cx="17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j</a:t>
              </a:r>
            </a:p>
          </p:txBody>
        </p:sp>
        <p:sp>
          <p:nvSpPr>
            <p:cNvPr id="68074" name="Rectangle 490"/>
            <p:cNvSpPr>
              <a:spLocks noChangeArrowheads="1"/>
            </p:cNvSpPr>
            <p:nvPr/>
          </p:nvSpPr>
          <p:spPr bwMode="auto">
            <a:xfrm>
              <a:off x="1015" y="3724"/>
              <a:ext cx="20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68075" name="Rectangle 491"/>
            <p:cNvSpPr>
              <a:spLocks noChangeArrowheads="1"/>
            </p:cNvSpPr>
            <p:nvPr/>
          </p:nvSpPr>
          <p:spPr bwMode="auto">
            <a:xfrm>
              <a:off x="1065" y="3724"/>
              <a:ext cx="19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68076" name="Rectangle 492"/>
            <p:cNvSpPr>
              <a:spLocks noChangeArrowheads="1"/>
            </p:cNvSpPr>
            <p:nvPr/>
          </p:nvSpPr>
          <p:spPr bwMode="auto">
            <a:xfrm>
              <a:off x="1108" y="3724"/>
              <a:ext cx="17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68077" name="Rectangle 493"/>
            <p:cNvSpPr>
              <a:spLocks noChangeArrowheads="1"/>
            </p:cNvSpPr>
            <p:nvPr/>
          </p:nvSpPr>
          <p:spPr bwMode="auto">
            <a:xfrm>
              <a:off x="1131" y="3724"/>
              <a:ext cx="17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68078" name="Rectangle 494"/>
            <p:cNvSpPr>
              <a:spLocks noChangeArrowheads="1"/>
            </p:cNvSpPr>
            <p:nvPr/>
          </p:nvSpPr>
          <p:spPr bwMode="auto">
            <a:xfrm>
              <a:off x="1157" y="3724"/>
              <a:ext cx="20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68079" name="Rectangle 495"/>
            <p:cNvSpPr>
              <a:spLocks noChangeArrowheads="1"/>
            </p:cNvSpPr>
            <p:nvPr/>
          </p:nvSpPr>
          <p:spPr bwMode="auto">
            <a:xfrm>
              <a:off x="1208" y="3724"/>
              <a:ext cx="20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68080" name="Rectangle 496"/>
            <p:cNvSpPr>
              <a:spLocks noChangeArrowheads="1"/>
            </p:cNvSpPr>
            <p:nvPr/>
          </p:nvSpPr>
          <p:spPr bwMode="auto">
            <a:xfrm>
              <a:off x="3361" y="3983"/>
              <a:ext cx="17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68081" name="Rectangle 497"/>
            <p:cNvSpPr>
              <a:spLocks noChangeArrowheads="1"/>
            </p:cNvSpPr>
            <p:nvPr/>
          </p:nvSpPr>
          <p:spPr bwMode="auto">
            <a:xfrm>
              <a:off x="3389" y="3983"/>
              <a:ext cx="20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68082" name="Rectangle 498"/>
            <p:cNvSpPr>
              <a:spLocks noChangeArrowheads="1"/>
            </p:cNvSpPr>
            <p:nvPr/>
          </p:nvSpPr>
          <p:spPr bwMode="auto">
            <a:xfrm>
              <a:off x="3435" y="3983"/>
              <a:ext cx="17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j</a:t>
              </a:r>
            </a:p>
          </p:txBody>
        </p:sp>
        <p:sp>
          <p:nvSpPr>
            <p:cNvPr id="68083" name="Rectangle 499"/>
            <p:cNvSpPr>
              <a:spLocks noChangeArrowheads="1"/>
            </p:cNvSpPr>
            <p:nvPr/>
          </p:nvSpPr>
          <p:spPr bwMode="auto">
            <a:xfrm>
              <a:off x="3461" y="3983"/>
              <a:ext cx="20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68084" name="Rectangle 500"/>
            <p:cNvSpPr>
              <a:spLocks noChangeArrowheads="1"/>
            </p:cNvSpPr>
            <p:nvPr/>
          </p:nvSpPr>
          <p:spPr bwMode="auto">
            <a:xfrm>
              <a:off x="3512" y="3983"/>
              <a:ext cx="19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68085" name="Rectangle 501"/>
            <p:cNvSpPr>
              <a:spLocks noChangeArrowheads="1"/>
            </p:cNvSpPr>
            <p:nvPr/>
          </p:nvSpPr>
          <p:spPr bwMode="auto">
            <a:xfrm>
              <a:off x="3556" y="3983"/>
              <a:ext cx="17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68086" name="Rectangle 502"/>
            <p:cNvSpPr>
              <a:spLocks noChangeArrowheads="1"/>
            </p:cNvSpPr>
            <p:nvPr/>
          </p:nvSpPr>
          <p:spPr bwMode="auto">
            <a:xfrm>
              <a:off x="3578" y="3983"/>
              <a:ext cx="17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68087" name="Rectangle 503"/>
            <p:cNvSpPr>
              <a:spLocks noChangeArrowheads="1"/>
            </p:cNvSpPr>
            <p:nvPr/>
          </p:nvSpPr>
          <p:spPr bwMode="auto">
            <a:xfrm>
              <a:off x="3604" y="3984"/>
              <a:ext cx="2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68088" name="Rectangle 504"/>
            <p:cNvSpPr>
              <a:spLocks noChangeArrowheads="1"/>
            </p:cNvSpPr>
            <p:nvPr/>
          </p:nvSpPr>
          <p:spPr bwMode="auto">
            <a:xfrm>
              <a:off x="3655" y="3984"/>
              <a:ext cx="2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68089" name="Rectangle 505"/>
            <p:cNvSpPr>
              <a:spLocks noChangeArrowheads="1"/>
            </p:cNvSpPr>
            <p:nvPr/>
          </p:nvSpPr>
          <p:spPr bwMode="auto">
            <a:xfrm>
              <a:off x="4913" y="1357"/>
              <a:ext cx="21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68090" name="Rectangle 506"/>
            <p:cNvSpPr>
              <a:spLocks noChangeArrowheads="1"/>
            </p:cNvSpPr>
            <p:nvPr/>
          </p:nvSpPr>
          <p:spPr bwMode="auto">
            <a:xfrm>
              <a:off x="4974" y="1357"/>
              <a:ext cx="2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68091" name="Rectangle 507"/>
            <p:cNvSpPr>
              <a:spLocks noChangeArrowheads="1"/>
            </p:cNvSpPr>
            <p:nvPr/>
          </p:nvSpPr>
          <p:spPr bwMode="auto">
            <a:xfrm>
              <a:off x="5025" y="1357"/>
              <a:ext cx="2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68092" name="Rectangle 508"/>
            <p:cNvSpPr>
              <a:spLocks noChangeArrowheads="1"/>
            </p:cNvSpPr>
            <p:nvPr/>
          </p:nvSpPr>
          <p:spPr bwMode="auto">
            <a:xfrm>
              <a:off x="5073" y="1357"/>
              <a:ext cx="22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68093" name="Rectangle 509"/>
            <p:cNvSpPr>
              <a:spLocks noChangeArrowheads="1"/>
            </p:cNvSpPr>
            <p:nvPr/>
          </p:nvSpPr>
          <p:spPr bwMode="auto">
            <a:xfrm>
              <a:off x="5150" y="1357"/>
              <a:ext cx="17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68094" name="Rectangle 510"/>
            <p:cNvSpPr>
              <a:spLocks noChangeArrowheads="1"/>
            </p:cNvSpPr>
            <p:nvPr/>
          </p:nvSpPr>
          <p:spPr bwMode="auto">
            <a:xfrm>
              <a:off x="5176" y="1357"/>
              <a:ext cx="2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68095" name="Rectangle 511"/>
            <p:cNvSpPr>
              <a:spLocks noChangeArrowheads="1"/>
            </p:cNvSpPr>
            <p:nvPr/>
          </p:nvSpPr>
          <p:spPr bwMode="auto">
            <a:xfrm>
              <a:off x="5229" y="1357"/>
              <a:ext cx="2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68096" name="Rectangle 512"/>
            <p:cNvSpPr>
              <a:spLocks noChangeArrowheads="1"/>
            </p:cNvSpPr>
            <p:nvPr/>
          </p:nvSpPr>
          <p:spPr bwMode="auto">
            <a:xfrm>
              <a:off x="5280" y="1357"/>
              <a:ext cx="22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68097" name="Rectangle 513"/>
            <p:cNvSpPr>
              <a:spLocks noChangeArrowheads="1"/>
            </p:cNvSpPr>
            <p:nvPr/>
          </p:nvSpPr>
          <p:spPr bwMode="auto">
            <a:xfrm>
              <a:off x="5355" y="1357"/>
              <a:ext cx="2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68098" name="Freeform 514"/>
            <p:cNvSpPr>
              <a:spLocks/>
            </p:cNvSpPr>
            <p:nvPr/>
          </p:nvSpPr>
          <p:spPr bwMode="auto">
            <a:xfrm>
              <a:off x="1029" y="3651"/>
              <a:ext cx="404" cy="85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247" y="73"/>
                </a:cxn>
                <a:cxn ang="0">
                  <a:pos x="0" y="73"/>
                </a:cxn>
              </a:cxnLst>
              <a:rect l="0" t="0" r="r" b="b"/>
              <a:pathLst>
                <a:path w="321" h="74">
                  <a:moveTo>
                    <a:pt x="320" y="0"/>
                  </a:moveTo>
                  <a:lnTo>
                    <a:pt x="247" y="73"/>
                  </a:lnTo>
                  <a:lnTo>
                    <a:pt x="0" y="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099" name="Rectangle 515"/>
            <p:cNvSpPr>
              <a:spLocks noChangeArrowheads="1"/>
            </p:cNvSpPr>
            <p:nvPr/>
          </p:nvSpPr>
          <p:spPr bwMode="auto">
            <a:xfrm>
              <a:off x="2291" y="3359"/>
              <a:ext cx="97" cy="5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00" name="Freeform 516"/>
            <p:cNvSpPr>
              <a:spLocks/>
            </p:cNvSpPr>
            <p:nvPr/>
          </p:nvSpPr>
          <p:spPr bwMode="auto">
            <a:xfrm>
              <a:off x="3070" y="3276"/>
              <a:ext cx="24" cy="201"/>
            </a:xfrm>
            <a:custGeom>
              <a:avLst/>
              <a:gdLst/>
              <a:ahLst/>
              <a:cxnLst>
                <a:cxn ang="0">
                  <a:pos x="18" y="172"/>
                </a:cxn>
                <a:cxn ang="0">
                  <a:pos x="14" y="175"/>
                </a:cxn>
                <a:cxn ang="0">
                  <a:pos x="11" y="176"/>
                </a:cxn>
                <a:cxn ang="0">
                  <a:pos x="4" y="176"/>
                </a:cxn>
                <a:cxn ang="0">
                  <a:pos x="3" y="175"/>
                </a:cxn>
                <a:cxn ang="0">
                  <a:pos x="1" y="173"/>
                </a:cxn>
                <a:cxn ang="0">
                  <a:pos x="0" y="169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8" y="3"/>
                </a:cxn>
                <a:cxn ang="0">
                  <a:pos x="18" y="5"/>
                </a:cxn>
                <a:cxn ang="0">
                  <a:pos x="18" y="169"/>
                </a:cxn>
                <a:cxn ang="0">
                  <a:pos x="18" y="172"/>
                </a:cxn>
              </a:cxnLst>
              <a:rect l="0" t="0" r="r" b="b"/>
              <a:pathLst>
                <a:path w="19" h="177">
                  <a:moveTo>
                    <a:pt x="18" y="172"/>
                  </a:moveTo>
                  <a:lnTo>
                    <a:pt x="14" y="175"/>
                  </a:lnTo>
                  <a:lnTo>
                    <a:pt x="11" y="176"/>
                  </a:lnTo>
                  <a:lnTo>
                    <a:pt x="4" y="176"/>
                  </a:lnTo>
                  <a:lnTo>
                    <a:pt x="3" y="175"/>
                  </a:lnTo>
                  <a:lnTo>
                    <a:pt x="1" y="173"/>
                  </a:lnTo>
                  <a:lnTo>
                    <a:pt x="0" y="169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169"/>
                  </a:lnTo>
                  <a:lnTo>
                    <a:pt x="18" y="17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101" name="Rectangle 517"/>
            <p:cNvSpPr>
              <a:spLocks noChangeArrowheads="1"/>
            </p:cNvSpPr>
            <p:nvPr/>
          </p:nvSpPr>
          <p:spPr bwMode="auto">
            <a:xfrm>
              <a:off x="3061" y="3226"/>
              <a:ext cx="80" cy="48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02" name="Freeform 518"/>
            <p:cNvSpPr>
              <a:spLocks/>
            </p:cNvSpPr>
            <p:nvPr/>
          </p:nvSpPr>
          <p:spPr bwMode="auto">
            <a:xfrm>
              <a:off x="1948" y="3568"/>
              <a:ext cx="25" cy="201"/>
            </a:xfrm>
            <a:custGeom>
              <a:avLst/>
              <a:gdLst/>
              <a:ahLst/>
              <a:cxnLst>
                <a:cxn ang="0">
                  <a:pos x="18" y="172"/>
                </a:cxn>
                <a:cxn ang="0">
                  <a:pos x="14" y="175"/>
                </a:cxn>
                <a:cxn ang="0">
                  <a:pos x="11" y="176"/>
                </a:cxn>
                <a:cxn ang="0">
                  <a:pos x="4" y="176"/>
                </a:cxn>
                <a:cxn ang="0">
                  <a:pos x="3" y="175"/>
                </a:cxn>
                <a:cxn ang="0">
                  <a:pos x="1" y="173"/>
                </a:cxn>
                <a:cxn ang="0">
                  <a:pos x="0" y="169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8" y="3"/>
                </a:cxn>
                <a:cxn ang="0">
                  <a:pos x="18" y="5"/>
                </a:cxn>
                <a:cxn ang="0">
                  <a:pos x="18" y="169"/>
                </a:cxn>
                <a:cxn ang="0">
                  <a:pos x="18" y="172"/>
                </a:cxn>
              </a:cxnLst>
              <a:rect l="0" t="0" r="r" b="b"/>
              <a:pathLst>
                <a:path w="19" h="177">
                  <a:moveTo>
                    <a:pt x="18" y="172"/>
                  </a:moveTo>
                  <a:lnTo>
                    <a:pt x="14" y="175"/>
                  </a:lnTo>
                  <a:lnTo>
                    <a:pt x="11" y="176"/>
                  </a:lnTo>
                  <a:lnTo>
                    <a:pt x="4" y="176"/>
                  </a:lnTo>
                  <a:lnTo>
                    <a:pt x="3" y="175"/>
                  </a:lnTo>
                  <a:lnTo>
                    <a:pt x="1" y="173"/>
                  </a:lnTo>
                  <a:lnTo>
                    <a:pt x="0" y="169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169"/>
                  </a:lnTo>
                  <a:lnTo>
                    <a:pt x="18" y="17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103" name="Rectangle 519"/>
            <p:cNvSpPr>
              <a:spLocks noChangeArrowheads="1"/>
            </p:cNvSpPr>
            <p:nvPr/>
          </p:nvSpPr>
          <p:spPr bwMode="auto">
            <a:xfrm>
              <a:off x="1942" y="3518"/>
              <a:ext cx="77" cy="49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04" name="Rectangle 520"/>
            <p:cNvSpPr>
              <a:spLocks noChangeArrowheads="1"/>
            </p:cNvSpPr>
            <p:nvPr/>
          </p:nvSpPr>
          <p:spPr bwMode="auto">
            <a:xfrm>
              <a:off x="3947" y="3193"/>
              <a:ext cx="77" cy="49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05" name="Rectangle 521"/>
            <p:cNvSpPr>
              <a:spLocks noChangeArrowheads="1"/>
            </p:cNvSpPr>
            <p:nvPr/>
          </p:nvSpPr>
          <p:spPr bwMode="auto">
            <a:xfrm>
              <a:off x="951" y="2866"/>
              <a:ext cx="78" cy="49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06" name="Rectangle 522"/>
            <p:cNvSpPr>
              <a:spLocks noChangeArrowheads="1"/>
            </p:cNvSpPr>
            <p:nvPr/>
          </p:nvSpPr>
          <p:spPr bwMode="auto">
            <a:xfrm>
              <a:off x="919" y="1836"/>
              <a:ext cx="78" cy="49"/>
            </a:xfrm>
            <a:prstGeom prst="rect">
              <a:avLst/>
            </a:prstGeom>
            <a:solidFill>
              <a:srgbClr val="ACACA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07" name="Rectangle 523"/>
            <p:cNvSpPr>
              <a:spLocks noChangeArrowheads="1"/>
            </p:cNvSpPr>
            <p:nvPr/>
          </p:nvSpPr>
          <p:spPr bwMode="auto">
            <a:xfrm>
              <a:off x="2219" y="875"/>
              <a:ext cx="77" cy="49"/>
            </a:xfrm>
            <a:prstGeom prst="rect">
              <a:avLst/>
            </a:prstGeom>
            <a:solidFill>
              <a:srgbClr val="ACACA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08" name="Rectangle 524"/>
            <p:cNvSpPr>
              <a:spLocks noChangeArrowheads="1"/>
            </p:cNvSpPr>
            <p:nvPr/>
          </p:nvSpPr>
          <p:spPr bwMode="auto">
            <a:xfrm>
              <a:off x="3879" y="1047"/>
              <a:ext cx="77" cy="49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09" name="Rectangle 525"/>
            <p:cNvSpPr>
              <a:spLocks noChangeArrowheads="1"/>
            </p:cNvSpPr>
            <p:nvPr/>
          </p:nvSpPr>
          <p:spPr bwMode="auto">
            <a:xfrm>
              <a:off x="1723" y="3385"/>
              <a:ext cx="95" cy="53"/>
            </a:xfrm>
            <a:prstGeom prst="rect">
              <a:avLst/>
            </a:prstGeom>
            <a:solidFill>
              <a:srgbClr val="ACACA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10" name="Rectangle 526"/>
            <p:cNvSpPr>
              <a:spLocks noChangeArrowheads="1"/>
            </p:cNvSpPr>
            <p:nvPr/>
          </p:nvSpPr>
          <p:spPr bwMode="auto">
            <a:xfrm>
              <a:off x="4610" y="2730"/>
              <a:ext cx="78" cy="48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11" name="Rectangle 527"/>
            <p:cNvSpPr>
              <a:spLocks noChangeArrowheads="1"/>
            </p:cNvSpPr>
            <p:nvPr/>
          </p:nvSpPr>
          <p:spPr bwMode="auto">
            <a:xfrm>
              <a:off x="4877" y="1276"/>
              <a:ext cx="79" cy="49"/>
            </a:xfrm>
            <a:prstGeom prst="rect">
              <a:avLst/>
            </a:prstGeom>
            <a:solidFill>
              <a:srgbClr val="ACACA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12" name="Text Box 528"/>
            <p:cNvSpPr txBox="1">
              <a:spLocks noChangeArrowheads="1"/>
            </p:cNvSpPr>
            <p:nvPr/>
          </p:nvSpPr>
          <p:spPr bwMode="auto">
            <a:xfrm>
              <a:off x="3474" y="792"/>
              <a:ext cx="55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Comic Sans MS" pitchFamily="66" charset="0"/>
                </a:rPr>
                <a:t>Point 5</a:t>
              </a:r>
            </a:p>
          </p:txBody>
        </p:sp>
        <p:sp>
          <p:nvSpPr>
            <p:cNvPr id="68113" name="Text Box 529"/>
            <p:cNvSpPr txBox="1">
              <a:spLocks noChangeArrowheads="1"/>
            </p:cNvSpPr>
            <p:nvPr/>
          </p:nvSpPr>
          <p:spPr bwMode="auto">
            <a:xfrm>
              <a:off x="2051" y="528"/>
              <a:ext cx="55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Comic Sans MS" pitchFamily="66" charset="0"/>
                </a:rPr>
                <a:t>Point 4</a:t>
              </a:r>
            </a:p>
          </p:txBody>
        </p:sp>
        <p:sp>
          <p:nvSpPr>
            <p:cNvPr id="68114" name="Text Box 530"/>
            <p:cNvSpPr txBox="1">
              <a:spLocks noChangeArrowheads="1"/>
            </p:cNvSpPr>
            <p:nvPr/>
          </p:nvSpPr>
          <p:spPr bwMode="auto">
            <a:xfrm>
              <a:off x="138" y="3147"/>
              <a:ext cx="55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Comic Sans MS" pitchFamily="66" charset="0"/>
                </a:rPr>
                <a:t>Point 2</a:t>
              </a:r>
            </a:p>
          </p:txBody>
        </p:sp>
        <p:sp>
          <p:nvSpPr>
            <p:cNvPr id="68115" name="Text Box 531"/>
            <p:cNvSpPr txBox="1">
              <a:spLocks noChangeArrowheads="1"/>
            </p:cNvSpPr>
            <p:nvPr/>
          </p:nvSpPr>
          <p:spPr bwMode="auto">
            <a:xfrm>
              <a:off x="318" y="1482"/>
              <a:ext cx="55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Comic Sans MS" pitchFamily="66" charset="0"/>
                </a:rPr>
                <a:t>Point 3</a:t>
              </a:r>
            </a:p>
          </p:txBody>
        </p:sp>
        <p:sp>
          <p:nvSpPr>
            <p:cNvPr id="68116" name="Text Box 532"/>
            <p:cNvSpPr txBox="1">
              <a:spLocks noChangeArrowheads="1"/>
            </p:cNvSpPr>
            <p:nvPr/>
          </p:nvSpPr>
          <p:spPr bwMode="auto">
            <a:xfrm>
              <a:off x="4961" y="1160"/>
              <a:ext cx="55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Comic Sans MS" pitchFamily="66" charset="0"/>
                </a:rPr>
                <a:t>Point 6</a:t>
              </a:r>
            </a:p>
          </p:txBody>
        </p:sp>
        <p:sp>
          <p:nvSpPr>
            <p:cNvPr id="68117" name="Text Box 533"/>
            <p:cNvSpPr txBox="1">
              <a:spLocks noChangeArrowheads="1"/>
            </p:cNvSpPr>
            <p:nvPr/>
          </p:nvSpPr>
          <p:spPr bwMode="auto">
            <a:xfrm>
              <a:off x="5141" y="2975"/>
              <a:ext cx="55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Comic Sans MS" pitchFamily="66" charset="0"/>
                </a:rPr>
                <a:t>Point 7</a:t>
              </a:r>
            </a:p>
          </p:txBody>
        </p:sp>
        <p:sp>
          <p:nvSpPr>
            <p:cNvPr id="68118" name="Text Box 534"/>
            <p:cNvSpPr txBox="1">
              <a:spLocks noChangeArrowheads="1"/>
            </p:cNvSpPr>
            <p:nvPr/>
          </p:nvSpPr>
          <p:spPr bwMode="auto">
            <a:xfrm>
              <a:off x="1984" y="3892"/>
              <a:ext cx="53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Comic Sans MS" pitchFamily="66" charset="0"/>
                </a:rPr>
                <a:t>Point 1</a:t>
              </a:r>
            </a:p>
          </p:txBody>
        </p:sp>
        <p:sp>
          <p:nvSpPr>
            <p:cNvPr id="68119" name="Text Box 535"/>
            <p:cNvSpPr txBox="1">
              <a:spLocks noChangeArrowheads="1"/>
            </p:cNvSpPr>
            <p:nvPr/>
          </p:nvSpPr>
          <p:spPr bwMode="auto">
            <a:xfrm>
              <a:off x="4069" y="3720"/>
              <a:ext cx="55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Comic Sans MS" pitchFamily="66" charset="0"/>
                </a:rPr>
                <a:t>Point 8</a:t>
              </a:r>
            </a:p>
          </p:txBody>
        </p:sp>
      </p:grpSp>
      <p:sp>
        <p:nvSpPr>
          <p:cNvPr id="533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5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5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10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131376" y="5696525"/>
            <a:ext cx="19785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Courtesy </a:t>
            </a:r>
            <a:r>
              <a:rPr lang="en-US" dirty="0" err="1" smtClean="0">
                <a:latin typeface="Calibri"/>
                <a:cs typeface="Calibri"/>
              </a:rPr>
              <a:t>H.Thiesen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9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D69C3DF-51F1-444A-B69B-E27AD2DAC5F2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74757" name="Rectangle 60"/>
          <p:cNvSpPr>
            <a:spLocks noChangeArrowheads="1"/>
          </p:cNvSpPr>
          <p:nvPr/>
        </p:nvSpPr>
        <p:spPr bwMode="auto">
          <a:xfrm>
            <a:off x="719138" y="441883"/>
            <a:ext cx="7381875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fr-FR" sz="2800" dirty="0" smtClean="0">
                <a:latin typeface="Calibri" panose="020F0502020204030204" pitchFamily="34" charset="0"/>
              </a:rPr>
              <a:t>Test </a:t>
            </a:r>
            <a:r>
              <a:rPr lang="fr-FR" sz="2800" dirty="0" err="1" smtClean="0">
                <a:latin typeface="Calibri" panose="020F0502020204030204" pitchFamily="34" charset="0"/>
              </a:rPr>
              <a:t>results</a:t>
            </a:r>
            <a:endParaRPr lang="fr-FR" sz="2800" dirty="0" smtClean="0">
              <a:latin typeface="Calibri" panose="020F0502020204030204" pitchFamily="34" charset="0"/>
            </a:endParaRPr>
          </a:p>
          <a:p>
            <a:pPr marL="282575" indent="-282575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fr-FR" dirty="0" smtClean="0">
                <a:latin typeface="Calibri" panose="020F0502020204030204" pitchFamily="34" charset="0"/>
              </a:rPr>
              <a:t>No major </a:t>
            </a:r>
            <a:r>
              <a:rPr lang="fr-FR" dirty="0" err="1" smtClean="0">
                <a:latin typeface="Calibri" panose="020F0502020204030204" pitchFamily="34" charset="0"/>
              </a:rPr>
              <a:t>problem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observed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 err="1" smtClean="0">
                <a:latin typeface="Calibri" panose="020F0502020204030204" pitchFamily="34" charset="0"/>
              </a:rPr>
              <a:t>however</a:t>
            </a:r>
            <a:r>
              <a:rPr lang="fr-FR" dirty="0" smtClean="0">
                <a:latin typeface="Calibri" panose="020F0502020204030204" pitchFamily="34" charset="0"/>
              </a:rPr>
              <a:t> a </a:t>
            </a:r>
            <a:r>
              <a:rPr lang="fr-FR" dirty="0" err="1" smtClean="0">
                <a:latin typeface="Calibri" panose="020F0502020204030204" pitchFamily="34" charset="0"/>
              </a:rPr>
              <a:t>number</a:t>
            </a:r>
            <a:r>
              <a:rPr lang="fr-FR" dirty="0" smtClean="0">
                <a:latin typeface="Calibri" panose="020F0502020204030204" pitchFamily="34" charset="0"/>
              </a:rPr>
              <a:t> of </a:t>
            </a:r>
            <a:r>
              <a:rPr lang="fr-FR" dirty="0" err="1" smtClean="0">
                <a:latin typeface="Calibri" panose="020F0502020204030204" pitchFamily="34" charset="0"/>
              </a:rPr>
              <a:t>small</a:t>
            </a:r>
            <a:r>
              <a:rPr lang="fr-FR" dirty="0" smtClean="0">
                <a:latin typeface="Calibri" panose="020F0502020204030204" pitchFamily="34" charset="0"/>
              </a:rPr>
              <a:t> but important </a:t>
            </a:r>
            <a:r>
              <a:rPr lang="fr-FR" dirty="0" err="1" smtClean="0">
                <a:latin typeface="Calibri" panose="020F0502020204030204" pitchFamily="34" charset="0"/>
              </a:rPr>
              <a:t>problems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revealed</a:t>
            </a:r>
            <a:endParaRPr lang="fr-FR" dirty="0" smtClean="0">
              <a:latin typeface="Calibri" panose="020F0502020204030204" pitchFamily="34" charset="0"/>
            </a:endParaRPr>
          </a:p>
          <a:p>
            <a:pPr marL="282575" indent="-282575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fr-FR" sz="1600" dirty="0" err="1" smtClean="0">
                <a:latin typeface="Calibri" panose="020F0502020204030204" pitchFamily="34" charset="0"/>
              </a:rPr>
              <a:t>Machien</a:t>
            </a:r>
            <a:r>
              <a:rPr lang="fr-FR" sz="1600" dirty="0" smtClean="0">
                <a:latin typeface="Calibri" panose="020F0502020204030204" pitchFamily="34" charset="0"/>
              </a:rPr>
              <a:t> Protection </a:t>
            </a:r>
            <a:r>
              <a:rPr lang="fr-FR" sz="1600" dirty="0" err="1" smtClean="0">
                <a:latin typeface="Calibri" panose="020F0502020204030204" pitchFamily="34" charset="0"/>
              </a:rPr>
              <a:t>Systems</a:t>
            </a:r>
            <a:endParaRPr lang="fr-FR" sz="1600" dirty="0">
              <a:latin typeface="Calibri" panose="020F0502020204030204" pitchFamily="34" charset="0"/>
            </a:endParaRP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1600" dirty="0">
                <a:latin typeface="Calibri" panose="020F0502020204030204" pitchFamily="34" charset="0"/>
              </a:rPr>
              <a:t>QPS, QHPS, 13kAEE et 600A-EE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</a:rPr>
              <a:t>Rack QPS </a:t>
            </a:r>
            <a:r>
              <a:rPr lang="fr-F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 MQ.15R5 not on 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</a:rPr>
              <a:t>UPS </a:t>
            </a:r>
            <a:endParaRPr lang="fr-FR" sz="16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4 </a:t>
            </a:r>
            <a:r>
              <a:rPr lang="fr-FR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cells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</a:rPr>
              <a:t> in the arc23 (2R) </a:t>
            </a:r>
            <a:r>
              <a:rPr lang="fr-FR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found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linked</a:t>
            </a:r>
            <a:r>
              <a:rPr lang="fr-F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</a:rPr>
              <a:t>to mains </a:t>
            </a:r>
            <a:r>
              <a:rPr lang="fr-FR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instead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</a:rPr>
              <a:t> to UPS </a:t>
            </a:r>
            <a:endParaRPr lang="fr-FR" sz="16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alibri" panose="020F0502020204030204" pitchFamily="34" charset="0"/>
              </a:rPr>
              <a:t>Certain </a:t>
            </a:r>
            <a:r>
              <a:rPr lang="fr-FR" sz="1600" dirty="0" err="1">
                <a:latin typeface="Calibri" panose="020F0502020204030204" pitchFamily="34" charset="0"/>
              </a:rPr>
              <a:t>WorldFIP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repeater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</a:rPr>
              <a:t>not </a:t>
            </a:r>
            <a:r>
              <a:rPr lang="fr-FR" sz="1600" dirty="0" err="1" smtClean="0">
                <a:latin typeface="Calibri" panose="020F0502020204030204" pitchFamily="34" charset="0"/>
              </a:rPr>
              <a:t>connected</a:t>
            </a:r>
            <a:r>
              <a:rPr lang="fr-FR" sz="1600" dirty="0" smtClean="0">
                <a:latin typeface="Calibri" panose="020F0502020204030204" pitchFamily="34" charset="0"/>
              </a:rPr>
              <a:t> on </a:t>
            </a:r>
            <a:r>
              <a:rPr lang="fr-FR" sz="1600" dirty="0">
                <a:latin typeface="Calibri" panose="020F0502020204030204" pitchFamily="34" charset="0"/>
              </a:rPr>
              <a:t>UPS </a:t>
            </a:r>
            <a:r>
              <a:rPr lang="fr-FR" sz="1600" dirty="0" smtClean="0">
                <a:latin typeface="Calibri" panose="020F0502020204030204" pitchFamily="34" charset="0"/>
              </a:rPr>
              <a:t>(</a:t>
            </a:r>
            <a:r>
              <a:rPr lang="fr-FR" sz="1600" dirty="0" err="1" smtClean="0">
                <a:latin typeface="Calibri" panose="020F0502020204030204" pitchFamily="34" charset="0"/>
              </a:rPr>
              <a:t>lost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comunication</a:t>
            </a:r>
            <a:r>
              <a:rPr lang="fr-FR" sz="1600" dirty="0" smtClean="0">
                <a:latin typeface="Calibri" panose="020F0502020204030204" pitchFamily="34" charset="0"/>
              </a:rPr>
              <a:t>)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alibri" panose="020F0502020204030204" pitchFamily="34" charset="0"/>
              </a:rPr>
              <a:t>…</a:t>
            </a:r>
            <a:endParaRPr lang="fr-FR" sz="1600" dirty="0">
              <a:latin typeface="Calibri" panose="020F0502020204030204" pitchFamily="34" charset="0"/>
            </a:endParaRP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1600" dirty="0" smtClean="0">
                <a:latin typeface="Calibri" panose="020F0502020204030204" pitchFamily="34" charset="0"/>
              </a:rPr>
              <a:t>PIC</a:t>
            </a:r>
            <a:r>
              <a:rPr lang="fr-FR" sz="1600" dirty="0">
                <a:latin typeface="Calibri" panose="020F0502020204030204" pitchFamily="34" charset="0"/>
              </a:rPr>
              <a:t>, WIC et BIC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alibri" panose="020F0502020204030204" pitchFamily="34" charset="0"/>
              </a:rPr>
              <a:t>Communication </a:t>
            </a:r>
            <a:r>
              <a:rPr lang="fr-FR" sz="1600" dirty="0" err="1" smtClean="0">
                <a:latin typeface="Calibri" panose="020F0502020204030204" pitchFamily="34" charset="0"/>
              </a:rPr>
              <a:t>problem</a:t>
            </a:r>
            <a:r>
              <a:rPr lang="fr-FR" sz="1600" dirty="0" smtClean="0">
                <a:latin typeface="Calibri" panose="020F0502020204030204" pitchFamily="34" charset="0"/>
              </a:rPr>
              <a:t> in </a:t>
            </a:r>
            <a:r>
              <a:rPr lang="fr-FR" sz="1600" dirty="0">
                <a:latin typeface="Calibri" panose="020F0502020204030204" pitchFamily="34" charset="0"/>
              </a:rPr>
              <a:t>point 5 (Star Point?),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</a:rPr>
              <a:t>Inversion </a:t>
            </a:r>
            <a:r>
              <a:rPr lang="fr-F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 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</a:rPr>
              <a:t>UPS/AUG </a:t>
            </a:r>
            <a:r>
              <a:rPr lang="fr-F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signals</a:t>
            </a:r>
            <a:r>
              <a:rPr lang="fr-F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in </a:t>
            </a:r>
            <a:r>
              <a:rPr lang="fr-FR" sz="1600" dirty="0" smtClean="0">
                <a:latin typeface="Calibri" panose="020F0502020204030204" pitchFamily="34" charset="0"/>
              </a:rPr>
              <a:t>point </a:t>
            </a:r>
            <a:r>
              <a:rPr lang="fr-FR" sz="1600" dirty="0">
                <a:latin typeface="Calibri" panose="020F0502020204030204" pitchFamily="34" charset="0"/>
              </a:rPr>
              <a:t>1,</a:t>
            </a: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1600" dirty="0">
                <a:latin typeface="Calibri" panose="020F0502020204030204" pitchFamily="34" charset="0"/>
              </a:rPr>
              <a:t>Power </a:t>
            </a:r>
            <a:r>
              <a:rPr lang="fr-FR" sz="1600" dirty="0" err="1">
                <a:latin typeface="Calibri" panose="020F0502020204030204" pitchFamily="34" charset="0"/>
              </a:rPr>
              <a:t>Converters</a:t>
            </a:r>
            <a:endParaRPr lang="fr-FR" sz="1600" dirty="0">
              <a:latin typeface="Calibri" panose="020F0502020204030204" pitchFamily="34" charset="0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alibri" panose="020F0502020204030204" pitchFamily="34" charset="0"/>
              </a:rPr>
              <a:t>EIS </a:t>
            </a:r>
            <a:r>
              <a:rPr lang="fr-FR" sz="1600" dirty="0" err="1" smtClean="0">
                <a:latin typeface="Calibri" panose="020F0502020204030204" pitchFamily="34" charset="0"/>
              </a:rPr>
              <a:t>convertes</a:t>
            </a:r>
            <a:r>
              <a:rPr lang="fr-FR" sz="1600" dirty="0" smtClean="0">
                <a:latin typeface="Calibri" panose="020F0502020204030204" pitchFamily="34" charset="0"/>
              </a:rPr>
              <a:t> not on </a:t>
            </a:r>
            <a:r>
              <a:rPr lang="fr-FR" sz="1600" dirty="0" err="1" smtClean="0">
                <a:latin typeface="Calibri" panose="020F0502020204030204" pitchFamily="34" charset="0"/>
              </a:rPr>
              <a:t>secure</a:t>
            </a:r>
            <a:r>
              <a:rPr lang="fr-FR" sz="1600" dirty="0" smtClean="0">
                <a:latin typeface="Calibri" panose="020F0502020204030204" pitchFamily="34" charset="0"/>
              </a:rPr>
              <a:t> network </a:t>
            </a:r>
            <a:r>
              <a:rPr lang="fr-FR" sz="1600" dirty="0">
                <a:latin typeface="Calibri" panose="020F0502020204030204" pitchFamily="34" charset="0"/>
              </a:rPr>
              <a:t>=&gt; </a:t>
            </a:r>
            <a:r>
              <a:rPr lang="fr-FR" sz="1600" dirty="0" err="1" smtClean="0">
                <a:latin typeface="Calibri" panose="020F0502020204030204" pitchFamily="34" charset="0"/>
              </a:rPr>
              <a:t>access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problem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after</a:t>
            </a:r>
            <a:r>
              <a:rPr lang="fr-FR" sz="1600" dirty="0" smtClean="0">
                <a:latin typeface="Calibri" panose="020F0502020204030204" pitchFamily="34" charset="0"/>
              </a:rPr>
              <a:t> end of UPS </a:t>
            </a:r>
            <a:r>
              <a:rPr lang="fr-FR" sz="1600" dirty="0" err="1" smtClean="0">
                <a:latin typeface="Calibri" panose="020F0502020204030204" pitchFamily="34" charset="0"/>
              </a:rPr>
              <a:t>autonomy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1600" dirty="0" err="1" smtClean="0">
                <a:latin typeface="Calibri" panose="020F0502020204030204" pitchFamily="34" charset="0"/>
              </a:rPr>
              <a:t>Beam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</a:rPr>
              <a:t>Instrumentation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</a:rPr>
              <a:t>Pb </a:t>
            </a:r>
            <a:r>
              <a:rPr lang="fr-F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with</a:t>
            </a:r>
            <a:r>
              <a:rPr lang="fr-F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3 </a:t>
            </a:r>
            <a:r>
              <a:rPr lang="fr-FR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crates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</a:rPr>
              <a:t> BLM </a:t>
            </a:r>
            <a:r>
              <a:rPr lang="fr-F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SR2</a:t>
            </a:r>
            <a:r>
              <a:rPr lang="fr-FR" sz="1600" dirty="0">
                <a:latin typeface="Calibri" panose="020F0502020204030204" pitchFamily="34" charset="0"/>
              </a:rPr>
              <a:t>,</a:t>
            </a: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1600" dirty="0" err="1">
                <a:latin typeface="Calibri" panose="020F0502020204030204" pitchFamily="34" charset="0"/>
              </a:rPr>
              <a:t>Beam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transfer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</a:rPr>
              <a:t>(pts 2, 4, 6 et 8) 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Tests </a:t>
            </a:r>
            <a:r>
              <a:rPr lang="fr-FR" sz="1600" dirty="0" smtClean="0">
                <a:latin typeface="Calibri" panose="020F0502020204030204" pitchFamily="34" charset="0"/>
              </a:rPr>
              <a:t>not </a:t>
            </a:r>
            <a:r>
              <a:rPr lang="fr-FR" sz="1600" dirty="0" err="1" smtClean="0">
                <a:latin typeface="Calibri" panose="020F0502020204030204" pitchFamily="34" charset="0"/>
              </a:rPr>
              <a:t>significant</a:t>
            </a:r>
            <a:r>
              <a:rPr lang="fr-FR" sz="1600" dirty="0" smtClean="0">
                <a:latin typeface="Calibri" panose="020F0502020204030204" pitchFamily="34" charset="0"/>
              </a:rPr>
              <a:t> as </a:t>
            </a:r>
            <a:r>
              <a:rPr lang="fr-FR" sz="1600" dirty="0" err="1" smtClean="0">
                <a:latin typeface="Calibri" panose="020F0502020204030204" pitchFamily="34" charset="0"/>
              </a:rPr>
              <a:t>equipment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condemnd</a:t>
            </a:r>
            <a:r>
              <a:rPr lang="fr-FR" sz="1600" dirty="0" smtClean="0">
                <a:latin typeface="Calibri" panose="020F0502020204030204" pitchFamily="34" charset="0"/>
              </a:rPr>
              <a:t>…</a:t>
            </a:r>
            <a:endParaRPr lang="fr-FR" sz="1600" dirty="0">
              <a:latin typeface="Calibri" panose="020F0502020204030204" pitchFamily="34" charset="0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endParaRPr lang="fr-FR" sz="16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11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376" y="5696525"/>
            <a:ext cx="19785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Courtesy </a:t>
            </a:r>
            <a:r>
              <a:rPr lang="en-US" dirty="0" err="1" smtClean="0">
                <a:latin typeface="Calibri"/>
                <a:cs typeface="Calibri"/>
              </a:rPr>
              <a:t>H.Thiesen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94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98"/>
          <p:cNvSpPr>
            <a:spLocks noChangeArrowheads="1"/>
          </p:cNvSpPr>
          <p:nvPr/>
        </p:nvSpPr>
        <p:spPr bwMode="auto">
          <a:xfrm>
            <a:off x="668848" y="2263617"/>
            <a:ext cx="77221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4000" dirty="0" err="1" smtClean="0">
                <a:latin typeface="Calibri" panose="020F0502020204030204" pitchFamily="34" charset="0"/>
              </a:rPr>
              <a:t>Proposal</a:t>
            </a:r>
            <a:r>
              <a:rPr lang="fr-FR" sz="4000" dirty="0" smtClean="0">
                <a:latin typeface="Calibri" panose="020F0502020204030204" pitchFamily="34" charset="0"/>
              </a:rPr>
              <a:t> for test </a:t>
            </a:r>
            <a:r>
              <a:rPr lang="fr-FR" sz="4000" dirty="0" err="1" smtClean="0">
                <a:latin typeface="Calibri" panose="020F0502020204030204" pitchFamily="34" charset="0"/>
              </a:rPr>
              <a:t>procedure</a:t>
            </a:r>
            <a:r>
              <a:rPr lang="fr-FR" sz="4000" dirty="0" smtClean="0">
                <a:latin typeface="Calibri" panose="020F0502020204030204" pitchFamily="34" charset="0"/>
              </a:rPr>
              <a:t> post LS1</a:t>
            </a:r>
            <a:endParaRPr lang="fr-FR" sz="4000" dirty="0">
              <a:latin typeface="Calibri" panose="020F0502020204030204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12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19" y="1300480"/>
            <a:ext cx="4869323" cy="29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19" y="1295402"/>
            <a:ext cx="4869323" cy="30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19" y="1300481"/>
            <a:ext cx="4869323" cy="29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-464751" y="712473"/>
            <a:ext cx="8229600" cy="55826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The IT star-point rack (powered by the UPS F3)</a:t>
            </a:r>
            <a:br>
              <a:rPr lang="en-US" sz="1400" dirty="0" smtClean="0"/>
            </a:br>
            <a:r>
              <a:rPr lang="en-US" sz="1400" dirty="0" smtClean="0"/>
              <a:t>is transferred to a temporary power supply</a:t>
            </a:r>
          </a:p>
          <a:p>
            <a:pPr lvl="1"/>
            <a:r>
              <a:rPr lang="en-US" sz="1400" dirty="0" smtClean="0"/>
              <a:t>The switchboard (EOD F4) downstream the UPS F4 is switched off</a:t>
            </a:r>
          </a:p>
          <a:p>
            <a:pPr lvl="1"/>
            <a:r>
              <a:rPr lang="en-US" sz="1400" dirty="0" smtClean="0"/>
              <a:t>MP users verify that:</a:t>
            </a:r>
          </a:p>
          <a:p>
            <a:pPr lvl="2"/>
            <a:r>
              <a:rPr lang="en-US" sz="1100" dirty="0" smtClean="0"/>
              <a:t>Their equipment remain powered</a:t>
            </a:r>
            <a:br>
              <a:rPr lang="en-US" sz="1100" dirty="0" smtClean="0"/>
            </a:br>
            <a:r>
              <a:rPr lang="en-US" sz="1100" dirty="0" smtClean="0"/>
              <a:t>by the F3 distribution line</a:t>
            </a:r>
          </a:p>
          <a:p>
            <a:pPr lvl="2"/>
            <a:r>
              <a:rPr lang="en-US" sz="1100" dirty="0" smtClean="0"/>
              <a:t>And/or their redundant equipment A</a:t>
            </a:r>
            <a:br>
              <a:rPr lang="en-US" sz="1100" dirty="0" smtClean="0"/>
            </a:br>
            <a:r>
              <a:rPr lang="en-US" sz="1100" dirty="0" smtClean="0"/>
              <a:t>are still powered while equipment B are switched off</a:t>
            </a:r>
          </a:p>
          <a:p>
            <a:pPr lvl="1"/>
            <a:r>
              <a:rPr lang="en-US" sz="1400" dirty="0" smtClean="0"/>
              <a:t>Then the switchboard </a:t>
            </a:r>
            <a:r>
              <a:rPr lang="en-US" sz="1400" dirty="0"/>
              <a:t>(EOD </a:t>
            </a:r>
            <a:r>
              <a:rPr lang="en-US" sz="1400" dirty="0" smtClean="0"/>
              <a:t>F4)</a:t>
            </a:r>
            <a:br>
              <a:rPr lang="en-US" sz="1400" dirty="0" smtClean="0"/>
            </a:br>
            <a:r>
              <a:rPr lang="en-US" sz="1400" dirty="0" smtClean="0"/>
              <a:t>is powered again</a:t>
            </a:r>
          </a:p>
          <a:p>
            <a:pPr lvl="1"/>
            <a:r>
              <a:rPr lang="en-US" sz="1400" dirty="0"/>
              <a:t>The switchboard (EOD </a:t>
            </a:r>
            <a:r>
              <a:rPr lang="en-US" sz="1400" dirty="0" smtClean="0"/>
              <a:t>F3)</a:t>
            </a:r>
            <a:br>
              <a:rPr lang="en-US" sz="1400" dirty="0" smtClean="0"/>
            </a:br>
            <a:r>
              <a:rPr lang="en-US" sz="1400" dirty="0" smtClean="0"/>
              <a:t>downstream </a:t>
            </a:r>
            <a:r>
              <a:rPr lang="en-US" sz="1400" dirty="0"/>
              <a:t>the UPS </a:t>
            </a:r>
            <a:r>
              <a:rPr lang="en-US" sz="1400" dirty="0" smtClean="0"/>
              <a:t>F3 </a:t>
            </a:r>
            <a:r>
              <a:rPr lang="en-US" sz="1400" dirty="0"/>
              <a:t>is switched off</a:t>
            </a:r>
          </a:p>
          <a:p>
            <a:pPr lvl="1"/>
            <a:r>
              <a:rPr lang="en-US" sz="1400" dirty="0"/>
              <a:t>MP users verify that:</a:t>
            </a:r>
          </a:p>
          <a:p>
            <a:pPr lvl="2"/>
            <a:r>
              <a:rPr lang="en-US" sz="1100" dirty="0"/>
              <a:t>Their equipment remain powered by the </a:t>
            </a:r>
            <a:r>
              <a:rPr lang="en-US" sz="1100" dirty="0" smtClean="0"/>
              <a:t>F4 </a:t>
            </a:r>
            <a:r>
              <a:rPr lang="en-US" sz="1100" dirty="0"/>
              <a:t>distribution line</a:t>
            </a:r>
          </a:p>
          <a:p>
            <a:pPr lvl="2"/>
            <a:r>
              <a:rPr lang="en-US" sz="1100" dirty="0"/>
              <a:t>And/or their redundant equipment B</a:t>
            </a:r>
            <a:r>
              <a:rPr lang="en-US" sz="1100" dirty="0" smtClean="0"/>
              <a:t> </a:t>
            </a:r>
            <a:r>
              <a:rPr lang="en-US" sz="1100" dirty="0"/>
              <a:t>are still powered while equipment </a:t>
            </a:r>
            <a:r>
              <a:rPr lang="en-US" sz="1100" dirty="0" smtClean="0"/>
              <a:t>A </a:t>
            </a:r>
            <a:r>
              <a:rPr lang="en-US" sz="1100" dirty="0"/>
              <a:t>are switched off</a:t>
            </a:r>
          </a:p>
          <a:p>
            <a:pPr lvl="1"/>
            <a:r>
              <a:rPr lang="en-US" sz="1400" dirty="0" smtClean="0"/>
              <a:t>The other users (without redundant powering) can only see and note the impact!</a:t>
            </a:r>
          </a:p>
          <a:p>
            <a:pPr lvl="1"/>
            <a:r>
              <a:rPr lang="en-US" sz="1400" dirty="0" smtClean="0"/>
              <a:t>Optional in UA63/67: Cut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time EOD F4 to verify LBDS functionality</a:t>
            </a:r>
          </a:p>
          <a:p>
            <a:pPr lvl="1"/>
            <a:r>
              <a:rPr lang="en-US" sz="1400" dirty="0" smtClean="0"/>
              <a:t>Then </a:t>
            </a:r>
            <a:r>
              <a:rPr lang="en-US" sz="1400" dirty="0"/>
              <a:t>the switchboard (EOD </a:t>
            </a:r>
            <a:r>
              <a:rPr lang="en-US" sz="1400" dirty="0" smtClean="0"/>
              <a:t>F3) </a:t>
            </a:r>
            <a:r>
              <a:rPr lang="en-US" sz="1400" dirty="0"/>
              <a:t>downstream the UPS </a:t>
            </a:r>
            <a:r>
              <a:rPr lang="en-US" sz="1400" dirty="0" smtClean="0"/>
              <a:t>F3 </a:t>
            </a:r>
            <a:r>
              <a:rPr lang="en-US" sz="1400" dirty="0"/>
              <a:t>is powered </a:t>
            </a:r>
            <a:r>
              <a:rPr lang="en-US" sz="1400" dirty="0" smtClean="0"/>
              <a:t>again</a:t>
            </a:r>
          </a:p>
          <a:p>
            <a:pPr lvl="1"/>
            <a:r>
              <a:rPr lang="en-US" sz="1400" dirty="0"/>
              <a:t>The IT star-point rack is transferred </a:t>
            </a:r>
            <a:r>
              <a:rPr lang="en-US" sz="1400" dirty="0" smtClean="0"/>
              <a:t>back to its initial power supply coming from the UPS F3</a:t>
            </a:r>
            <a:endParaRPr lang="en-US" sz="17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321309" y="4006847"/>
            <a:ext cx="183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Notes:</a:t>
            </a:r>
          </a:p>
          <a:p>
            <a:pPr marL="171450" indent="-171450">
              <a:buFontTx/>
              <a:buChar char="-"/>
            </a:pPr>
            <a:r>
              <a:rPr lang="en-US" sz="1200" i="1" dirty="0"/>
              <a:t>‘Backup UPS’ in the alcoves and odd points</a:t>
            </a:r>
            <a:endParaRPr lang="en-GB" sz="1200" i="1" dirty="0"/>
          </a:p>
          <a:p>
            <a:pPr marL="171450" indent="-171450">
              <a:buFontTx/>
              <a:buChar char="-"/>
            </a:pPr>
            <a:r>
              <a:rPr lang="en-US" sz="1200" i="1" dirty="0" smtClean="0"/>
              <a:t>No operation on the UPS systems</a:t>
            </a:r>
          </a:p>
          <a:p>
            <a:pPr marL="171450" indent="-171450">
              <a:buFontTx/>
              <a:buChar char="-"/>
            </a:pPr>
            <a:r>
              <a:rPr lang="en-US" sz="1200" i="1" dirty="0" smtClean="0"/>
              <a:t>PIC not triggered!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test redundant UPS powering</a:t>
            </a:r>
            <a:endParaRPr lang="en-GB" sz="320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13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5070" y="613489"/>
            <a:ext cx="8229600" cy="528935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500" dirty="0" smtClean="0"/>
          </a:p>
          <a:p>
            <a:r>
              <a:rPr lang="en-US" sz="1700" u="sng" dirty="0" smtClean="0"/>
              <a:t>New</a:t>
            </a:r>
            <a:r>
              <a:rPr lang="en-US" sz="1700" dirty="0" smtClean="0"/>
              <a:t> configuration</a:t>
            </a:r>
            <a:br>
              <a:rPr lang="en-US" sz="1700" dirty="0" smtClean="0"/>
            </a:br>
            <a:r>
              <a:rPr lang="en-US" sz="1700" dirty="0" smtClean="0"/>
              <a:t>with 3 UPS systems</a:t>
            </a:r>
            <a:br>
              <a:rPr lang="en-US" sz="1700" dirty="0" smtClean="0"/>
            </a:br>
            <a:r>
              <a:rPr lang="en-US" sz="1700" dirty="0" smtClean="0"/>
              <a:t>and 2 redundant power paths F3/F4:</a:t>
            </a:r>
          </a:p>
          <a:p>
            <a:pPr lvl="1"/>
            <a:r>
              <a:rPr lang="en-US" sz="1400" dirty="0" smtClean="0"/>
              <a:t>Each RE alcove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b="1" dirty="0" smtClean="0">
                <a:sym typeface="Wingdings" pitchFamily="2" charset="2"/>
              </a:rPr>
              <a:t>x 16</a:t>
            </a:r>
          </a:p>
          <a:p>
            <a:pPr lvl="1"/>
            <a:r>
              <a:rPr lang="en-US" sz="1400" dirty="0" smtClean="0">
                <a:sym typeface="Wingdings" pitchFamily="2" charset="2"/>
              </a:rPr>
              <a:t>Each odd LHC point  </a:t>
            </a:r>
            <a:r>
              <a:rPr lang="en-US" sz="1400" b="1" dirty="0" smtClean="0">
                <a:sym typeface="Wingdings" pitchFamily="2" charset="2"/>
              </a:rPr>
              <a:t>x 4</a:t>
            </a:r>
          </a:p>
          <a:p>
            <a:pPr lvl="1"/>
            <a:r>
              <a:rPr lang="en-US" sz="1400" dirty="0" smtClean="0">
                <a:sym typeface="Wingdings" pitchFamily="2" charset="2"/>
              </a:rPr>
              <a:t>Each even LHC point -&gt; </a:t>
            </a:r>
            <a:r>
              <a:rPr lang="en-US" sz="1400" b="1" dirty="0" smtClean="0">
                <a:sym typeface="Wingdings" pitchFamily="2" charset="2"/>
              </a:rPr>
              <a:t>x4</a:t>
            </a:r>
            <a:r>
              <a:rPr lang="en-US" sz="1400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sz="1400" dirty="0">
                <a:sym typeface="Wingdings" pitchFamily="2" charset="2"/>
              </a:rPr>
              <a:t>Test procedure to be applied </a:t>
            </a:r>
            <a:r>
              <a:rPr lang="en-US" sz="1400" b="1" dirty="0" smtClean="0">
                <a:sym typeface="Wingdings" pitchFamily="2" charset="2"/>
              </a:rPr>
              <a:t>24 times</a:t>
            </a:r>
          </a:p>
          <a:p>
            <a:pPr lvl="1"/>
            <a:r>
              <a:rPr lang="en-US" sz="1400" dirty="0" err="1" smtClean="0">
                <a:sym typeface="Wingdings" pitchFamily="2" charset="2"/>
              </a:rPr>
              <a:t>Tbd</a:t>
            </a:r>
            <a:r>
              <a:rPr lang="en-US" sz="1400" dirty="0" smtClean="0">
                <a:sym typeface="Wingdings" pitchFamily="2" charset="2"/>
              </a:rPr>
              <a:t> if surface UPS should be tested as well</a:t>
            </a:r>
          </a:p>
          <a:p>
            <a:r>
              <a:rPr lang="en-US" sz="1700" dirty="0" smtClean="0">
                <a:sym typeface="Wingdings" pitchFamily="2" charset="2"/>
              </a:rPr>
              <a:t>Each RE covers ½ arc,</a:t>
            </a:r>
            <a:br>
              <a:rPr lang="en-US" sz="1700" dirty="0" smtClean="0">
                <a:sym typeface="Wingdings" pitchFamily="2" charset="2"/>
              </a:rPr>
            </a:br>
            <a:r>
              <a:rPr lang="en-US" sz="1700" dirty="0" smtClean="0">
                <a:sym typeface="Wingdings" pitchFamily="2" charset="2"/>
              </a:rPr>
              <a:t>impact from half-cell 11 up to 34</a:t>
            </a:r>
          </a:p>
          <a:p>
            <a:r>
              <a:rPr lang="en-US" sz="1700" dirty="0" smtClean="0">
                <a:sym typeface="Wingdings" pitchFamily="2" charset="2"/>
              </a:rPr>
              <a:t>Each LHC odd point covers from</a:t>
            </a:r>
            <a:br>
              <a:rPr lang="en-US" sz="1700" dirty="0" smtClean="0">
                <a:sym typeface="Wingdings" pitchFamily="2" charset="2"/>
              </a:rPr>
            </a:br>
            <a:r>
              <a:rPr lang="en-US" sz="1700" dirty="0">
                <a:sym typeface="Wingdings" pitchFamily="2" charset="2"/>
              </a:rPr>
              <a:t>half-cell 10L up to </a:t>
            </a:r>
            <a:r>
              <a:rPr lang="en-US" sz="1700" dirty="0" smtClean="0">
                <a:sym typeface="Wingdings" pitchFamily="2" charset="2"/>
              </a:rPr>
              <a:t>10R</a:t>
            </a:r>
          </a:p>
          <a:p>
            <a:r>
              <a:rPr lang="en-US" sz="1700" dirty="0">
                <a:sym typeface="Wingdings" pitchFamily="2" charset="2"/>
              </a:rPr>
              <a:t>Each LHC </a:t>
            </a:r>
            <a:r>
              <a:rPr lang="en-US" sz="1700" dirty="0" smtClean="0">
                <a:sym typeface="Wingdings" pitchFamily="2" charset="2"/>
              </a:rPr>
              <a:t>even point </a:t>
            </a:r>
            <a:r>
              <a:rPr lang="en-US" sz="1700" dirty="0">
                <a:sym typeface="Wingdings" pitchFamily="2" charset="2"/>
              </a:rPr>
              <a:t>covers from</a:t>
            </a:r>
            <a:br>
              <a:rPr lang="en-US" sz="1700" dirty="0">
                <a:sym typeface="Wingdings" pitchFamily="2" charset="2"/>
              </a:rPr>
            </a:br>
            <a:r>
              <a:rPr lang="en-US" sz="1700" dirty="0">
                <a:sym typeface="Wingdings" pitchFamily="2" charset="2"/>
              </a:rPr>
              <a:t>half-cell 10L up to </a:t>
            </a:r>
            <a:r>
              <a:rPr lang="en-US" sz="1700" dirty="0" smtClean="0">
                <a:sym typeface="Wingdings" pitchFamily="2" charset="2"/>
              </a:rPr>
              <a:t>10R</a:t>
            </a:r>
            <a:endParaRPr lang="en-US" sz="1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37" y="1242060"/>
            <a:ext cx="4965563" cy="459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needs to be tested – REs / odd points</a:t>
            </a:r>
            <a:endParaRPr lang="en-GB" sz="32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14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7700" y="280114"/>
            <a:ext cx="8229600" cy="528935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700" dirty="0"/>
          </a:p>
          <a:p>
            <a:endParaRPr lang="en-US" sz="1700" dirty="0" smtClean="0"/>
          </a:p>
          <a:p>
            <a:endParaRPr lang="en-US" sz="17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323" y="810818"/>
            <a:ext cx="888293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700" dirty="0">
                <a:latin typeface="Calibri" panose="020F0502020204030204" pitchFamily="34" charset="0"/>
                <a:sym typeface="Wingdings" pitchFamily="2" charset="2"/>
              </a:rPr>
              <a:t>Obviously when </a:t>
            </a:r>
            <a:r>
              <a:rPr lang="en-US" sz="1700" dirty="0" smtClean="0">
                <a:latin typeface="Calibri" panose="020F0502020204030204" pitchFamily="34" charset="0"/>
                <a:sym typeface="Wingdings" pitchFamily="2" charset="2"/>
              </a:rPr>
              <a:t>all systems </a:t>
            </a:r>
            <a:r>
              <a:rPr lang="en-US" sz="1700" dirty="0">
                <a:latin typeface="Calibri" panose="020F0502020204030204" pitchFamily="34" charset="0"/>
                <a:sym typeface="Wingdings" pitchFamily="2" charset="2"/>
              </a:rPr>
              <a:t>are present and </a:t>
            </a:r>
            <a:r>
              <a:rPr lang="en-US" sz="1700" dirty="0" smtClean="0">
                <a:latin typeface="Calibri" panose="020F0502020204030204" pitchFamily="34" charset="0"/>
                <a:sym typeface="Wingdings" pitchFamily="2" charset="2"/>
              </a:rPr>
              <a:t>connected, but impact on operation systems (cryogenics, vacuum,..) is still minor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700" dirty="0" smtClean="0">
                <a:latin typeface="Calibri" panose="020F0502020204030204" pitchFamily="34" charset="0"/>
                <a:sym typeface="Wingdings" pitchFamily="2" charset="2"/>
              </a:rPr>
              <a:t>Proposal: </a:t>
            </a:r>
            <a:r>
              <a:rPr lang="en-US" sz="17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After the already scheduled AUG tests (during initial cool-down of sectors)</a:t>
            </a:r>
            <a:endParaRPr lang="en-US" sz="17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700" dirty="0">
                <a:latin typeface="Calibri" panose="020F0502020204030204" pitchFamily="34" charset="0"/>
                <a:sym typeface="Wingdings" pitchFamily="2" charset="2"/>
              </a:rPr>
              <a:t>For each RE alcove </a:t>
            </a:r>
            <a:r>
              <a:rPr lang="en-US" sz="1700" dirty="0" smtClean="0">
                <a:latin typeface="Calibri" panose="020F0502020204030204" pitchFamily="34" charset="0"/>
                <a:sym typeface="Wingdings" pitchFamily="2" charset="2"/>
              </a:rPr>
              <a:t>/</a:t>
            </a:r>
            <a:r>
              <a:rPr lang="en-US" sz="17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LHC </a:t>
            </a:r>
            <a:r>
              <a:rPr lang="en-US" sz="17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odd point: </a:t>
            </a:r>
            <a:r>
              <a:rPr lang="en-US" sz="17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1/2 day </a:t>
            </a:r>
            <a:r>
              <a:rPr lang="en-US" sz="1700" dirty="0" smtClean="0">
                <a:latin typeface="Calibri" panose="020F0502020204030204" pitchFamily="34" charset="0"/>
                <a:sym typeface="Wingdings" pitchFamily="2" charset="2"/>
              </a:rPr>
              <a:t>to perform the test</a:t>
            </a:r>
            <a:endParaRPr lang="en-US" sz="1700" dirty="0">
              <a:latin typeface="Calibri" panose="020F0502020204030204" pitchFamily="34" charset="0"/>
              <a:sym typeface="Wingdings" pitchFamily="2" charset="2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700" dirty="0">
                <a:latin typeface="Calibri" panose="020F0502020204030204" pitchFamily="34" charset="0"/>
                <a:sym typeface="Wingdings" pitchFamily="2" charset="2"/>
              </a:rPr>
              <a:t>For each </a:t>
            </a:r>
            <a:r>
              <a:rPr lang="en-US" sz="17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LHC even point: </a:t>
            </a:r>
            <a:r>
              <a:rPr lang="en-US" sz="17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1 day</a:t>
            </a:r>
            <a:endParaRPr lang="en-US" sz="17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483"/>
          <a:stretch/>
        </p:blipFill>
        <p:spPr bwMode="auto">
          <a:xfrm>
            <a:off x="819150" y="2488130"/>
            <a:ext cx="6654274" cy="331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 b="10654"/>
          <a:stretch/>
        </p:blipFill>
        <p:spPr bwMode="auto">
          <a:xfrm>
            <a:off x="2251341" y="2489045"/>
            <a:ext cx="5222083" cy="325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12274" y="4759428"/>
            <a:ext cx="2113657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Perform tests together </a:t>
            </a:r>
          </a:p>
          <a:p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with planned AUG tests</a:t>
            </a:r>
          </a:p>
          <a:p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before/early into cool-down</a:t>
            </a:r>
            <a:endParaRPr lang="en-GB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864921" y="3600450"/>
            <a:ext cx="297754" cy="1085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086350" y="4813671"/>
            <a:ext cx="838201" cy="2631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8248" y="0"/>
            <a:ext cx="8226854" cy="940443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to test?</a:t>
            </a:r>
            <a:endParaRPr lang="en-GB" sz="32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15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UPS test planning in 2014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Tests to take place at end of AUG tests to profit from synergies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½ -1 day of additional test time / zone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Type Test Mid April: IR6 (LBDS dry-run?!)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End April: IR7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Early May: IR8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Mid June: IR1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End June: IR2 &amp; IR3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End July: IR4 &amp; IR5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 err="1" smtClean="0">
                <a:latin typeface="Calibri" panose="020F0502020204030204" pitchFamily="34" charset="0"/>
              </a:rPr>
              <a:t>Organistion</a:t>
            </a:r>
            <a:r>
              <a:rPr lang="en-GB" sz="2400" dirty="0" smtClean="0">
                <a:latin typeface="Calibri" panose="020F0502020204030204" pitchFamily="34" charset="0"/>
              </a:rPr>
              <a:t>: </a:t>
            </a:r>
            <a:r>
              <a:rPr lang="en-GB" sz="2400" dirty="0" err="1" smtClean="0">
                <a:latin typeface="Calibri" panose="020F0502020204030204" pitchFamily="34" charset="0"/>
              </a:rPr>
              <a:t>I.Romera</a:t>
            </a:r>
            <a:r>
              <a:rPr lang="en-GB" sz="2400" dirty="0" smtClean="0">
                <a:latin typeface="Calibri" panose="020F0502020204030204" pitchFamily="34" charset="0"/>
              </a:rPr>
              <a:t> (MPE), </a:t>
            </a:r>
            <a:r>
              <a:rPr lang="en-GB" sz="2400" dirty="0" err="1" smtClean="0">
                <a:latin typeface="Calibri" panose="020F0502020204030204" pitchFamily="34" charset="0"/>
              </a:rPr>
              <a:t>H.Thiesen</a:t>
            </a:r>
            <a:r>
              <a:rPr lang="en-GB" sz="2400" dirty="0" smtClean="0">
                <a:latin typeface="Calibri" panose="020F0502020204030204" pitchFamily="34" charset="0"/>
              </a:rPr>
              <a:t> (EPC), </a:t>
            </a:r>
            <a:r>
              <a:rPr lang="en-GB" sz="2400" dirty="0" err="1" smtClean="0">
                <a:latin typeface="Calibri" panose="020F0502020204030204" pitchFamily="34" charset="0"/>
              </a:rPr>
              <a:t>V.Chareyre</a:t>
            </a:r>
            <a:r>
              <a:rPr lang="en-GB" sz="2400" dirty="0" smtClean="0">
                <a:latin typeface="Calibri" panose="020F0502020204030204" pitchFamily="34" charset="0"/>
              </a:rPr>
              <a:t> (EL), </a:t>
            </a:r>
            <a:r>
              <a:rPr lang="en-GB" sz="2400" dirty="0" err="1" smtClean="0">
                <a:latin typeface="Calibri" panose="020F0502020204030204" pitchFamily="34" charset="0"/>
              </a:rPr>
              <a:t>M.Solfaroli</a:t>
            </a:r>
            <a:r>
              <a:rPr lang="en-GB" sz="2400" dirty="0" smtClean="0">
                <a:latin typeface="Calibri" panose="020F0502020204030204" pitchFamily="34" charset="0"/>
              </a:rPr>
              <a:t> &amp; </a:t>
            </a:r>
            <a:r>
              <a:rPr lang="en-GB" sz="2400" dirty="0" err="1" smtClean="0">
                <a:latin typeface="Calibri" panose="020F0502020204030204" pitchFamily="34" charset="0"/>
              </a:rPr>
              <a:t>M.Pojer</a:t>
            </a:r>
            <a:r>
              <a:rPr lang="en-GB" sz="2400" dirty="0" smtClean="0">
                <a:latin typeface="Calibri" panose="020F0502020204030204" pitchFamily="34" charset="0"/>
              </a:rPr>
              <a:t> (HWC)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16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79173"/>
            <a:ext cx="8229600" cy="5199919"/>
          </a:xfrm>
        </p:spPr>
        <p:txBody>
          <a:bodyPr>
            <a:noAutofit/>
          </a:bodyPr>
          <a:lstStyle/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Revalidation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strongly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recommen</a:t>
            </a:r>
            <a:r>
              <a:rPr lang="fr-FR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ded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following</a:t>
            </a:r>
            <a:r>
              <a:rPr lang="fr-FR" sz="1800" dirty="0" smtClean="0">
                <a:latin typeface="Calibri" panose="020F0502020204030204" pitchFamily="34" charset="0"/>
              </a:rPr>
              <a:t> consolidation and </a:t>
            </a:r>
            <a:r>
              <a:rPr lang="fr-FR" sz="1800" dirty="0" err="1" smtClean="0">
                <a:latin typeface="Calibri" panose="020F0502020204030204" pitchFamily="34" charset="0"/>
              </a:rPr>
              <a:t>run</a:t>
            </a:r>
            <a:r>
              <a:rPr lang="fr-FR" sz="1800" dirty="0" smtClean="0">
                <a:latin typeface="Calibri" panose="020F0502020204030204" pitchFamily="34" charset="0"/>
              </a:rPr>
              <a:t> 1 </a:t>
            </a:r>
            <a:r>
              <a:rPr lang="fr-FR" sz="1800" dirty="0" err="1" smtClean="0">
                <a:latin typeface="Calibri" panose="020F0502020204030204" pitchFamily="34" charset="0"/>
              </a:rPr>
              <a:t>experience</a:t>
            </a:r>
            <a:r>
              <a:rPr lang="fr-FR" sz="1800" dirty="0" smtClean="0">
                <a:latin typeface="Calibri" panose="020F0502020204030204" pitchFamily="34" charset="0"/>
              </a:rPr>
              <a:t> -&gt; </a:t>
            </a:r>
            <a:r>
              <a:rPr lang="fr-FR" sz="1800" dirty="0" err="1" smtClean="0">
                <a:latin typeface="Calibri" panose="020F0502020204030204" pitchFamily="34" charset="0"/>
              </a:rPr>
              <a:t>Should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also</a:t>
            </a:r>
            <a:r>
              <a:rPr lang="fr-FR" sz="1800" dirty="0" smtClean="0">
                <a:latin typeface="Calibri" panose="020F0502020204030204" pitchFamily="34" charset="0"/>
              </a:rPr>
              <a:t> surface UPS </a:t>
            </a:r>
            <a:r>
              <a:rPr lang="fr-FR" sz="1800" dirty="0" err="1" smtClean="0">
                <a:latin typeface="Calibri" panose="020F0502020204030204" pitchFamily="34" charset="0"/>
              </a:rPr>
              <a:t>be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considered</a:t>
            </a:r>
            <a:r>
              <a:rPr lang="fr-FR" sz="1800" dirty="0" smtClean="0">
                <a:latin typeface="Calibri" panose="020F0502020204030204" pitchFamily="34" charset="0"/>
              </a:rPr>
              <a:t>?</a:t>
            </a: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No major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problems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expected</a:t>
            </a:r>
            <a:r>
              <a:rPr lang="fr-FR" sz="1800" dirty="0" smtClean="0">
                <a:latin typeface="Calibri" panose="020F0502020204030204" pitchFamily="34" charset="0"/>
              </a:rPr>
              <a:t>, </a:t>
            </a:r>
            <a:r>
              <a:rPr lang="fr-FR" sz="1800" dirty="0" err="1" smtClean="0">
                <a:latin typeface="Calibri" panose="020F0502020204030204" pitchFamily="34" charset="0"/>
              </a:rPr>
              <a:t>will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however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reveal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numerous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small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but important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non-conformities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which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require</a:t>
            </a:r>
            <a:r>
              <a:rPr lang="fr-FR" sz="1800" dirty="0" smtClean="0">
                <a:latin typeface="Calibri" panose="020F0502020204030204" pitchFamily="34" charset="0"/>
              </a:rPr>
              <a:t> correction </a:t>
            </a:r>
            <a:r>
              <a:rPr lang="fr-FR" sz="1800" dirty="0" err="1" smtClean="0">
                <a:latin typeface="Calibri" panose="020F0502020204030204" pitchFamily="34" charset="0"/>
              </a:rPr>
              <a:t>before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restarting</a:t>
            </a:r>
            <a:r>
              <a:rPr lang="fr-FR" sz="1800" dirty="0" smtClean="0">
                <a:latin typeface="Calibri" panose="020F0502020204030204" pitchFamily="34" charset="0"/>
              </a:rPr>
              <a:t> the machine</a:t>
            </a: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1800" dirty="0" smtClean="0">
                <a:latin typeface="Calibri" panose="020F0502020204030204" pitchFamily="34" charset="0"/>
              </a:rPr>
              <a:t>Use synergies </a:t>
            </a:r>
            <a:r>
              <a:rPr lang="fr-FR" sz="1800" dirty="0" err="1" smtClean="0">
                <a:latin typeface="Calibri" panose="020F0502020204030204" pitchFamily="34" charset="0"/>
              </a:rPr>
              <a:t>with</a:t>
            </a:r>
            <a:r>
              <a:rPr lang="fr-FR" sz="1800" dirty="0" smtClean="0">
                <a:latin typeface="Calibri" panose="020F0502020204030204" pitchFamily="34" charset="0"/>
              </a:rPr>
              <a:t> (</a:t>
            </a:r>
            <a:r>
              <a:rPr lang="fr-FR" sz="1800" dirty="0" err="1" smtClean="0">
                <a:latin typeface="Calibri" panose="020F0502020204030204" pitchFamily="34" charset="0"/>
              </a:rPr>
              <a:t>already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scheduled</a:t>
            </a:r>
            <a:r>
              <a:rPr lang="fr-FR" sz="1800" dirty="0" smtClean="0">
                <a:latin typeface="Calibri" panose="020F0502020204030204" pitchFamily="34" charset="0"/>
              </a:rPr>
              <a:t>) AUG tests to </a:t>
            </a:r>
            <a:r>
              <a:rPr lang="fr-FR" sz="1800" dirty="0" err="1" smtClean="0">
                <a:latin typeface="Calibri" panose="020F0502020204030204" pitchFamily="34" charset="0"/>
              </a:rPr>
              <a:t>minimize</a:t>
            </a:r>
            <a:r>
              <a:rPr lang="fr-FR" sz="1800" dirty="0" smtClean="0">
                <a:latin typeface="Calibri" panose="020F0502020204030204" pitchFamily="34" charset="0"/>
              </a:rPr>
              <a:t> impact </a:t>
            </a:r>
          </a:p>
          <a:p>
            <a:pPr marL="984377" lvl="2" indent="-339725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fr-FR" sz="1600" dirty="0" err="1" smtClean="0">
                <a:latin typeface="Calibri" panose="020F0502020204030204" pitchFamily="34" charset="0"/>
              </a:rPr>
              <a:t>Requires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additional</a:t>
            </a:r>
            <a:r>
              <a:rPr lang="fr-FR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½ </a:t>
            </a:r>
            <a:r>
              <a:rPr 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day</a:t>
            </a:r>
            <a:r>
              <a:rPr lang="fr-FR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</a:t>
            </a:r>
            <a:r>
              <a:rPr lang="fr-FR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points and 1 </a:t>
            </a:r>
            <a:r>
              <a:rPr 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day</a:t>
            </a:r>
            <a:r>
              <a:rPr lang="fr-FR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even</a:t>
            </a:r>
            <a:r>
              <a:rPr lang="fr-FR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points </a:t>
            </a:r>
            <a:r>
              <a:rPr lang="fr-FR" sz="1600" dirty="0" smtClean="0">
                <a:latin typeface="Calibri" panose="020F0502020204030204" pitchFamily="34" charset="0"/>
              </a:rPr>
              <a:t>(conservative)</a:t>
            </a:r>
          </a:p>
          <a:p>
            <a:pPr marL="984377" lvl="2" indent="-339725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Only</a:t>
            </a:r>
            <a:r>
              <a:rPr lang="fr-FR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clients on UPS networks </a:t>
            </a:r>
            <a:r>
              <a:rPr 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affected</a:t>
            </a:r>
            <a:r>
              <a:rPr lang="fr-FR" sz="1600" dirty="0" smtClean="0">
                <a:latin typeface="Calibri" panose="020F0502020204030204" pitchFamily="34" charset="0"/>
              </a:rPr>
              <a:t>, normal network </a:t>
            </a:r>
            <a:r>
              <a:rPr lang="fr-FR" sz="1600" dirty="0" err="1" smtClean="0">
                <a:latin typeface="Calibri" panose="020F0502020204030204" pitchFamily="34" charset="0"/>
              </a:rPr>
              <a:t>will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remain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powered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</a:p>
          <a:p>
            <a:pPr marL="796925" lvl="1" indent="-339725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fr-FR" sz="1800" dirty="0" smtClean="0">
                <a:latin typeface="Calibri" panose="020F0502020204030204" pitchFamily="34" charset="0"/>
              </a:rPr>
              <a:t>Due to ‘</a:t>
            </a:r>
            <a:r>
              <a:rPr lang="fr-FR" sz="1800" dirty="0" err="1" smtClean="0">
                <a:latin typeface="Calibri" panose="020F0502020204030204" pitchFamily="34" charset="0"/>
              </a:rPr>
              <a:t>early</a:t>
            </a:r>
            <a:r>
              <a:rPr lang="fr-FR" sz="1800" dirty="0" smtClean="0">
                <a:latin typeface="Calibri" panose="020F0502020204030204" pitchFamily="34" charset="0"/>
              </a:rPr>
              <a:t>’ timing 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tests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might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however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not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be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fully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significant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some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equipment</a:t>
            </a:r>
            <a:r>
              <a:rPr lang="fr-FR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types</a:t>
            </a:r>
            <a:r>
              <a:rPr lang="fr-FR" sz="1800" dirty="0" smtClean="0">
                <a:latin typeface="Calibri" panose="020F0502020204030204" pitchFamily="34" charset="0"/>
              </a:rPr>
              <a:t> (</a:t>
            </a:r>
            <a:r>
              <a:rPr lang="fr-FR" sz="1800" dirty="0" err="1" smtClean="0">
                <a:latin typeface="Calibri" panose="020F0502020204030204" pitchFamily="34" charset="0"/>
              </a:rPr>
              <a:t>equipment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condemned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during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shut</a:t>
            </a:r>
            <a:r>
              <a:rPr lang="fr-FR" sz="1800" dirty="0" smtClean="0">
                <a:latin typeface="Calibri" panose="020F0502020204030204" pitchFamily="34" charset="0"/>
              </a:rPr>
              <a:t>-down,…)</a:t>
            </a:r>
            <a:endParaRPr lang="fr-FR" sz="1800" dirty="0">
              <a:latin typeface="Calibri" panose="020F0502020204030204" pitchFamily="34" charset="0"/>
            </a:endParaRP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1800" dirty="0" err="1" smtClean="0">
                <a:latin typeface="Calibri" panose="020F0502020204030204" pitchFamily="34" charset="0"/>
                <a:sym typeface="Wingdings" pitchFamily="2" charset="2"/>
              </a:rPr>
              <a:t>Next</a:t>
            </a:r>
            <a:r>
              <a:rPr lang="fr-FR" sz="1800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  <a:sym typeface="Wingdings" pitchFamily="2" charset="2"/>
              </a:rPr>
              <a:t>steps</a:t>
            </a:r>
            <a:endParaRPr lang="fr-FR" sz="1800" dirty="0" smtClean="0">
              <a:latin typeface="Calibri" panose="020F0502020204030204" pitchFamily="34" charset="0"/>
              <a:sym typeface="Wingdings" pitchFamily="2" charset="2"/>
            </a:endParaRPr>
          </a:p>
          <a:p>
            <a:pPr marL="984377" lvl="2" indent="-339725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Finalize</a:t>
            </a:r>
            <a:r>
              <a:rPr lang="fr-FR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survey </a:t>
            </a:r>
            <a:r>
              <a:rPr lang="en-US" sz="1600" dirty="0" smtClean="0">
                <a:latin typeface="Calibri" panose="020F0502020204030204" pitchFamily="34" charset="0"/>
                <a:sym typeface="Wingdings" pitchFamily="2" charset="2"/>
              </a:rPr>
              <a:t>for impact/requirements from all relevant users</a:t>
            </a:r>
          </a:p>
          <a:p>
            <a:pPr marL="984377" lvl="2" indent="-339725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Integration into in official LHC planning </a:t>
            </a:r>
            <a:r>
              <a:rPr lang="en-US" sz="1600" dirty="0" smtClean="0">
                <a:latin typeface="Calibri" panose="020F0502020204030204" pitchFamily="34" charset="0"/>
                <a:sym typeface="Wingdings" pitchFamily="2" charset="2"/>
              </a:rPr>
              <a:t>(following presentation in LSC before end of the year)</a:t>
            </a:r>
          </a:p>
          <a:p>
            <a:pPr marL="984377" lvl="2" indent="-339725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Prepare and circulate procedure </a:t>
            </a:r>
            <a:r>
              <a:rPr lang="en-US" sz="1600" dirty="0" smtClean="0">
                <a:latin typeface="Calibri" panose="020F0502020204030204" pitchFamily="34" charset="0"/>
                <a:sym typeface="Wingdings" pitchFamily="2" charset="2"/>
              </a:rPr>
              <a:t>describing test and required preparation (early 2014)</a:t>
            </a:r>
            <a:endParaRPr lang="en-US" sz="1600" dirty="0">
              <a:latin typeface="Calibri" panose="020F0502020204030204" pitchFamily="34" charset="0"/>
            </a:endParaRPr>
          </a:p>
          <a:p>
            <a:endParaRPr lang="en-US" sz="1800" dirty="0" smtClean="0">
              <a:latin typeface="Calibri" panose="020F0502020204030204" pitchFamily="34" charset="0"/>
            </a:endParaRPr>
          </a:p>
          <a:p>
            <a:endParaRPr lang="en-US" sz="1800" dirty="0" smtClean="0">
              <a:latin typeface="Calibri" panose="020F0502020204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17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070" y="2971800"/>
            <a:ext cx="6052930" cy="37337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End</a:t>
            </a:r>
            <a:endParaRPr lang="en-US" sz="2400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18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client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>
                <a:latin typeface="Calibri" panose="020F0502020204030204" pitchFamily="34" charset="0"/>
                <a:cs typeface="Calibri"/>
              </a:rPr>
              <a:t>Do you have any concerns for the safety/availability of your equipment during the tests (</a:t>
            </a:r>
            <a:r>
              <a:rPr lang="en-GB" sz="2200" dirty="0" err="1">
                <a:latin typeface="Calibri" panose="020F0502020204030204" pitchFamily="34" charset="0"/>
                <a:cs typeface="Calibri"/>
              </a:rPr>
              <a:t>Cryo</a:t>
            </a:r>
            <a:r>
              <a:rPr lang="en-GB" sz="2200" dirty="0">
                <a:latin typeface="Calibri" panose="020F0502020204030204" pitchFamily="34" charset="0"/>
                <a:cs typeface="Calibri"/>
              </a:rPr>
              <a:t>, Vac)</a:t>
            </a:r>
            <a:endParaRPr lang="fr-FR" sz="2200" dirty="0">
              <a:latin typeface="Calibri" panose="020F0502020204030204" pitchFamily="34" charset="0"/>
              <a:cs typeface="Calibri"/>
            </a:endParaRPr>
          </a:p>
          <a:p>
            <a:r>
              <a:rPr lang="en-GB" sz="2200" dirty="0">
                <a:latin typeface="Calibri" panose="020F0502020204030204" pitchFamily="34" charset="0"/>
                <a:cs typeface="Calibri"/>
              </a:rPr>
              <a:t>Will the test at proposed time allow to validate redundant powering, i.e. will remote diagnostic be available?</a:t>
            </a:r>
            <a:endParaRPr lang="fr-FR" sz="2200" dirty="0">
              <a:latin typeface="Calibri" panose="020F0502020204030204" pitchFamily="34" charset="0"/>
              <a:cs typeface="Calibri"/>
            </a:endParaRPr>
          </a:p>
          <a:p>
            <a:r>
              <a:rPr lang="en-GB" sz="2200" dirty="0">
                <a:latin typeface="Calibri" panose="020F0502020204030204" pitchFamily="34" charset="0"/>
                <a:cs typeface="Calibri"/>
              </a:rPr>
              <a:t>Do you have any </a:t>
            </a:r>
            <a:r>
              <a:rPr lang="en-GB" sz="2200" dirty="0" smtClean="0">
                <a:latin typeface="Calibri" panose="020F0502020204030204" pitchFamily="34" charset="0"/>
                <a:cs typeface="Calibri"/>
              </a:rPr>
              <a:t>additional request </a:t>
            </a:r>
            <a:r>
              <a:rPr lang="en-GB" sz="2200" dirty="0" err="1" smtClean="0">
                <a:latin typeface="Calibri" panose="020F0502020204030204" pitchFamily="34" charset="0"/>
                <a:cs typeface="Calibri"/>
              </a:rPr>
              <a:t>wrt</a:t>
            </a:r>
            <a:r>
              <a:rPr lang="en-GB" sz="22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GB" sz="2200" dirty="0">
                <a:latin typeface="Calibri" panose="020F0502020204030204" pitchFamily="34" charset="0"/>
                <a:cs typeface="Calibri"/>
              </a:rPr>
              <a:t>to ‘standard procedure’ (cut sequentially F3/F4)</a:t>
            </a:r>
            <a:endParaRPr lang="fr-FR" sz="2200" dirty="0">
              <a:latin typeface="Calibri" panose="020F0502020204030204" pitchFamily="34" charset="0"/>
              <a:cs typeface="Calibri"/>
            </a:endParaRPr>
          </a:p>
          <a:p>
            <a:r>
              <a:rPr lang="en-GB" sz="2200" dirty="0">
                <a:latin typeface="Calibri" panose="020F0502020204030204" pitchFamily="34" charset="0"/>
                <a:cs typeface="Calibri"/>
              </a:rPr>
              <a:t>Do you have any additional request for network configuration prior to test (e.g. powering of diagnostic racks,..)?</a:t>
            </a:r>
            <a:endParaRPr lang="fr-FR" sz="2200" dirty="0">
              <a:latin typeface="Calibri" panose="020F0502020204030204" pitchFamily="34" charset="0"/>
              <a:cs typeface="Calibri"/>
            </a:endParaRPr>
          </a:p>
          <a:p>
            <a:r>
              <a:rPr lang="en-US" sz="2200" dirty="0" smtClean="0">
                <a:latin typeface="Calibri" panose="020F0502020204030204" pitchFamily="34" charset="0"/>
              </a:rPr>
              <a:t>Do you have any equipment in the LHC </a:t>
            </a:r>
            <a:r>
              <a:rPr lang="en-US" sz="2200" dirty="0">
                <a:latin typeface="Calibri" panose="020F0502020204030204" pitchFamily="34" charset="0"/>
              </a:rPr>
              <a:t>s</a:t>
            </a:r>
            <a:r>
              <a:rPr lang="en-US" sz="2200" dirty="0" smtClean="0">
                <a:latin typeface="Calibri" panose="020F0502020204030204" pitchFamily="34" charset="0"/>
              </a:rPr>
              <a:t>urface buildings racks?!</a:t>
            </a:r>
          </a:p>
          <a:p>
            <a:r>
              <a:rPr lang="en-US" sz="2200" dirty="0" smtClean="0">
                <a:latin typeface="Calibri" panose="020F0502020204030204" pitchFamily="34" charset="0"/>
              </a:rPr>
              <a:t>Pleas name a contact person representing your team during the test 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19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9" y="2424265"/>
            <a:ext cx="8226854" cy="94044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(Re-)validation tests of UPS powering post LS1</a:t>
            </a:r>
            <a:br>
              <a:rPr lang="en-GB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2000" dirty="0" smtClean="0"/>
              <a:t>Acknowledgements: </a:t>
            </a:r>
            <a:r>
              <a:rPr lang="en-GB" sz="2000" dirty="0" err="1" smtClean="0"/>
              <a:t>V.Chareyre</a:t>
            </a:r>
            <a:r>
              <a:rPr lang="en-GB" sz="2000" dirty="0" smtClean="0"/>
              <a:t>, </a:t>
            </a:r>
            <a:r>
              <a:rPr lang="en-GB" sz="2000" dirty="0" err="1" smtClean="0"/>
              <a:t>H.Thiesen</a:t>
            </a:r>
            <a:r>
              <a:rPr lang="en-GB" sz="2000" dirty="0" smtClean="0"/>
              <a:t>, </a:t>
            </a:r>
            <a:r>
              <a:rPr lang="en-GB" sz="2000" dirty="0" err="1" smtClean="0"/>
              <a:t>M.Zerlauth</a:t>
            </a:r>
            <a:endParaRPr lang="en-GB" sz="200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2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292" y="1302809"/>
            <a:ext cx="8826478" cy="2108331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55A0"/>
                </a:solidFill>
                <a:latin typeface="Calibri" pitchFamily="34" charset="0"/>
              </a:rPr>
              <a:t>Machine Protection Systems depend on UPS power to maintain protection and diagnostics function during power outages and perturbations</a:t>
            </a:r>
            <a:endParaRPr lang="en-US" sz="2200" dirty="0">
              <a:solidFill>
                <a:srgbClr val="0055A0"/>
              </a:solidFill>
              <a:latin typeface="Calibri" pitchFamily="34" charset="0"/>
            </a:endParaRPr>
          </a:p>
          <a:p>
            <a:pPr lvl="1">
              <a:lnSpc>
                <a:spcPct val="120000"/>
              </a:lnSpc>
              <a:buSzPct val="150000"/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  <a:latin typeface="Calibri" pitchFamily="34" charset="0"/>
              </a:rPr>
              <a:t>UPS power was reconfigured after 2008 incident to guarantee truly redundant powering (F3/F4 lines in tunnel for e.g. QPS, additional power from other IP side in even points,…)</a:t>
            </a:r>
          </a:p>
          <a:p>
            <a:pPr lvl="1">
              <a:lnSpc>
                <a:spcPct val="120000"/>
              </a:lnSpc>
              <a:buSzPct val="150000"/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  <a:latin typeface="Calibri" pitchFamily="34" charset="0"/>
              </a:rPr>
              <a:t>Separation came with degradation of availability and maintainability</a:t>
            </a:r>
          </a:p>
          <a:p>
            <a:pPr lvl="1">
              <a:lnSpc>
                <a:spcPct val="120000"/>
              </a:lnSpc>
              <a:buSzPct val="150000"/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  <a:latin typeface="Calibri" pitchFamily="34" charset="0"/>
              </a:rPr>
              <a:t>LS1 campaign used by EN/EL to consolidate situation and restore dependable powering -&gt; </a:t>
            </a:r>
            <a:r>
              <a:rPr lang="en-US" sz="2000" dirty="0" smtClean="0">
                <a:solidFill>
                  <a:srgbClr val="3366FF"/>
                </a:solidFill>
                <a:latin typeface="Calibri" pitchFamily="34" charset="0"/>
                <a:hlinkClick r:id="rId2"/>
              </a:rPr>
              <a:t>MPP presentation </a:t>
            </a:r>
            <a:r>
              <a:rPr lang="en-US" sz="2000" dirty="0" err="1" smtClean="0">
                <a:solidFill>
                  <a:srgbClr val="3366FF"/>
                </a:solidFill>
                <a:latin typeface="Calibri" pitchFamily="34" charset="0"/>
                <a:hlinkClick r:id="rId2"/>
              </a:rPr>
              <a:t>V.Chareyre</a:t>
            </a:r>
            <a:r>
              <a:rPr lang="en-US" sz="2000" dirty="0" smtClean="0">
                <a:solidFill>
                  <a:srgbClr val="3366FF"/>
                </a:solidFill>
                <a:latin typeface="Calibri" pitchFamily="34" charset="0"/>
                <a:hlinkClick r:id="rId2"/>
              </a:rPr>
              <a:t> May 2013</a:t>
            </a:r>
            <a:endParaRPr lang="en-US" sz="2000" dirty="0" smtClean="0">
              <a:solidFill>
                <a:srgbClr val="3366FF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buSzPct val="150000"/>
            </a:pPr>
            <a:r>
              <a:rPr lang="en-US" sz="2200" dirty="0" smtClean="0">
                <a:solidFill>
                  <a:srgbClr val="0055A0"/>
                </a:solidFill>
                <a:latin typeface="Calibri" pitchFamily="34" charset="0"/>
              </a:rPr>
              <a:t>Changes require re-validation and allow for identification of potential errors/short-comings in design (QPS powering F3/F4, LBDS powering, BIS CIBUs…)  </a:t>
            </a:r>
            <a:endParaRPr lang="en-US" sz="2200" dirty="0">
              <a:solidFill>
                <a:srgbClr val="0055A0"/>
              </a:solidFill>
              <a:latin typeface="Calibri" pitchFamily="34" charset="0"/>
            </a:endParaRPr>
          </a:p>
          <a:p>
            <a:pPr lvl="1">
              <a:lnSpc>
                <a:spcPct val="120000"/>
              </a:lnSpc>
              <a:buSzPct val="150000"/>
              <a:buFont typeface="Arial"/>
              <a:buChar char="•"/>
            </a:pPr>
            <a:endParaRPr lang="en-US" sz="2000" dirty="0" smtClean="0">
              <a:solidFill>
                <a:srgbClr val="3366FF"/>
              </a:solidFill>
              <a:latin typeface="Calibri" pitchFamily="34" charset="0"/>
            </a:endParaRPr>
          </a:p>
          <a:p>
            <a:pPr lvl="1">
              <a:lnSpc>
                <a:spcPct val="120000"/>
              </a:lnSpc>
              <a:buSzPct val="150000"/>
              <a:buFont typeface="Arial"/>
              <a:buChar char="•"/>
            </a:pPr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SzPct val="150000"/>
              <a:buFont typeface="Arial"/>
              <a:buChar char="•"/>
            </a:pPr>
            <a:endParaRPr lang="en-US" sz="2000" dirty="0" smtClean="0">
              <a:solidFill>
                <a:srgbClr val="062F67"/>
              </a:solidFill>
              <a:latin typeface="Calibri" pitchFamily="34" charset="0"/>
            </a:endParaRPr>
          </a:p>
          <a:p>
            <a:pPr lvl="1">
              <a:buSzPct val="150000"/>
              <a:buFont typeface="Arial"/>
              <a:buChar char="•"/>
            </a:pPr>
            <a:endParaRPr lang="en-US" sz="2000" dirty="0">
              <a:solidFill>
                <a:srgbClr val="062F67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682" y="56649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3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994489"/>
            <a:ext cx="8229600" cy="528935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17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Verify that single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protecting systems have redundant power supplies</a:t>
            </a:r>
            <a:r>
              <a:rPr lang="en-US" sz="2000" dirty="0" smtClean="0">
                <a:latin typeface="Calibri"/>
                <a:cs typeface="Calibri"/>
              </a:rPr>
              <a:t>,</a:t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i.e. they are supplied by true independent power distribution lines</a:t>
            </a:r>
          </a:p>
          <a:p>
            <a:r>
              <a:rPr lang="en-US" sz="2000" dirty="0" smtClean="0">
                <a:latin typeface="Calibri"/>
                <a:cs typeface="Calibri"/>
              </a:rPr>
              <a:t>Verify that redundant systems are </a:t>
            </a:r>
            <a:r>
              <a:rPr lang="en-US" sz="2000" dirty="0" smtClean="0">
                <a:solidFill>
                  <a:srgbClr val="2D9DFF"/>
                </a:solidFill>
                <a:latin typeface="Calibri"/>
                <a:cs typeface="Calibri"/>
              </a:rPr>
              <a:t>powered from the correct power path</a:t>
            </a:r>
          </a:p>
          <a:p>
            <a:r>
              <a:rPr lang="en-US" sz="2000" dirty="0">
                <a:latin typeface="Calibri"/>
                <a:cs typeface="Calibri"/>
              </a:rPr>
              <a:t>Verify that </a:t>
            </a:r>
            <a:r>
              <a:rPr lang="en-US" sz="2000" dirty="0">
                <a:solidFill>
                  <a:srgbClr val="2D9DFF"/>
                </a:solidFill>
                <a:latin typeface="Calibri"/>
                <a:cs typeface="Calibri"/>
              </a:rPr>
              <a:t>machine protection is still fully operational </a:t>
            </a:r>
            <a:r>
              <a:rPr lang="en-US" sz="2000" dirty="0">
                <a:latin typeface="Calibri"/>
                <a:cs typeface="Calibri"/>
              </a:rPr>
              <a:t>even </a:t>
            </a:r>
            <a:r>
              <a:rPr lang="en-US" sz="2000" dirty="0">
                <a:solidFill>
                  <a:srgbClr val="2D9DFF"/>
                </a:solidFill>
                <a:latin typeface="Calibri"/>
                <a:cs typeface="Calibri"/>
              </a:rPr>
              <a:t>if a complete distribution line is </a:t>
            </a:r>
            <a:r>
              <a:rPr lang="en-US" sz="2000" dirty="0" smtClean="0">
                <a:solidFill>
                  <a:srgbClr val="2D9DFF"/>
                </a:solidFill>
                <a:latin typeface="Calibri"/>
                <a:cs typeface="Calibri"/>
              </a:rPr>
              <a:t>lost 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>
                <a:latin typeface="Calibri"/>
                <a:cs typeface="Calibri"/>
              </a:rPr>
              <a:t>although protected by UPS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000" dirty="0" smtClean="0">
                <a:latin typeface="Calibri"/>
                <a:cs typeface="Calibri"/>
              </a:rPr>
              <a:t>Identify </a:t>
            </a:r>
            <a:r>
              <a:rPr lang="en-US" sz="2000" dirty="0" smtClean="0">
                <a:solidFill>
                  <a:srgbClr val="2D9DFF"/>
                </a:solidFill>
                <a:latin typeface="Calibri"/>
                <a:cs typeface="Calibri"/>
              </a:rPr>
              <a:t>interdependencies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between systems!</a:t>
            </a:r>
          </a:p>
          <a:p>
            <a:r>
              <a:rPr lang="en-US" sz="2000" dirty="0" smtClean="0">
                <a:solidFill>
                  <a:srgbClr val="2D9DFF"/>
                </a:solidFill>
                <a:latin typeface="Calibri"/>
                <a:cs typeface="Calibri"/>
              </a:rPr>
              <a:t>Verify</a:t>
            </a:r>
            <a:r>
              <a:rPr lang="en-US" sz="2000" dirty="0" smtClean="0">
                <a:latin typeface="Calibri"/>
                <a:cs typeface="Calibri"/>
              </a:rPr>
              <a:t> that </a:t>
            </a:r>
            <a:r>
              <a:rPr lang="en-US" sz="2000" dirty="0" smtClean="0">
                <a:solidFill>
                  <a:srgbClr val="2D9DFF"/>
                </a:solidFill>
                <a:latin typeface="Calibri"/>
                <a:cs typeface="Calibri"/>
              </a:rPr>
              <a:t>magnet powering is stopped </a:t>
            </a:r>
            <a:r>
              <a:rPr lang="en-US" sz="2000" dirty="0" smtClean="0">
                <a:latin typeface="Calibri"/>
                <a:cs typeface="Calibri"/>
              </a:rPr>
              <a:t>in degraded powering conditions</a:t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(as the PIC may not be triggered by the UPS systems!)</a:t>
            </a:r>
          </a:p>
          <a:p>
            <a:r>
              <a:rPr lang="en-US" sz="2000" dirty="0" smtClean="0">
                <a:solidFill>
                  <a:srgbClr val="2D9DFF"/>
                </a:solidFill>
                <a:latin typeface="Calibri"/>
                <a:cs typeface="Calibri"/>
              </a:rPr>
              <a:t>Verify</a:t>
            </a:r>
            <a:r>
              <a:rPr lang="en-US" sz="2000" dirty="0" smtClean="0">
                <a:latin typeface="Calibri"/>
                <a:cs typeface="Calibri"/>
              </a:rPr>
              <a:t> the </a:t>
            </a:r>
            <a:r>
              <a:rPr lang="en-US" sz="2000" dirty="0" smtClean="0">
                <a:solidFill>
                  <a:srgbClr val="2D9DFF"/>
                </a:solidFill>
                <a:latin typeface="Calibri"/>
                <a:cs typeface="Calibri"/>
              </a:rPr>
              <a:t>impact on other </a:t>
            </a:r>
            <a:r>
              <a:rPr lang="en-US" sz="2000" dirty="0">
                <a:solidFill>
                  <a:srgbClr val="2D9DFF"/>
                </a:solidFill>
                <a:latin typeface="Calibri"/>
                <a:cs typeface="Calibri"/>
              </a:rPr>
              <a:t>users </a:t>
            </a:r>
            <a:r>
              <a:rPr lang="en-US" sz="2000" dirty="0" smtClean="0">
                <a:latin typeface="Calibri"/>
                <a:cs typeface="Calibri"/>
              </a:rPr>
              <a:t>(not having redundant systems nor redundant powering). They are </a:t>
            </a:r>
            <a:r>
              <a:rPr lang="en-US" sz="2000" dirty="0">
                <a:latin typeface="Calibri"/>
                <a:cs typeface="Calibri"/>
              </a:rPr>
              <a:t>or will be </a:t>
            </a:r>
            <a:r>
              <a:rPr lang="en-US" sz="2000" dirty="0" smtClean="0">
                <a:latin typeface="Calibri"/>
                <a:cs typeface="Calibri"/>
              </a:rPr>
              <a:t>interested by this test!</a:t>
            </a:r>
            <a:endParaRPr lang="en-US" sz="2000" dirty="0">
              <a:latin typeface="Calibri"/>
              <a:cs typeface="Calibri"/>
              <a:sym typeface="Wingdings" pitchFamily="2" charset="2"/>
            </a:endParaRPr>
          </a:p>
          <a:p>
            <a:r>
              <a:rPr lang="en-US" sz="2000" dirty="0" smtClean="0">
                <a:solidFill>
                  <a:srgbClr val="2D9DFF"/>
                </a:solidFill>
                <a:latin typeface="Calibri"/>
                <a:cs typeface="Calibri"/>
                <a:sym typeface="Wingdings" pitchFamily="2" charset="2"/>
              </a:rPr>
              <a:t>Always </a:t>
            </a:r>
            <a:r>
              <a:rPr lang="en-US" sz="2000" dirty="0">
                <a:solidFill>
                  <a:srgbClr val="2D9DFF"/>
                </a:solidFill>
                <a:latin typeface="Calibri"/>
                <a:cs typeface="Calibri"/>
                <a:sym typeface="Wingdings" pitchFamily="2" charset="2"/>
              </a:rPr>
              <a:t>mentioned but never done</a:t>
            </a:r>
            <a:r>
              <a:rPr lang="en-US" sz="2000" dirty="0" smtClean="0">
                <a:solidFill>
                  <a:srgbClr val="2D9DFF"/>
                </a:solidFill>
                <a:latin typeface="Calibri"/>
                <a:cs typeface="Calibri"/>
                <a:sym typeface="Wingdings" pitchFamily="2" charset="2"/>
              </a:rPr>
              <a:t>! </a:t>
            </a:r>
            <a:r>
              <a:rPr lang="en-US" sz="2000" dirty="0">
                <a:solidFill>
                  <a:srgbClr val="2D9DFF"/>
                </a:solidFill>
                <a:latin typeface="Calibri"/>
                <a:cs typeface="Calibri"/>
                <a:sym typeface="Wingdings" pitchFamily="2" charset="2"/>
              </a:rPr>
              <a:t/>
            </a:r>
            <a:br>
              <a:rPr lang="en-US" sz="2000" dirty="0">
                <a:solidFill>
                  <a:srgbClr val="2D9DFF"/>
                </a:solidFill>
                <a:latin typeface="Calibri"/>
                <a:cs typeface="Calibri"/>
                <a:sym typeface="Wingdings" pitchFamily="2" charset="2"/>
              </a:rPr>
            </a:br>
            <a:r>
              <a:rPr lang="en-US" sz="2000" dirty="0" smtClean="0">
                <a:latin typeface="Calibri"/>
                <a:cs typeface="Calibri"/>
                <a:sym typeface="Wingdings" pitchFamily="2" charset="2"/>
              </a:rPr>
              <a:t>-&gt; Some incidents in run 1, following a lot of consolidation works during LS1, so it’s high time to do it!</a:t>
            </a:r>
            <a:endParaRPr lang="en-US" sz="2000" dirty="0">
              <a:latin typeface="Calibri"/>
              <a:cs typeface="Calibri"/>
              <a:sym typeface="Wingdings" pitchFamily="2" charset="2"/>
            </a:endParaRPr>
          </a:p>
          <a:p>
            <a:endParaRPr lang="en-US" sz="1700" dirty="0" smtClean="0">
              <a:latin typeface="Calibri"/>
              <a:cs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to test redundant powering? 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4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8" y="994489"/>
            <a:ext cx="6905625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925423" y="3471769"/>
            <a:ext cx="1066800" cy="411189"/>
          </a:xfrm>
          <a:prstGeom prst="ellipse">
            <a:avLst/>
          </a:prstGeom>
          <a:solidFill>
            <a:srgbClr val="0099FF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32802" y="2107789"/>
            <a:ext cx="1262837" cy="845384"/>
          </a:xfrm>
          <a:prstGeom prst="ellipse">
            <a:avLst/>
          </a:prstGeom>
          <a:solidFill>
            <a:srgbClr val="0099FF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82958"/>
            <a:ext cx="1247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Example in one alcove (RE):</a:t>
            </a:r>
            <a:br>
              <a:rPr lang="en-US" sz="1200" dirty="0" smtClean="0">
                <a:latin typeface="Calibri" panose="020F0502020204030204" pitchFamily="34" charset="0"/>
              </a:rPr>
            </a:br>
            <a:r>
              <a:rPr lang="en-US" sz="1200" dirty="0" smtClean="0">
                <a:latin typeface="Calibri" panose="020F0502020204030204" pitchFamily="34" charset="0"/>
              </a:rPr>
              <a:t>2 UPS parallel-redundant systems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7480" y="1015601"/>
            <a:ext cx="22686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Example in one even LHC point:</a:t>
            </a:r>
            <a:br>
              <a:rPr lang="en-US" sz="1200" dirty="0" smtClean="0">
                <a:latin typeface="Calibri" panose="020F0502020204030204" pitchFamily="34" charset="0"/>
              </a:rPr>
            </a:br>
            <a:r>
              <a:rPr lang="en-US" sz="1200" dirty="0" smtClean="0">
                <a:latin typeface="Calibri" panose="020F0502020204030204" pitchFamily="34" charset="0"/>
              </a:rPr>
              <a:t>2 UPS parallel-redundant systems</a:t>
            </a:r>
            <a:br>
              <a:rPr lang="en-US" sz="1200" dirty="0" smtClean="0">
                <a:latin typeface="Calibri" panose="020F0502020204030204" pitchFamily="34" charset="0"/>
              </a:rPr>
            </a:br>
            <a:r>
              <a:rPr lang="en-US" sz="1200" dirty="0" smtClean="0">
                <a:latin typeface="Calibri" panose="020F0502020204030204" pitchFamily="34" charset="0"/>
              </a:rPr>
              <a:t>in UA (left), US and UA (right)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2010" y="2429888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64 UPS systems </a:t>
            </a:r>
            <a:r>
              <a:rPr lang="en-US" sz="1200" dirty="0">
                <a:latin typeface="Calibri" panose="020F0502020204030204" pitchFamily="34" charset="0"/>
              </a:rPr>
              <a:t>for powering the LHC machine </a:t>
            </a:r>
            <a:r>
              <a:rPr lang="en-US" sz="1200" dirty="0" smtClean="0">
                <a:latin typeface="Calibri" panose="020F0502020204030204" pitchFamily="34" charset="0"/>
              </a:rPr>
              <a:t>systems (</a:t>
            </a:r>
            <a:r>
              <a:rPr lang="en-US" sz="1100" dirty="0" smtClean="0">
                <a:latin typeface="Calibri" panose="020F0502020204030204" pitchFamily="34" charset="0"/>
              </a:rPr>
              <a:t>RE </a:t>
            </a:r>
            <a:r>
              <a:rPr lang="en-US" sz="1100" dirty="0">
                <a:latin typeface="Calibri" panose="020F0502020204030204" pitchFamily="34" charset="0"/>
              </a:rPr>
              <a:t>alcoves, LHC even points (US and UA zones)</a:t>
            </a:r>
            <a:r>
              <a:rPr lang="en-US" sz="1100" dirty="0" smtClean="0">
                <a:latin typeface="Calibri" panose="020F0502020204030204" pitchFamily="34" charset="0"/>
              </a:rPr>
              <a:t>, LHC </a:t>
            </a:r>
            <a:r>
              <a:rPr lang="en-US" sz="1100" dirty="0">
                <a:latin typeface="Calibri" panose="020F0502020204030204" pitchFamily="34" charset="0"/>
              </a:rPr>
              <a:t>odd </a:t>
            </a:r>
            <a:r>
              <a:rPr lang="en-US" sz="1100" dirty="0" smtClean="0">
                <a:latin typeface="Calibri" panose="020F0502020204030204" pitchFamily="34" charset="0"/>
              </a:rPr>
              <a:t>point)s</a:t>
            </a:r>
            <a:endParaRPr lang="en-US" sz="1100" dirty="0">
              <a:latin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UPS network for all users requesting safe powering!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</a:rPr>
              <a:t>QPS (quench protection systems)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</a:rPr>
              <a:t>Beam interlock systems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</a:rPr>
              <a:t>Beam Loss Monitors</a:t>
            </a:r>
          </a:p>
          <a:p>
            <a:pPr lvl="1"/>
            <a:r>
              <a:rPr lang="en-US" sz="1100" dirty="0" err="1" smtClean="0">
                <a:latin typeface="Calibri" panose="020F0502020204030204" pitchFamily="34" charset="0"/>
              </a:rPr>
              <a:t>Cryo</a:t>
            </a:r>
            <a:r>
              <a:rPr lang="en-US" sz="1100" dirty="0" smtClean="0">
                <a:latin typeface="Calibri" panose="020F0502020204030204" pitchFamily="34" charset="0"/>
              </a:rPr>
              <a:t>, </a:t>
            </a:r>
            <a:r>
              <a:rPr lang="en-US" sz="1100" dirty="0" err="1" smtClean="0">
                <a:latin typeface="Calibri" panose="020F0502020204030204" pitchFamily="34" charset="0"/>
              </a:rPr>
              <a:t>Vac</a:t>
            </a:r>
            <a:r>
              <a:rPr lang="en-US" sz="1100" dirty="0" smtClean="0">
                <a:latin typeface="Calibri" panose="020F0502020204030204" pitchFamily="34" charset="0"/>
              </a:rPr>
              <a:t>, </a:t>
            </a:r>
            <a:r>
              <a:rPr lang="en-US" sz="1100" dirty="0" err="1" smtClean="0">
                <a:latin typeface="Calibri" panose="020F0502020204030204" pitchFamily="34" charset="0"/>
              </a:rPr>
              <a:t>WorldFip</a:t>
            </a:r>
            <a:r>
              <a:rPr lang="en-US" sz="1100" dirty="0" smtClean="0">
                <a:latin typeface="Calibri" panose="020F0502020204030204" pitchFamily="34" charset="0"/>
              </a:rPr>
              <a:t>, Star</a:t>
            </a:r>
            <a:r>
              <a:rPr lang="en-US" sz="1100" dirty="0">
                <a:latin typeface="Calibri" panose="020F0502020204030204" pitchFamily="34" charset="0"/>
              </a:rPr>
              <a:t>-points</a:t>
            </a:r>
          </a:p>
          <a:p>
            <a:pPr lvl="1"/>
            <a:endParaRPr lang="en-US" sz="1100" dirty="0">
              <a:solidFill>
                <a:srgbClr val="2D9DFF"/>
              </a:solidFill>
              <a:latin typeface="Calibri" panose="020F0502020204030204" pitchFamily="34" charset="0"/>
            </a:endParaRPr>
          </a:p>
          <a:p>
            <a:r>
              <a:rPr lang="en-US" sz="1200" dirty="0">
                <a:solidFill>
                  <a:srgbClr val="2D9DFF"/>
                </a:solidFill>
                <a:latin typeface="Calibri" panose="020F0502020204030204" pitchFamily="34" charset="0"/>
              </a:rPr>
              <a:t>Backup time defined by the QPS systems: 10 min, </a:t>
            </a:r>
            <a:r>
              <a:rPr lang="en-US" sz="1200" dirty="0">
                <a:latin typeface="Calibri" panose="020F0502020204030204" pitchFamily="34" charset="0"/>
              </a:rPr>
              <a:t>strict minimum for continuing protecting the magnets after a </a:t>
            </a:r>
            <a:r>
              <a:rPr lang="en-US" sz="1200" dirty="0" smtClean="0">
                <a:latin typeface="Calibri" panose="020F0502020204030204" pitchFamily="34" charset="0"/>
              </a:rPr>
              <a:t>fast power </a:t>
            </a:r>
            <a:r>
              <a:rPr lang="en-US" sz="1200" dirty="0">
                <a:latin typeface="Calibri" panose="020F0502020204030204" pitchFamily="34" charset="0"/>
              </a:rPr>
              <a:t>abort (energy extraction time constant)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Autofit/>
          </a:bodyPr>
          <a:lstStyle/>
          <a:p>
            <a:r>
              <a:rPr lang="en-US" sz="3200" dirty="0" smtClean="0"/>
              <a:t>Overview </a:t>
            </a:r>
            <a:r>
              <a:rPr lang="en-US" sz="3200" dirty="0"/>
              <a:t>of the UPS Network for the </a:t>
            </a:r>
            <a:r>
              <a:rPr lang="en-US" sz="3200" dirty="0" smtClean="0"/>
              <a:t>LHC</a:t>
            </a:r>
            <a:endParaRPr lang="en-GB" sz="32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5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376" y="5696525"/>
            <a:ext cx="21096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Courtesy </a:t>
            </a:r>
            <a:r>
              <a:rPr lang="en-US" dirty="0" err="1" smtClean="0">
                <a:latin typeface="Calibri"/>
                <a:cs typeface="Calibri"/>
              </a:rPr>
              <a:t>V.Chareyre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3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280" y="1021286"/>
            <a:ext cx="498633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499443"/>
            <a:ext cx="8229600" cy="528935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endParaRPr lang="en-US" sz="1700" dirty="0" smtClean="0">
              <a:latin typeface="Calibri" panose="020F0502020204030204" pitchFamily="34" charset="0"/>
            </a:endParaRPr>
          </a:p>
          <a:p>
            <a:r>
              <a:rPr lang="en-US" sz="1700" dirty="0" smtClean="0">
                <a:latin typeface="Calibri" panose="020F0502020204030204" pitchFamily="34" charset="0"/>
              </a:rPr>
              <a:t>3</a:t>
            </a:r>
            <a:r>
              <a:rPr lang="en-US" sz="1700" baseline="30000" dirty="0" smtClean="0">
                <a:latin typeface="Calibri" panose="020F0502020204030204" pitchFamily="34" charset="0"/>
              </a:rPr>
              <a:t>rd</a:t>
            </a:r>
            <a:r>
              <a:rPr lang="en-US" sz="1700" dirty="0" smtClean="0">
                <a:latin typeface="Calibri" panose="020F0502020204030204" pitchFamily="34" charset="0"/>
              </a:rPr>
              <a:t> UPS (UPS backup) powering</a:t>
            </a:r>
            <a:br>
              <a:rPr lang="en-US" sz="1700" dirty="0" smtClean="0">
                <a:latin typeface="Calibri" panose="020F0502020204030204" pitchFamily="34" charset="0"/>
              </a:rPr>
            </a:br>
            <a:r>
              <a:rPr lang="en-US" sz="1700" dirty="0" smtClean="0">
                <a:latin typeface="Calibri" panose="020F0502020204030204" pitchFamily="34" charset="0"/>
              </a:rPr>
              <a:t>the bypass of both UPS F3 and UPS F4</a:t>
            </a:r>
            <a:br>
              <a:rPr lang="en-US" sz="1700" dirty="0" smtClean="0">
                <a:latin typeface="Calibri" panose="020F0502020204030204" pitchFamily="34" charset="0"/>
              </a:rPr>
            </a:br>
            <a:r>
              <a:rPr lang="en-US" sz="1700" dirty="0" smtClean="0">
                <a:latin typeface="Calibri" panose="020F0502020204030204" pitchFamily="34" charset="0"/>
              </a:rPr>
              <a:t> = Stand-by redundancy </a:t>
            </a:r>
          </a:p>
          <a:p>
            <a:r>
              <a:rPr lang="en-US" sz="1700" dirty="0" smtClean="0">
                <a:latin typeface="Calibri" panose="020F0502020204030204" pitchFamily="34" charset="0"/>
              </a:rPr>
              <a:t>‘Natural’ redundancy</a:t>
            </a:r>
          </a:p>
          <a:p>
            <a:r>
              <a:rPr lang="en-US" sz="1700" dirty="0" smtClean="0">
                <a:latin typeface="Calibri" panose="020F0502020204030204" pitchFamily="34" charset="0"/>
              </a:rPr>
              <a:t>No communication bus</a:t>
            </a:r>
            <a:br>
              <a:rPr lang="en-US" sz="1700" dirty="0" smtClean="0">
                <a:latin typeface="Calibri" panose="020F0502020204030204" pitchFamily="34" charset="0"/>
              </a:rPr>
            </a:br>
            <a:r>
              <a:rPr lang="en-US" sz="1700" dirty="0" smtClean="0">
                <a:latin typeface="Calibri" panose="020F0502020204030204" pitchFamily="34" charset="0"/>
              </a:rPr>
              <a:t>between the 3 UPS systems</a:t>
            </a:r>
            <a:br>
              <a:rPr lang="en-US" sz="1700" dirty="0" smtClean="0">
                <a:latin typeface="Calibri" panose="020F0502020204030204" pitchFamily="34" charset="0"/>
              </a:rPr>
            </a:br>
            <a:endParaRPr lang="en-US" sz="1700" dirty="0" smtClean="0">
              <a:latin typeface="Calibri" panose="020F0502020204030204" pitchFamily="34" charset="0"/>
            </a:endParaRPr>
          </a:p>
          <a:p>
            <a:endParaRPr lang="en-US" sz="1600" dirty="0" smtClean="0"/>
          </a:p>
          <a:p>
            <a:endParaRPr lang="en-US" sz="1700" dirty="0" smtClean="0"/>
          </a:p>
          <a:p>
            <a:pPr marL="274320" lvl="1" indent="0">
              <a:buNone/>
            </a:pPr>
            <a:endParaRPr lang="en-US" sz="1700" dirty="0" smtClean="0"/>
          </a:p>
          <a:p>
            <a:pPr lvl="1"/>
            <a:endParaRPr lang="en-US" sz="17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7031916" y="5656607"/>
            <a:ext cx="260896" cy="96982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78958" y="5573483"/>
            <a:ext cx="2121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Output UPS power protected</a:t>
            </a:r>
            <a:br>
              <a:rPr lang="en-US" sz="1000" dirty="0" smtClean="0"/>
            </a:br>
            <a:endParaRPr lang="en-US" sz="1000" dirty="0"/>
          </a:p>
        </p:txBody>
      </p:sp>
      <p:sp>
        <p:nvSpPr>
          <p:cNvPr id="24" name="Oval 23"/>
          <p:cNvSpPr/>
          <p:nvPr/>
        </p:nvSpPr>
        <p:spPr>
          <a:xfrm>
            <a:off x="1788425" y="3619538"/>
            <a:ext cx="5740283" cy="216925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26028" y="3467354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Distribution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Unchanged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73691" y="50538"/>
            <a:ext cx="8760531" cy="940443"/>
          </a:xfrm>
        </p:spPr>
        <p:txBody>
          <a:bodyPr>
            <a:noAutofit/>
          </a:bodyPr>
          <a:lstStyle/>
          <a:p>
            <a:r>
              <a:rPr lang="en-US" sz="2800" dirty="0" smtClean="0"/>
              <a:t>New UPS </a:t>
            </a:r>
            <a:r>
              <a:rPr lang="en-US" sz="2800" dirty="0"/>
              <a:t>Configuration in the </a:t>
            </a:r>
            <a:r>
              <a:rPr lang="en-US" sz="2800" dirty="0" smtClean="0"/>
              <a:t>alcoves and </a:t>
            </a:r>
            <a:r>
              <a:rPr lang="en-US" sz="2800" dirty="0"/>
              <a:t>Odd Points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376" y="5696525"/>
            <a:ext cx="21096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Courtesy </a:t>
            </a:r>
            <a:r>
              <a:rPr lang="en-US" dirty="0" err="1" smtClean="0">
                <a:latin typeface="Calibri"/>
                <a:cs typeface="Calibri"/>
              </a:rPr>
              <a:t>V.Chareyre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6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22" y="1028062"/>
            <a:ext cx="2743200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499443"/>
            <a:ext cx="8229600" cy="528935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600" dirty="0" smtClean="0"/>
          </a:p>
          <a:p>
            <a:endParaRPr lang="en-US" sz="1600" dirty="0" smtClean="0"/>
          </a:p>
          <a:p>
            <a:endParaRPr lang="en-US" sz="1700" dirty="0" smtClean="0"/>
          </a:p>
          <a:p>
            <a:pPr marL="274320" lvl="1" indent="0">
              <a:buNone/>
            </a:pPr>
            <a:endParaRPr lang="en-US" sz="1700" dirty="0" smtClean="0"/>
          </a:p>
          <a:p>
            <a:pPr lvl="1"/>
            <a:endParaRPr lang="en-US" sz="17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029853" y="5558643"/>
            <a:ext cx="260896" cy="96982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76895" y="5475519"/>
            <a:ext cx="2121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Output UPS power protected</a:t>
            </a: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4139544" y="1153359"/>
            <a:ext cx="4821827" cy="26164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dirty="0" smtClean="0">
                <a:latin typeface="Calibri" panose="020F0502020204030204" pitchFamily="34" charset="0"/>
              </a:rPr>
              <a:t>UPS configuration not changed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dirty="0" smtClean="0">
                <a:latin typeface="Calibri" panose="020F0502020204030204" pitchFamily="34" charset="0"/>
              </a:rPr>
              <a:t>UPS system replacement one-to-one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dirty="0" smtClean="0">
              <a:latin typeface="Calibri" panose="020F050202020403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dirty="0" smtClean="0">
                <a:latin typeface="Calibri" panose="020F0502020204030204" pitchFamily="34" charset="0"/>
              </a:rPr>
              <a:t>In case of failure of one UPS system in a redundant UPS configuration: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 smtClean="0">
                <a:latin typeface="Calibri" panose="020F0502020204030204" pitchFamily="34" charset="0"/>
              </a:rPr>
              <a:t>Stop of the faulty UPS system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 smtClean="0">
                <a:latin typeface="Calibri" panose="020F0502020204030204" pitchFamily="34" charset="0"/>
              </a:rPr>
              <a:t>Automatic transfer of the full load to the remaining UPS system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 smtClean="0">
                <a:latin typeface="Calibri" panose="020F0502020204030204" pitchFamily="34" charset="0"/>
              </a:rPr>
              <a:t>F3 and F4 distribution lines fully protected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0538"/>
            <a:ext cx="8577022" cy="940443"/>
          </a:xfrm>
        </p:spPr>
        <p:txBody>
          <a:bodyPr>
            <a:noAutofit/>
          </a:bodyPr>
          <a:lstStyle/>
          <a:p>
            <a:r>
              <a:rPr lang="en-US" sz="2800" dirty="0" smtClean="0"/>
              <a:t>UPS </a:t>
            </a:r>
            <a:r>
              <a:rPr lang="en-US" sz="2800" dirty="0"/>
              <a:t>Configuration in </a:t>
            </a:r>
            <a:r>
              <a:rPr lang="en-US" sz="2800" dirty="0" smtClean="0"/>
              <a:t>UA and US zones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1376" y="5696525"/>
            <a:ext cx="21096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Courtesy </a:t>
            </a:r>
            <a:r>
              <a:rPr lang="en-US" dirty="0" err="1" smtClean="0">
                <a:latin typeface="Calibri"/>
                <a:cs typeface="Calibri"/>
              </a:rPr>
              <a:t>V.Chareyre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7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98"/>
          <p:cNvSpPr>
            <a:spLocks noChangeArrowheads="1"/>
          </p:cNvSpPr>
          <p:nvPr/>
        </p:nvSpPr>
        <p:spPr bwMode="auto">
          <a:xfrm>
            <a:off x="1898538" y="2263617"/>
            <a:ext cx="52627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latin typeface="Calibri" panose="020F0502020204030204" pitchFamily="34" charset="0"/>
              </a:rPr>
              <a:t>Résultats des tests HC-AUG</a:t>
            </a:r>
          </a:p>
          <a:p>
            <a:pPr algn="ctr"/>
            <a:r>
              <a:rPr lang="fr-FR" sz="2800" dirty="0">
                <a:latin typeface="Calibri" panose="020F0502020204030204" pitchFamily="34" charset="0"/>
              </a:rPr>
              <a:t>(2008-2009)</a:t>
            </a:r>
            <a:endParaRPr lang="fr-FR" sz="2800" i="1" dirty="0">
              <a:latin typeface="Calibri" panose="020F0502020204030204" pitchFamily="34" charset="0"/>
            </a:endParaRPr>
          </a:p>
        </p:txBody>
      </p:sp>
      <p:sp>
        <p:nvSpPr>
          <p:cNvPr id="15364" name="Rectangle 1099"/>
          <p:cNvSpPr>
            <a:spLocks noChangeArrowheads="1"/>
          </p:cNvSpPr>
          <p:nvPr/>
        </p:nvSpPr>
        <p:spPr bwMode="auto">
          <a:xfrm>
            <a:off x="2288426" y="3514090"/>
            <a:ext cx="4659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alibri" panose="020F0502020204030204" pitchFamily="34" charset="0"/>
              </a:rPr>
              <a:t>EN-EL, HCC Team et </a:t>
            </a:r>
            <a:r>
              <a:rPr lang="en-US" sz="2400" i="1" dirty="0" err="1">
                <a:latin typeface="Calibri" panose="020F0502020204030204" pitchFamily="34" charset="0"/>
              </a:rPr>
              <a:t>Hugues</a:t>
            </a:r>
            <a:r>
              <a:rPr lang="en-US" sz="2400" i="1" dirty="0">
                <a:latin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</a:rPr>
              <a:t>Thiesen</a:t>
            </a:r>
            <a:endParaRPr lang="en-US" sz="2400" i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8</a:t>
            </a:fld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60"/>
          <p:cNvSpPr>
            <a:spLocks noChangeArrowheads="1"/>
          </p:cNvSpPr>
          <p:nvPr/>
        </p:nvSpPr>
        <p:spPr bwMode="auto">
          <a:xfrm>
            <a:off x="299404" y="454869"/>
            <a:ext cx="7381875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fr-FR" sz="2400" dirty="0" smtClean="0">
                <a:latin typeface="Calibri" panose="020F0502020204030204" pitchFamily="34" charset="0"/>
              </a:rPr>
              <a:t>Objective</a:t>
            </a:r>
            <a:endParaRPr lang="fr-FR" sz="2000" dirty="0">
              <a:latin typeface="Calibri" panose="020F0502020204030204" pitchFamily="34" charset="0"/>
            </a:endParaRP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2000" dirty="0" err="1" smtClean="0">
                <a:latin typeface="Calibri" panose="020F0502020204030204" pitchFamily="34" charset="0"/>
              </a:rPr>
              <a:t>Annual</a:t>
            </a:r>
            <a:r>
              <a:rPr lang="fr-FR" sz="2000" dirty="0" smtClean="0">
                <a:latin typeface="Calibri" panose="020F0502020204030204" pitchFamily="34" charset="0"/>
              </a:rPr>
              <a:t> AUG tests </a:t>
            </a:r>
            <a:r>
              <a:rPr lang="fr-FR" sz="2000" dirty="0" err="1" smtClean="0">
                <a:latin typeface="Calibri" panose="020F0502020204030204" pitchFamily="34" charset="0"/>
              </a:rPr>
              <a:t>were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</a:rPr>
              <a:t>used</a:t>
            </a:r>
            <a:r>
              <a:rPr lang="fr-FR" sz="2000" dirty="0" smtClean="0">
                <a:latin typeface="Calibri" panose="020F0502020204030204" pitchFamily="34" charset="0"/>
              </a:rPr>
              <a:t> to </a:t>
            </a:r>
            <a:r>
              <a:rPr lang="fr-FR" sz="2000" dirty="0" err="1" smtClean="0">
                <a:latin typeface="Calibri" panose="020F0502020204030204" pitchFamily="34" charset="0"/>
              </a:rPr>
              <a:t>verify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</a:rPr>
              <a:t>that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</a:rPr>
              <a:t>equipment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</a:rPr>
              <a:t>powered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</a:rPr>
              <a:t>with</a:t>
            </a:r>
            <a:r>
              <a:rPr lang="fr-FR" sz="2000" dirty="0" smtClean="0">
                <a:latin typeface="Calibri" panose="020F0502020204030204" pitchFamily="34" charset="0"/>
              </a:rPr>
              <a:t> ‘</a:t>
            </a:r>
            <a:r>
              <a:rPr lang="fr-FR" sz="2000" dirty="0" err="1" smtClean="0">
                <a:latin typeface="Calibri" panose="020F0502020204030204" pitchFamily="34" charset="0"/>
              </a:rPr>
              <a:t>secure</a:t>
            </a:r>
            <a:r>
              <a:rPr lang="fr-FR" sz="2000" dirty="0" smtClean="0">
                <a:latin typeface="Calibri" panose="020F0502020204030204" pitchFamily="34" charset="0"/>
              </a:rPr>
              <a:t>’ power (UPS, Diesel,…) </a:t>
            </a:r>
            <a:r>
              <a:rPr lang="fr-FR" sz="2000" dirty="0" err="1" smtClean="0">
                <a:latin typeface="Calibri" panose="020F0502020204030204" pitchFamily="34" charset="0"/>
              </a:rPr>
              <a:t>is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</a:rPr>
              <a:t>behaving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</a:rPr>
              <a:t>properly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</a:rPr>
              <a:t>during</a:t>
            </a:r>
            <a:r>
              <a:rPr lang="fr-FR" sz="2000" dirty="0" smtClean="0">
                <a:latin typeface="Calibri" panose="020F0502020204030204" pitchFamily="34" charset="0"/>
              </a:rPr>
              <a:t> power </a:t>
            </a:r>
            <a:r>
              <a:rPr lang="fr-FR" sz="2000" dirty="0" err="1" smtClean="0">
                <a:latin typeface="Calibri" panose="020F0502020204030204" pitchFamily="34" charset="0"/>
              </a:rPr>
              <a:t>cuts</a:t>
            </a:r>
            <a:endParaRPr lang="fr-FR" sz="2000" dirty="0" smtClean="0">
              <a:latin typeface="Calibri" panose="020F0502020204030204" pitchFamily="34" charset="0"/>
            </a:endParaRPr>
          </a:p>
          <a:p>
            <a:pPr lvl="1" eaLnBrk="0" hangingPunct="0">
              <a:spcBef>
                <a:spcPts val="300"/>
              </a:spcBef>
              <a:buClr>
                <a:schemeClr val="accent2"/>
              </a:buClr>
            </a:pPr>
            <a:endParaRPr lang="fr-FR" sz="2000" dirty="0">
              <a:latin typeface="Calibri" panose="020F0502020204030204" pitchFamily="34" charset="0"/>
            </a:endParaRPr>
          </a:p>
          <a:p>
            <a:pPr marL="282575" indent="-282575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fr-FR" sz="2000" dirty="0" err="1" smtClean="0">
                <a:latin typeface="Calibri" panose="020F0502020204030204" pitchFamily="34" charset="0"/>
              </a:rPr>
              <a:t>Systems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</a:rPr>
              <a:t>concerned</a:t>
            </a:r>
            <a:endParaRPr lang="fr-FR" sz="2000" dirty="0">
              <a:latin typeface="Calibri" panose="020F0502020204030204" pitchFamily="34" charset="0"/>
            </a:endParaRP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dirty="0" err="1" smtClean="0">
                <a:latin typeface="Calibri" panose="020F0502020204030204" pitchFamily="34" charset="0"/>
              </a:rPr>
              <a:t>Safety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systems</a:t>
            </a:r>
            <a:endParaRPr lang="fr-FR" dirty="0">
              <a:latin typeface="Calibri" panose="020F0502020204030204" pitchFamily="34" charset="0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ACESS,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ODH et </a:t>
            </a:r>
            <a:r>
              <a:rPr lang="fr-FR" sz="1600" dirty="0" err="1">
                <a:latin typeface="Calibri" panose="020F0502020204030204" pitchFamily="34" charset="0"/>
              </a:rPr>
              <a:t>Fire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detection</a:t>
            </a:r>
            <a:r>
              <a:rPr lang="fr-FR" sz="1600" dirty="0">
                <a:latin typeface="Calibri" panose="020F0502020204030204" pitchFamily="34" charset="0"/>
              </a:rPr>
              <a:t>,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 err="1">
                <a:latin typeface="Calibri" panose="020F0502020204030204" pitchFamily="34" charset="0"/>
              </a:rPr>
              <a:t>RadMon</a:t>
            </a:r>
            <a:r>
              <a:rPr lang="fr-FR" sz="1600" dirty="0">
                <a:latin typeface="Calibri" panose="020F0502020204030204" pitchFamily="34" charset="0"/>
              </a:rPr>
              <a:t> et </a:t>
            </a:r>
            <a:r>
              <a:rPr lang="fr-FR" sz="1600" dirty="0" err="1">
                <a:latin typeface="Calibri" panose="020F0502020204030204" pitchFamily="34" charset="0"/>
              </a:rPr>
              <a:t>Ramses</a:t>
            </a:r>
            <a:endParaRPr lang="fr-FR" sz="1600" dirty="0">
              <a:latin typeface="Calibri" panose="020F0502020204030204" pitchFamily="34" charset="0"/>
            </a:endParaRP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Machine protection</a:t>
            </a:r>
            <a:endParaRPr lang="fr-FR" dirty="0">
              <a:latin typeface="Calibri" panose="020F0502020204030204" pitchFamily="34" charset="0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QPS, QHPS, 13kA-EE, 600A-EE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PIC, WIC, BIC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Power </a:t>
            </a:r>
            <a:r>
              <a:rPr lang="fr-FR" sz="1600" dirty="0" err="1">
                <a:latin typeface="Calibri" panose="020F0502020204030204" pitchFamily="34" charset="0"/>
              </a:rPr>
              <a:t>Converters</a:t>
            </a:r>
            <a:endParaRPr lang="fr-FR" sz="1600" dirty="0">
              <a:latin typeface="Calibri" panose="020F0502020204030204" pitchFamily="34" charset="0"/>
            </a:endParaRP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dirty="0" err="1">
                <a:latin typeface="Calibri" panose="020F0502020204030204" pitchFamily="34" charset="0"/>
              </a:rPr>
              <a:t>Cryo</a:t>
            </a:r>
            <a:endParaRPr lang="fr-FR" dirty="0">
              <a:latin typeface="Calibri" panose="020F0502020204030204" pitchFamily="34" charset="0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 err="1">
                <a:latin typeface="Calibri" panose="020F0502020204030204" pitchFamily="34" charset="0"/>
              </a:rPr>
              <a:t>Cryo</a:t>
            </a:r>
            <a:endParaRPr lang="fr-FR" sz="1600" dirty="0">
              <a:latin typeface="Calibri" panose="020F0502020204030204" pitchFamily="34" charset="0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Vide</a:t>
            </a:r>
          </a:p>
        </p:txBody>
      </p:sp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4730915" y="1912858"/>
            <a:ext cx="7381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spcBef>
                <a:spcPts val="300"/>
              </a:spcBef>
              <a:buClr>
                <a:schemeClr val="accent2"/>
              </a:buClr>
            </a:pPr>
            <a:endParaRPr lang="fr-FR" dirty="0" smtClean="0">
              <a:latin typeface="Calibri" panose="020F0502020204030204" pitchFamily="34" charset="0"/>
            </a:endParaRP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dirty="0" err="1" smtClean="0">
                <a:latin typeface="Calibri" panose="020F0502020204030204" pitchFamily="34" charset="0"/>
              </a:rPr>
              <a:t>Beams</a:t>
            </a:r>
            <a:endParaRPr lang="fr-FR" dirty="0">
              <a:latin typeface="Calibri" panose="020F0502020204030204" pitchFamily="34" charset="0"/>
            </a:endParaRP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RF,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 err="1">
                <a:latin typeface="Calibri" panose="020F0502020204030204" pitchFamily="34" charset="0"/>
              </a:rPr>
              <a:t>Beam</a:t>
            </a:r>
            <a:r>
              <a:rPr lang="fr-FR" sz="1600" dirty="0">
                <a:latin typeface="Calibri" panose="020F0502020204030204" pitchFamily="34" charset="0"/>
              </a:rPr>
              <a:t> Instrumentation,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 err="1">
                <a:latin typeface="Calibri" panose="020F0502020204030204" pitchFamily="34" charset="0"/>
              </a:rPr>
              <a:t>Beam</a:t>
            </a:r>
            <a:r>
              <a:rPr lang="fr-FR" sz="1600" dirty="0">
                <a:latin typeface="Calibri" panose="020F0502020204030204" pitchFamily="34" charset="0"/>
              </a:rPr>
              <a:t> Transfert </a:t>
            </a:r>
            <a:r>
              <a:rPr lang="fr-FR" sz="1600" dirty="0" smtClean="0">
                <a:latin typeface="Calibri" panose="020F0502020204030204" pitchFamily="34" charset="0"/>
              </a:rPr>
              <a:t>and </a:t>
            </a:r>
            <a:r>
              <a:rPr lang="fr-FR" sz="1600" dirty="0" err="1" smtClean="0">
                <a:latin typeface="Calibri" panose="020F0502020204030204" pitchFamily="34" charset="0"/>
              </a:rPr>
              <a:t>Beam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</a:rPr>
              <a:t>Dump</a:t>
            </a: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dirty="0">
                <a:latin typeface="Calibri" panose="020F0502020204030204" pitchFamily="34" charset="0"/>
              </a:rPr>
              <a:t> Infrastructure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CV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EL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TI</a:t>
            </a:r>
          </a:p>
          <a:p>
            <a:pPr marL="1312863" lvl="2" indent="-339725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1600" dirty="0">
                <a:latin typeface="Calibri" panose="020F0502020204030204" pitchFamily="34" charset="0"/>
              </a:rPr>
              <a:t>Star Point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fr-FR" sz="20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Excluded</a:t>
            </a:r>
            <a:r>
              <a:rPr lang="fr-FR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systems</a:t>
            </a:r>
            <a:endParaRPr lang="fr-FR" sz="20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796925" lvl="1" indent="-339725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</a:rPr>
              <a:t>Expériences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z="1100" smtClean="0">
                <a:latin typeface="Calibri" panose="020F0502020204030204" pitchFamily="34" charset="0"/>
              </a:rPr>
              <a:t>1/19/2014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V.Chareyre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H.Thiesen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I.Romera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r>
              <a:rPr lang="en-US" sz="1100" dirty="0" err="1" smtClean="0">
                <a:latin typeface="Calibri" panose="020F0502020204030204" pitchFamily="34" charset="0"/>
              </a:rPr>
              <a:t>M.Zerlauth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z="1100" smtClean="0">
                <a:latin typeface="Calibri" panose="020F0502020204030204" pitchFamily="34" charset="0"/>
              </a:rPr>
              <a:t>9</a:t>
            </a:fld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376" y="5696525"/>
            <a:ext cx="19785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Courtesy </a:t>
            </a:r>
            <a:r>
              <a:rPr lang="en-US" dirty="0" err="1" smtClean="0">
                <a:latin typeface="Calibri"/>
                <a:cs typeface="Calibri"/>
              </a:rPr>
              <a:t>H.Thiesen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0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3223</TotalTime>
  <Words>1191</Words>
  <Application>Microsoft Office PowerPoint</Application>
  <PresentationFormat>On-screen Show (4:3)</PresentationFormat>
  <Paragraphs>296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CERN(4-3)</vt:lpstr>
      <vt:lpstr>PowerPoint Presentation</vt:lpstr>
      <vt:lpstr>(Re-)validation tests of UPS powering post LS1  Acknowledgements: V.Chareyre, H.Thiesen, M.Zerlauth</vt:lpstr>
      <vt:lpstr>Motivation</vt:lpstr>
      <vt:lpstr>Why to test redundant powering? </vt:lpstr>
      <vt:lpstr>Overview of the UPS Network for the LHC</vt:lpstr>
      <vt:lpstr>New UPS Configuration in the alcoves and Odd Points</vt:lpstr>
      <vt:lpstr>UPS Configuration in UA and US zones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test redundant UPS powering</vt:lpstr>
      <vt:lpstr>What needs to be tested – REs / odd points</vt:lpstr>
      <vt:lpstr>When to test?</vt:lpstr>
      <vt:lpstr>UPS test planning in 2014</vt:lpstr>
      <vt:lpstr>Conclusion</vt:lpstr>
      <vt:lpstr>PowerPoint Presentation</vt:lpstr>
      <vt:lpstr>Questions to client systems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Slava Grishin</cp:lastModifiedBy>
  <cp:revision>89</cp:revision>
  <cp:lastPrinted>2013-03-25T09:02:29Z</cp:lastPrinted>
  <dcterms:created xsi:type="dcterms:W3CDTF">2012-11-30T11:04:26Z</dcterms:created>
  <dcterms:modified xsi:type="dcterms:W3CDTF">2014-01-19T15:20:06Z</dcterms:modified>
</cp:coreProperties>
</file>