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19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0ACF5-07A3-4718-BD22-4EEDEFF48129}" type="datetimeFigureOut">
              <a:rPr lang="en-GB" smtClean="0"/>
              <a:t>27/01/2014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3001-A644-45AF-A429-9940740F31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8986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0ACF5-07A3-4718-BD22-4EEDEFF48129}" type="datetimeFigureOut">
              <a:rPr lang="en-GB" smtClean="0"/>
              <a:t>27/01/2014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3001-A644-45AF-A429-9940740F31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3674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0ACF5-07A3-4718-BD22-4EEDEFF48129}" type="datetimeFigureOut">
              <a:rPr lang="en-GB" smtClean="0"/>
              <a:t>27/01/2014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3001-A644-45AF-A429-9940740F31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252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0ACF5-07A3-4718-BD22-4EEDEFF48129}" type="datetimeFigureOut">
              <a:rPr lang="en-GB" smtClean="0"/>
              <a:t>27/01/2014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3001-A644-45AF-A429-9940740F31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4381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0ACF5-07A3-4718-BD22-4EEDEFF48129}" type="datetimeFigureOut">
              <a:rPr lang="en-GB" smtClean="0"/>
              <a:t>27/01/2014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3001-A644-45AF-A429-9940740F31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6638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0ACF5-07A3-4718-BD22-4EEDEFF48129}" type="datetimeFigureOut">
              <a:rPr lang="en-GB" smtClean="0"/>
              <a:t>27/01/2014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3001-A644-45AF-A429-9940740F31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2989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0ACF5-07A3-4718-BD22-4EEDEFF48129}" type="datetimeFigureOut">
              <a:rPr lang="en-GB" smtClean="0"/>
              <a:t>27/01/2014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3001-A644-45AF-A429-9940740F31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1335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0ACF5-07A3-4718-BD22-4EEDEFF48129}" type="datetimeFigureOut">
              <a:rPr lang="en-GB" smtClean="0"/>
              <a:t>27/01/2014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3001-A644-45AF-A429-9940740F31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8679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0ACF5-07A3-4718-BD22-4EEDEFF48129}" type="datetimeFigureOut">
              <a:rPr lang="en-GB" smtClean="0"/>
              <a:t>27/01/2014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3001-A644-45AF-A429-9940740F31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275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0ACF5-07A3-4718-BD22-4EEDEFF48129}" type="datetimeFigureOut">
              <a:rPr lang="en-GB" smtClean="0"/>
              <a:t>27/01/2014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3001-A644-45AF-A429-9940740F31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71773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0ACF5-07A3-4718-BD22-4EEDEFF48129}" type="datetimeFigureOut">
              <a:rPr lang="en-GB" smtClean="0"/>
              <a:t>27/01/2014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3001-A644-45AF-A429-9940740F31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3791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70ACF5-07A3-4718-BD22-4EEDEFF48129}" type="datetimeFigureOut">
              <a:rPr lang="en-GB" smtClean="0"/>
              <a:t>27/01/2014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263001-A644-45AF-A429-9940740F31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6106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LS1@LHC </a:t>
            </a:r>
            <a:r>
              <a:rPr lang="en-US" b="1" dirty="0" smtClean="0">
                <a:solidFill>
                  <a:srgbClr val="0070C0"/>
                </a:solidFill>
              </a:rPr>
              <a:t>BLM planning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28/01/2014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36904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Surface racks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dirty="0"/>
              <a:t> 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smtClean="0">
                <a:solidFill>
                  <a:srgbClr val="00B050"/>
                </a:solidFill>
              </a:rPr>
              <a:t>							P2</a:t>
            </a:r>
            <a:endParaRPr lang="en-GB" dirty="0"/>
          </a:p>
          <a:p>
            <a:r>
              <a:rPr lang="en-US" b="1" dirty="0" smtClean="0">
                <a:solidFill>
                  <a:srgbClr val="00B050"/>
                </a:solidFill>
              </a:rPr>
              <a:t>P1, P2, P5, </a:t>
            </a:r>
            <a:r>
              <a:rPr lang="en-US" b="1" dirty="0" smtClean="0">
                <a:solidFill>
                  <a:srgbClr val="FFC000"/>
                </a:solidFill>
              </a:rPr>
              <a:t>P6</a:t>
            </a:r>
            <a:r>
              <a:rPr lang="en-US" b="1" dirty="0" smtClean="0">
                <a:solidFill>
                  <a:srgbClr val="00B050"/>
                </a:solidFill>
              </a:rPr>
              <a:t>, P7, </a:t>
            </a:r>
            <a:r>
              <a:rPr lang="en-US" b="1" dirty="0" smtClean="0">
                <a:solidFill>
                  <a:srgbClr val="FF0000"/>
                </a:solidFill>
              </a:rPr>
              <a:t>P8 </a:t>
            </a:r>
            <a:r>
              <a:rPr lang="en-US" sz="2200" b="1" dirty="0" smtClean="0">
                <a:solidFill>
                  <a:srgbClr val="FF0000"/>
                </a:solidFill>
              </a:rPr>
              <a:t>(1/2)</a:t>
            </a:r>
            <a:r>
              <a:rPr lang="en-US" sz="2200" b="1" dirty="0" smtClean="0"/>
              <a:t> </a:t>
            </a:r>
            <a:r>
              <a:rPr lang="en-US" dirty="0" smtClean="0"/>
              <a:t>: done </a:t>
            </a:r>
          </a:p>
          <a:p>
            <a:pPr marL="0" indent="0">
              <a:buNone/>
            </a:pPr>
            <a:r>
              <a:rPr lang="en-US" dirty="0" smtClean="0"/>
              <a:t>(not </a:t>
            </a:r>
            <a:r>
              <a:rPr lang="en-US" dirty="0" smtClean="0"/>
              <a:t>complete…)</a:t>
            </a:r>
            <a:endParaRPr lang="en-US" dirty="0" smtClean="0"/>
          </a:p>
          <a:p>
            <a:endParaRPr lang="en-US" b="1" dirty="0" smtClean="0"/>
          </a:p>
          <a:p>
            <a:r>
              <a:rPr lang="en-GB" dirty="0" smtClean="0">
                <a:solidFill>
                  <a:srgbClr val="FF0000"/>
                </a:solidFill>
              </a:rPr>
              <a:t>Pt3</a:t>
            </a:r>
            <a:r>
              <a:rPr lang="en-GB" dirty="0" smtClean="0"/>
              <a:t> </a:t>
            </a:r>
            <a:r>
              <a:rPr lang="en-GB" dirty="0"/>
              <a:t>: </a:t>
            </a:r>
            <a:r>
              <a:rPr lang="en-GB" dirty="0" smtClean="0"/>
              <a:t>February</a:t>
            </a:r>
            <a:endParaRPr lang="en-GB" dirty="0"/>
          </a:p>
          <a:p>
            <a:r>
              <a:rPr lang="en-GB" dirty="0" smtClean="0">
                <a:solidFill>
                  <a:srgbClr val="FF0000"/>
                </a:solidFill>
              </a:rPr>
              <a:t>Pt4</a:t>
            </a:r>
            <a:r>
              <a:rPr lang="en-GB" dirty="0" smtClean="0"/>
              <a:t> </a:t>
            </a:r>
            <a:r>
              <a:rPr lang="en-GB" dirty="0"/>
              <a:t>: February, </a:t>
            </a:r>
            <a:r>
              <a:rPr lang="en-GB" dirty="0" smtClean="0"/>
              <a:t>March </a:t>
            </a:r>
            <a:r>
              <a:rPr lang="en-GB" sz="1400" dirty="0" smtClean="0"/>
              <a:t>(Bernd’s request)                                                         </a:t>
            </a:r>
            <a:r>
              <a:rPr lang="en-US" b="1" dirty="0" smtClean="0">
                <a:solidFill>
                  <a:srgbClr val="FFC000"/>
                </a:solidFill>
              </a:rPr>
              <a:t>P6</a:t>
            </a: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r>
              <a:rPr lang="en-US" dirty="0" smtClean="0">
                <a:solidFill>
                  <a:srgbClr val="00B050"/>
                </a:solidFill>
              </a:rPr>
              <a:t>6 Bars ( 2 for </a:t>
            </a:r>
            <a:r>
              <a:rPr lang="en-US" dirty="0" smtClean="0">
                <a:solidFill>
                  <a:srgbClr val="FF0000"/>
                </a:solidFill>
              </a:rPr>
              <a:t>Pt8</a:t>
            </a:r>
            <a:r>
              <a:rPr lang="en-US" dirty="0" smtClean="0">
                <a:solidFill>
                  <a:srgbClr val="00B050"/>
                </a:solidFill>
              </a:rPr>
              <a:t>) - +</a:t>
            </a:r>
            <a:endParaRPr lang="en-US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en-GB" dirty="0" smtClean="0"/>
          </a:p>
          <a:p>
            <a:r>
              <a:rPr lang="en-US" dirty="0" smtClean="0">
                <a:solidFill>
                  <a:srgbClr val="0070C0"/>
                </a:solidFill>
              </a:rPr>
              <a:t>Cards</a:t>
            </a:r>
            <a:endParaRPr lang="en-GB" dirty="0" smtClean="0">
              <a:solidFill>
                <a:srgbClr val="0070C0"/>
              </a:solidFill>
            </a:endParaRPr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4616" y="4365104"/>
            <a:ext cx="1505812" cy="1129359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3476" y="1124744"/>
            <a:ext cx="1620180" cy="2160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0008" y="3762113"/>
            <a:ext cx="1653648" cy="2204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77629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Tunnel racks and HV divider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200" dirty="0" smtClean="0"/>
              <a:t>Arc: All </a:t>
            </a:r>
            <a:r>
              <a:rPr lang="en-US" sz="1200" u="sng" dirty="0" smtClean="0">
                <a:solidFill>
                  <a:srgbClr val="00B050"/>
                </a:solidFill>
              </a:rPr>
              <a:t>backplanes</a:t>
            </a:r>
            <a:r>
              <a:rPr lang="en-US" sz="1200" dirty="0" smtClean="0"/>
              <a:t> was exchange</a:t>
            </a:r>
          </a:p>
          <a:p>
            <a:r>
              <a:rPr lang="en-US" sz="1200" dirty="0" smtClean="0"/>
              <a:t>Arc: all CFC cards </a:t>
            </a:r>
            <a:r>
              <a:rPr lang="en-US" sz="1200" dirty="0" smtClean="0"/>
              <a:t>removed</a:t>
            </a:r>
          </a:p>
          <a:p>
            <a:r>
              <a:rPr lang="en-US" sz="1200" dirty="0"/>
              <a:t>LSS: CFC cards removed</a:t>
            </a:r>
            <a:endParaRPr lang="en-GB" sz="1200" dirty="0"/>
          </a:p>
          <a:p>
            <a:endParaRPr lang="en-US" sz="1200" dirty="0" smtClean="0"/>
          </a:p>
          <a:p>
            <a:r>
              <a:rPr lang="en-US" dirty="0" smtClean="0"/>
              <a:t>LSS: HV divider installation:</a:t>
            </a:r>
          </a:p>
          <a:p>
            <a:pPr marL="0" indent="0">
              <a:buNone/>
            </a:pPr>
            <a:r>
              <a:rPr lang="en-US" sz="2000" dirty="0" smtClean="0"/>
              <a:t>	~60</a:t>
            </a:r>
            <a:r>
              <a:rPr lang="en-US" sz="2000" dirty="0" smtClean="0"/>
              <a:t>% HV dividers was </a:t>
            </a:r>
            <a:r>
              <a:rPr lang="en-US" sz="2000" dirty="0" smtClean="0"/>
              <a:t>installed in 6 LSS, </a:t>
            </a:r>
            <a:r>
              <a:rPr lang="en-US" sz="2000" dirty="0" smtClean="0"/>
              <a:t> </a:t>
            </a:r>
            <a:r>
              <a:rPr lang="en-US" sz="2000" dirty="0" smtClean="0"/>
              <a:t>but rest of cases </a:t>
            </a:r>
            <a:r>
              <a:rPr lang="en-US" sz="2000" dirty="0" smtClean="0"/>
              <a:t>are special ( as example </a:t>
            </a:r>
            <a:r>
              <a:rPr lang="en-US" sz="2000" u="sng" dirty="0" smtClean="0">
                <a:solidFill>
                  <a:srgbClr val="00B0F0"/>
                </a:solidFill>
              </a:rPr>
              <a:t>R5 - presentation</a:t>
            </a:r>
            <a:r>
              <a:rPr lang="en-US" sz="2000" dirty="0" smtClean="0"/>
              <a:t>)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	Pt6</a:t>
            </a:r>
            <a:r>
              <a:rPr lang="en-US" sz="2000" dirty="0" smtClean="0"/>
              <a:t> </a:t>
            </a:r>
            <a:r>
              <a:rPr lang="en-US" sz="2000" dirty="0" smtClean="0"/>
              <a:t>, where 3 HV dividers was </a:t>
            </a:r>
            <a:r>
              <a:rPr lang="en-US" sz="2000" dirty="0" smtClean="0"/>
              <a:t>installed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5992822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BLM re-installation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sz="1700" dirty="0" smtClean="0"/>
              <a:t>New cables for dipole-dipole (DD) BLM </a:t>
            </a:r>
            <a:r>
              <a:rPr lang="en-US" sz="1700" dirty="0" smtClean="0"/>
              <a:t>installation was </a:t>
            </a:r>
            <a:r>
              <a:rPr lang="en-US" sz="1700" dirty="0" smtClean="0"/>
              <a:t>done in All Arc with the connectors, except </a:t>
            </a:r>
            <a:r>
              <a:rPr lang="en-US" sz="1700" dirty="0" smtClean="0">
                <a:solidFill>
                  <a:srgbClr val="FF0000"/>
                </a:solidFill>
              </a:rPr>
              <a:t>sector 6-7 and L6 (no HV connectors)</a:t>
            </a:r>
          </a:p>
          <a:p>
            <a:r>
              <a:rPr lang="en-US" sz="1700" dirty="0" smtClean="0"/>
              <a:t>L6 – BLMs re-installed  in cells 7-21 with new DD support (except cell 8)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R6 – </a:t>
            </a:r>
            <a:r>
              <a:rPr lang="en-US" dirty="0" smtClean="0">
                <a:solidFill>
                  <a:srgbClr val="0070C0"/>
                </a:solidFill>
              </a:rPr>
              <a:t>done from Q8-Q11 with connectors, </a:t>
            </a:r>
            <a:r>
              <a:rPr lang="en-US" dirty="0" smtClean="0"/>
              <a:t>except </a:t>
            </a:r>
            <a:r>
              <a:rPr lang="en-US" dirty="0" smtClean="0">
                <a:solidFill>
                  <a:srgbClr val="FF0000"/>
                </a:solidFill>
              </a:rPr>
              <a:t>QBBI.8R6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u="sng" dirty="0" smtClean="0">
                <a:solidFill>
                  <a:srgbClr val="00B050"/>
                </a:solidFill>
              </a:rPr>
              <a:t>R5 – </a:t>
            </a:r>
            <a:r>
              <a:rPr lang="en-US" u="sng" dirty="0">
                <a:solidFill>
                  <a:srgbClr val="00B050"/>
                </a:solidFill>
              </a:rPr>
              <a:t> </a:t>
            </a:r>
            <a:r>
              <a:rPr lang="en-US" u="sng" dirty="0" smtClean="0">
                <a:solidFill>
                  <a:srgbClr val="00B050"/>
                </a:solidFill>
              </a:rPr>
              <a:t>done from Q7 to Q7 with connectors, except  for 3 open ICs</a:t>
            </a:r>
            <a:endParaRPr lang="en-US" u="sng" dirty="0" smtClean="0">
              <a:solidFill>
                <a:srgbClr val="00B050"/>
              </a:solidFill>
            </a:endParaRPr>
          </a:p>
          <a:p>
            <a:r>
              <a:rPr lang="en-US" sz="1800" dirty="0" smtClean="0">
                <a:solidFill>
                  <a:srgbClr val="00B050"/>
                </a:solidFill>
              </a:rPr>
              <a:t>LSS: Pt3 </a:t>
            </a:r>
            <a:r>
              <a:rPr lang="en-US" sz="1800" dirty="0" smtClean="0">
                <a:solidFill>
                  <a:srgbClr val="00B050"/>
                </a:solidFill>
              </a:rPr>
              <a:t>re-installed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LSS: R5 -  prepared but not installed 4 and 5 cells</a:t>
            </a:r>
            <a:endParaRPr lang="en-US" dirty="0" smtClean="0">
              <a:solidFill>
                <a:srgbClr val="0070C0"/>
              </a:solidFill>
            </a:endParaRPr>
          </a:p>
          <a:p>
            <a:r>
              <a:rPr lang="en-US" dirty="0" smtClean="0"/>
              <a:t>DD supports: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</a:t>
            </a:r>
            <a:r>
              <a:rPr lang="en-US" sz="2300" dirty="0" smtClean="0"/>
              <a:t>Germany: received </a:t>
            </a:r>
            <a:r>
              <a:rPr lang="en-US" sz="2300" dirty="0"/>
              <a:t>400</a:t>
            </a:r>
            <a:r>
              <a:rPr lang="en-US" sz="2300" dirty="0">
                <a:solidFill>
                  <a:srgbClr val="00B050"/>
                </a:solidFill>
              </a:rPr>
              <a:t> </a:t>
            </a:r>
            <a:r>
              <a:rPr lang="en-US" sz="2300" dirty="0" smtClean="0"/>
              <a:t>long supports ( for </a:t>
            </a:r>
            <a:r>
              <a:rPr lang="en-US" sz="2300" dirty="0" smtClean="0">
                <a:solidFill>
                  <a:srgbClr val="00B050"/>
                </a:solidFill>
              </a:rPr>
              <a:t>400</a:t>
            </a:r>
            <a:r>
              <a:rPr lang="en-US" sz="2300" dirty="0" smtClean="0"/>
              <a:t> DD)</a:t>
            </a:r>
            <a:endParaRPr lang="en-US" sz="2300" dirty="0" smtClean="0"/>
          </a:p>
          <a:p>
            <a:pPr marL="0" indent="0">
              <a:buNone/>
            </a:pPr>
            <a:r>
              <a:rPr lang="en-US" sz="2300" dirty="0" smtClean="0"/>
              <a:t>          </a:t>
            </a:r>
            <a:r>
              <a:rPr lang="en-US" sz="2300" dirty="0" smtClean="0"/>
              <a:t>   CERN</a:t>
            </a:r>
            <a:r>
              <a:rPr lang="en-US" sz="2300" dirty="0" smtClean="0"/>
              <a:t>: received </a:t>
            </a:r>
            <a:r>
              <a:rPr lang="en-US" sz="2300" u="sng" dirty="0" smtClean="0"/>
              <a:t>brides</a:t>
            </a:r>
            <a:r>
              <a:rPr lang="en-US" sz="2300" dirty="0" smtClean="0"/>
              <a:t> and </a:t>
            </a:r>
            <a:r>
              <a:rPr lang="en-US" sz="2300" u="sng" dirty="0" err="1" smtClean="0"/>
              <a:t>int</a:t>
            </a:r>
            <a:r>
              <a:rPr lang="en-US" sz="2300" u="sng" dirty="0" smtClean="0"/>
              <a:t> supports </a:t>
            </a:r>
            <a:r>
              <a:rPr lang="en-US" sz="2300" dirty="0" smtClean="0"/>
              <a:t>– 400 pcs (for </a:t>
            </a:r>
            <a:r>
              <a:rPr lang="en-US" sz="2300" dirty="0" smtClean="0">
                <a:solidFill>
                  <a:srgbClr val="00B050"/>
                </a:solidFill>
              </a:rPr>
              <a:t>200</a:t>
            </a:r>
            <a:r>
              <a:rPr lang="en-US" sz="2300" dirty="0" smtClean="0"/>
              <a:t> </a:t>
            </a:r>
            <a:r>
              <a:rPr lang="en-US" sz="2300" dirty="0" smtClean="0"/>
              <a:t>DD), </a:t>
            </a:r>
            <a:r>
              <a:rPr lang="en-US" sz="2300" dirty="0"/>
              <a:t> </a:t>
            </a:r>
            <a:r>
              <a:rPr lang="en-US" sz="2300" dirty="0" smtClean="0"/>
              <a:t>  </a:t>
            </a:r>
            <a:r>
              <a:rPr lang="en-US" sz="2300" dirty="0" smtClean="0"/>
              <a:t>next </a:t>
            </a:r>
            <a:r>
              <a:rPr lang="en-US" sz="2300" dirty="0" smtClean="0"/>
              <a:t>delivery – </a:t>
            </a:r>
            <a:r>
              <a:rPr lang="en-US" sz="2300" dirty="0" smtClean="0">
                <a:solidFill>
                  <a:srgbClr val="FF0000"/>
                </a:solidFill>
              </a:rPr>
              <a:t>middle of February</a:t>
            </a:r>
          </a:p>
          <a:p>
            <a:r>
              <a:rPr lang="en-US" dirty="0" smtClean="0"/>
              <a:t>Connectors : </a:t>
            </a:r>
            <a:r>
              <a:rPr lang="en-US" dirty="0" smtClean="0"/>
              <a:t>24.01 arrival</a:t>
            </a:r>
          </a:p>
          <a:p>
            <a:pPr marL="0" indent="0">
              <a:buNone/>
            </a:pPr>
            <a:r>
              <a:rPr lang="en-US" sz="2300" dirty="0" smtClean="0">
                <a:solidFill>
                  <a:srgbClr val="00B050"/>
                </a:solidFill>
              </a:rPr>
              <a:t>1300 HV connectors</a:t>
            </a:r>
          </a:p>
          <a:p>
            <a:pPr marL="0" indent="0">
              <a:buNone/>
            </a:pPr>
            <a:r>
              <a:rPr lang="en-US" sz="2300" dirty="0" smtClean="0">
                <a:solidFill>
                  <a:srgbClr val="00B050"/>
                </a:solidFill>
              </a:rPr>
              <a:t>400 signal connectors</a:t>
            </a:r>
            <a:endParaRPr lang="en-US" sz="2300" dirty="0" smtClean="0">
              <a:solidFill>
                <a:srgbClr val="00B050"/>
              </a:solidFill>
            </a:endParaRPr>
          </a:p>
          <a:p>
            <a:r>
              <a:rPr lang="en-US" sz="2600" dirty="0" smtClean="0">
                <a:solidFill>
                  <a:srgbClr val="FF0000"/>
                </a:solidFill>
              </a:rPr>
              <a:t>New installations </a:t>
            </a:r>
            <a:r>
              <a:rPr lang="en-US" sz="2600" dirty="0" smtClean="0"/>
              <a:t>(collimators, AFP, TOTEM, Alice – 2 old + </a:t>
            </a:r>
            <a:r>
              <a:rPr lang="en-US" sz="2600" dirty="0" smtClean="0"/>
              <a:t>new)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Put (overhead) the empty labels </a:t>
            </a:r>
            <a:r>
              <a:rPr lang="en-US" dirty="0" smtClean="0">
                <a:solidFill>
                  <a:srgbClr val="0070C0"/>
                </a:solidFill>
              </a:rPr>
              <a:t>on old slot label for </a:t>
            </a:r>
            <a:r>
              <a:rPr lang="en-US" dirty="0" smtClean="0">
                <a:solidFill>
                  <a:srgbClr val="0070C0"/>
                </a:solidFill>
              </a:rPr>
              <a:t> displacement  to DD BLM</a:t>
            </a:r>
          </a:p>
          <a:p>
            <a:r>
              <a:rPr lang="en-US" dirty="0" smtClean="0"/>
              <a:t>Scotch for new DD supports</a:t>
            </a:r>
            <a:r>
              <a:rPr lang="en-US" dirty="0" smtClean="0">
                <a:solidFill>
                  <a:srgbClr val="0070C0"/>
                </a:solidFill>
              </a:rPr>
              <a:t>: </a:t>
            </a:r>
            <a:r>
              <a:rPr lang="en-US" dirty="0" smtClean="0">
                <a:solidFill>
                  <a:srgbClr val="FF0000"/>
                </a:solidFill>
              </a:rPr>
              <a:t>8 (10) </a:t>
            </a:r>
            <a:r>
              <a:rPr lang="en-US" dirty="0" err="1" smtClean="0">
                <a:solidFill>
                  <a:srgbClr val="FF0000"/>
                </a:solidFill>
              </a:rPr>
              <a:t>rouleaus</a:t>
            </a:r>
            <a:r>
              <a:rPr lang="en-US" dirty="0" smtClean="0">
                <a:solidFill>
                  <a:srgbClr val="0070C0"/>
                </a:solidFill>
              </a:rPr>
              <a:t>, </a:t>
            </a:r>
            <a:r>
              <a:rPr lang="en-US" dirty="0" smtClean="0">
                <a:solidFill>
                  <a:srgbClr val="FF0000"/>
                </a:solidFill>
              </a:rPr>
              <a:t>528 euro/</a:t>
            </a:r>
            <a:r>
              <a:rPr lang="en-US" dirty="0" err="1" smtClean="0">
                <a:solidFill>
                  <a:srgbClr val="FF0000"/>
                </a:solidFill>
              </a:rPr>
              <a:t>rouleau</a:t>
            </a:r>
            <a:endParaRPr lang="en-US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51360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Divers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1100" dirty="0" smtClean="0"/>
              <a:t>Slot Labels</a:t>
            </a:r>
            <a:endParaRPr lang="en-US" sz="1100" dirty="0" smtClean="0"/>
          </a:p>
          <a:p>
            <a:r>
              <a:rPr lang="en-US" sz="1100" dirty="0" smtClean="0"/>
              <a:t>Databases ( ~840 new expert names)</a:t>
            </a:r>
          </a:p>
          <a:p>
            <a:r>
              <a:rPr lang="en-US" sz="1100" dirty="0" smtClean="0"/>
              <a:t>Test (electrical, battery)</a:t>
            </a:r>
          </a:p>
          <a:p>
            <a:r>
              <a:rPr lang="en-US" sz="1100" dirty="0" smtClean="0"/>
              <a:t>Rad Source </a:t>
            </a:r>
            <a:r>
              <a:rPr lang="en-US" sz="1100" dirty="0" smtClean="0"/>
              <a:t>test ( 2 sources)</a:t>
            </a:r>
          </a:p>
          <a:p>
            <a:r>
              <a:rPr lang="en-US" dirty="0" smtClean="0"/>
              <a:t>Label for new  “short” cable (BJBDV - BJBAP)</a:t>
            </a:r>
          </a:p>
          <a:p>
            <a:r>
              <a:rPr lang="en-GB" dirty="0">
                <a:solidFill>
                  <a:srgbClr val="FF0000"/>
                </a:solidFill>
              </a:rPr>
              <a:t>ECR LHC-BLM-EC-0003 </a:t>
            </a:r>
            <a:r>
              <a:rPr lang="en-GB" dirty="0" smtClean="0">
                <a:solidFill>
                  <a:srgbClr val="FF0000"/>
                </a:solidFill>
              </a:rPr>
              <a:t> (BJBDV): </a:t>
            </a:r>
          </a:p>
          <a:p>
            <a:pPr marL="0" indent="0">
              <a:buNone/>
            </a:pPr>
            <a:r>
              <a:rPr lang="en-GB" sz="2100" dirty="0" smtClean="0"/>
              <a:t>Samy “Is </a:t>
            </a:r>
            <a:r>
              <a:rPr lang="en-GB" sz="2100" dirty="0"/>
              <a:t>it possible to change the name form </a:t>
            </a:r>
            <a:r>
              <a:rPr lang="en-GB" sz="2100" dirty="0" smtClean="0">
                <a:solidFill>
                  <a:srgbClr val="00B050"/>
                </a:solidFill>
              </a:rPr>
              <a:t>BJBCT</a:t>
            </a:r>
            <a:r>
              <a:rPr lang="en-GB" sz="2100" dirty="0" smtClean="0"/>
              <a:t> (IC High Voltage Box with Capacitor) </a:t>
            </a:r>
            <a:r>
              <a:rPr lang="en-GB" sz="2100" dirty="0"/>
              <a:t>to </a:t>
            </a:r>
            <a:r>
              <a:rPr lang="en-GB" sz="2100" dirty="0" smtClean="0"/>
              <a:t>BJBC</a:t>
            </a:r>
            <a:r>
              <a:rPr lang="en-GB" sz="2100" dirty="0" smtClean="0">
                <a:solidFill>
                  <a:srgbClr val="FF0000"/>
                </a:solidFill>
              </a:rPr>
              <a:t>P</a:t>
            </a:r>
            <a:r>
              <a:rPr lang="en-GB" sz="2100" dirty="0" smtClean="0"/>
              <a:t>) </a:t>
            </a:r>
            <a:r>
              <a:rPr lang="en-GB" sz="2100" dirty="0"/>
              <a:t>and </a:t>
            </a:r>
            <a:r>
              <a:rPr lang="en-GB" sz="2100" dirty="0" smtClean="0"/>
              <a:t>BJSCT (for SEM) </a:t>
            </a:r>
            <a:r>
              <a:rPr lang="en-GB" sz="2100" dirty="0"/>
              <a:t>to BJSC</a:t>
            </a:r>
            <a:r>
              <a:rPr lang="en-GB" sz="2100" dirty="0">
                <a:solidFill>
                  <a:srgbClr val="FF0000"/>
                </a:solidFill>
              </a:rPr>
              <a:t>P</a:t>
            </a:r>
            <a:r>
              <a:rPr lang="en-GB" sz="2100" dirty="0" smtClean="0"/>
              <a:t>?</a:t>
            </a:r>
            <a:endParaRPr lang="en-US" dirty="0" smtClean="0"/>
          </a:p>
          <a:p>
            <a:r>
              <a:rPr lang="en-US" dirty="0" smtClean="0"/>
              <a:t>LIC’s (list and GIF results) for installation</a:t>
            </a:r>
          </a:p>
          <a:p>
            <a:r>
              <a:rPr lang="en-US" dirty="0" smtClean="0"/>
              <a:t>William’s request:</a:t>
            </a:r>
          </a:p>
          <a:p>
            <a:pPr marL="0" indent="0">
              <a:buNone/>
            </a:pPr>
            <a:r>
              <a:rPr lang="en-GB" sz="1200" dirty="0"/>
              <a:t>Booster IC Supports -&gt; about 5 </a:t>
            </a:r>
            <a:r>
              <a:rPr lang="en-GB" sz="1200" dirty="0" smtClean="0"/>
              <a:t>days</a:t>
            </a:r>
          </a:p>
          <a:p>
            <a:pPr marL="0" indent="0">
              <a:buNone/>
            </a:pPr>
            <a:r>
              <a:rPr lang="en-US" sz="1200" dirty="0"/>
              <a:t>Booster Rack -&gt; about 1 day</a:t>
            </a:r>
          </a:p>
          <a:p>
            <a:pPr marL="0" indent="0">
              <a:buNone/>
            </a:pPr>
            <a:r>
              <a:rPr lang="en-GB" sz="1200" dirty="0" smtClean="0"/>
              <a:t>Linac4 </a:t>
            </a:r>
            <a:r>
              <a:rPr lang="en-GB" sz="1200" dirty="0"/>
              <a:t>Rack -&gt; about 2 Days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74231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317</Words>
  <Application>Microsoft Office PowerPoint</Application>
  <PresentationFormat>On-screen Show (4:3)</PresentationFormat>
  <Paragraphs>51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LS1@LHC BLM planning</vt:lpstr>
      <vt:lpstr>Surface racks</vt:lpstr>
      <vt:lpstr>Tunnel racks and HV divider</vt:lpstr>
      <vt:lpstr>BLM re-installation</vt:lpstr>
      <vt:lpstr>Divers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Slava Grishin</dc:creator>
  <cp:lastModifiedBy>Slava Grishin</cp:lastModifiedBy>
  <cp:revision>13</cp:revision>
  <dcterms:created xsi:type="dcterms:W3CDTF">2014-01-19T14:18:55Z</dcterms:created>
  <dcterms:modified xsi:type="dcterms:W3CDTF">2014-01-27T16:17:14Z</dcterms:modified>
</cp:coreProperties>
</file>