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LS1@LHC BLM planning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r>
              <a:rPr lang="en-US" dirty="0" smtClean="0"/>
              <a:t>/02/2014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							</a:t>
            </a:r>
            <a:endParaRPr lang="en-GB" dirty="0" smtClean="0"/>
          </a:p>
          <a:p>
            <a:r>
              <a:rPr lang="en-US" sz="2300" b="1" dirty="0" smtClean="0">
                <a:solidFill>
                  <a:srgbClr val="00B050"/>
                </a:solidFill>
              </a:rPr>
              <a:t>P1, P2, P5, P6, P7, </a:t>
            </a:r>
            <a:r>
              <a:rPr lang="en-US" sz="2300" b="1" dirty="0" smtClean="0">
                <a:solidFill>
                  <a:srgbClr val="FF0000"/>
                </a:solidFill>
              </a:rPr>
              <a:t>P8 (1/2)</a:t>
            </a:r>
            <a:r>
              <a:rPr lang="en-US" sz="2300" b="1" dirty="0" smtClean="0"/>
              <a:t> </a:t>
            </a:r>
            <a:r>
              <a:rPr lang="en-US" sz="2300" dirty="0" smtClean="0"/>
              <a:t>: done </a:t>
            </a:r>
            <a:endParaRPr lang="en-US" sz="2300" b="1" dirty="0" smtClean="0"/>
          </a:p>
          <a:p>
            <a:r>
              <a:rPr lang="en-GB" sz="2300" dirty="0" smtClean="0">
                <a:solidFill>
                  <a:srgbClr val="FF0000"/>
                </a:solidFill>
              </a:rPr>
              <a:t>Pt3</a:t>
            </a:r>
            <a:r>
              <a:rPr lang="en-GB" sz="2300" dirty="0" smtClean="0"/>
              <a:t> </a:t>
            </a:r>
            <a:r>
              <a:rPr lang="en-GB" sz="2300" dirty="0"/>
              <a:t>: </a:t>
            </a:r>
            <a:r>
              <a:rPr lang="en-GB" sz="2300" dirty="0" smtClean="0"/>
              <a:t>February</a:t>
            </a:r>
            <a:endParaRPr lang="en-GB" sz="2300" dirty="0"/>
          </a:p>
          <a:p>
            <a:r>
              <a:rPr lang="en-GB" sz="2300" dirty="0" smtClean="0">
                <a:solidFill>
                  <a:srgbClr val="FF0000"/>
                </a:solidFill>
              </a:rPr>
              <a:t>Pt4</a:t>
            </a:r>
            <a:r>
              <a:rPr lang="en-GB" sz="2300" dirty="0" smtClean="0"/>
              <a:t> </a:t>
            </a:r>
            <a:r>
              <a:rPr lang="en-GB" sz="2300" dirty="0"/>
              <a:t>: February, </a:t>
            </a:r>
            <a:r>
              <a:rPr lang="en-GB" sz="2300" dirty="0" smtClean="0"/>
              <a:t>March (Bernd’s request)                                                         </a:t>
            </a:r>
          </a:p>
          <a:p>
            <a:pPr marL="0" indent="0">
              <a:buNone/>
            </a:pPr>
            <a:endParaRPr lang="en-GB" sz="2300" dirty="0" smtClean="0"/>
          </a:p>
          <a:p>
            <a:pPr marL="0" indent="0">
              <a:buNone/>
            </a:pPr>
            <a:endParaRPr lang="en-GB" sz="23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US" sz="3500" b="1" dirty="0"/>
              <a:t>From:</a:t>
            </a:r>
            <a:r>
              <a:rPr lang="en-US" sz="3500" dirty="0"/>
              <a:t> Christos Zamantzas </a:t>
            </a:r>
            <a:br>
              <a:rPr lang="en-US" sz="3500" dirty="0"/>
            </a:br>
            <a:r>
              <a:rPr lang="en-US" sz="3500" b="1" dirty="0"/>
              <a:t>Sent:</a:t>
            </a:r>
            <a:r>
              <a:rPr lang="en-US" sz="3500" dirty="0"/>
              <a:t> 31 January 2014 14:35</a:t>
            </a:r>
            <a:br>
              <a:rPr lang="en-US" sz="3500" dirty="0"/>
            </a:br>
            <a:r>
              <a:rPr lang="en-US" sz="3500" b="1" dirty="0"/>
              <a:t>To:</a:t>
            </a:r>
            <a:r>
              <a:rPr lang="en-US" sz="3500" dirty="0"/>
              <a:t> Slava Grishin; Seghaier Ben Amor</a:t>
            </a:r>
            <a:br>
              <a:rPr lang="en-US" sz="3500" dirty="0"/>
            </a:br>
            <a:r>
              <a:rPr lang="en-US" sz="3500" b="1" dirty="0"/>
              <a:t>Cc:</a:t>
            </a:r>
            <a:r>
              <a:rPr lang="en-US" sz="3500" dirty="0"/>
              <a:t> Ewald Effinger</a:t>
            </a:r>
            <a:br>
              <a:rPr lang="en-US" sz="3500" dirty="0"/>
            </a:br>
            <a:r>
              <a:rPr lang="en-US" sz="3500" b="1" dirty="0"/>
              <a:t>Subject:</a:t>
            </a:r>
            <a:r>
              <a:rPr lang="en-US" sz="3500" dirty="0"/>
              <a:t> Rack configuration</a:t>
            </a:r>
            <a:endParaRPr lang="en-GB" sz="3500" dirty="0"/>
          </a:p>
          <a:p>
            <a:r>
              <a:rPr lang="en-GB" sz="3500" dirty="0"/>
              <a:t> </a:t>
            </a:r>
          </a:p>
          <a:p>
            <a:r>
              <a:rPr lang="en-GB" sz="3500" dirty="0"/>
              <a:t>Hi Slava,</a:t>
            </a:r>
          </a:p>
          <a:p>
            <a:r>
              <a:rPr lang="en-GB" sz="3500" dirty="0"/>
              <a:t> </a:t>
            </a:r>
          </a:p>
          <a:p>
            <a:r>
              <a:rPr lang="en-GB" sz="3500" dirty="0"/>
              <a:t>Here is the </a:t>
            </a:r>
            <a:r>
              <a:rPr lang="en-GB" sz="3500" b="1" u="sng" dirty="0"/>
              <a:t>latest version of the rack configuration in the LHC</a:t>
            </a:r>
            <a:r>
              <a:rPr lang="en-GB" sz="3500" dirty="0"/>
              <a:t>.</a:t>
            </a:r>
          </a:p>
          <a:p>
            <a:r>
              <a:rPr lang="en-GB" sz="3500" dirty="0"/>
              <a:t> </a:t>
            </a:r>
          </a:p>
          <a:p>
            <a:r>
              <a:rPr lang="en-GB" sz="3500" dirty="0"/>
              <a:t>We have agreed with Ewald to change the position if the “Left” crates, because it will allow us to reuse many of the fibres.</a:t>
            </a:r>
          </a:p>
          <a:p>
            <a:r>
              <a:rPr lang="en-GB" sz="3500" dirty="0"/>
              <a:t> </a:t>
            </a:r>
          </a:p>
          <a:p>
            <a:r>
              <a:rPr lang="en-GB" sz="3500" dirty="0"/>
              <a:t>Regards,</a:t>
            </a:r>
          </a:p>
          <a:p>
            <a:r>
              <a:rPr lang="en-GB" sz="3500" dirty="0"/>
              <a:t>Christos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Tunnel racks and HV divider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HV </a:t>
            </a:r>
            <a:r>
              <a:rPr lang="en-US" dirty="0" smtClean="0"/>
              <a:t>divider installation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1200" dirty="0"/>
              <a:t>~60% HV dividers was installed in 6 LSS,  but rest of cases are special :</a:t>
            </a:r>
          </a:p>
          <a:p>
            <a:pPr marL="0" indent="0">
              <a:buNone/>
            </a:pPr>
            <a:r>
              <a:rPr lang="en-US" sz="2000" u="sng" dirty="0">
                <a:solidFill>
                  <a:srgbClr val="002060"/>
                </a:solidFill>
              </a:rPr>
              <a:t>R5 – </a:t>
            </a:r>
            <a:r>
              <a:rPr lang="en-US" sz="2000" u="sng" dirty="0" smtClean="0">
                <a:solidFill>
                  <a:srgbClr val="002060"/>
                </a:solidFill>
              </a:rPr>
              <a:t>presentation of special cases</a:t>
            </a:r>
            <a:r>
              <a:rPr lang="en-US" sz="2000" dirty="0">
                <a:solidFill>
                  <a:srgbClr val="002060"/>
                </a:solidFill>
              </a:rPr>
              <a:t/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u="sng" dirty="0">
                <a:solidFill>
                  <a:srgbClr val="002060"/>
                </a:solidFill>
              </a:rPr>
              <a:t>R6 – not installed . presentation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Schedule for installation, including </a:t>
            </a:r>
            <a:r>
              <a:rPr lang="en-US" dirty="0" smtClean="0">
                <a:solidFill>
                  <a:srgbClr val="FF0000"/>
                </a:solidFill>
              </a:rPr>
              <a:t>P6 and P7 </a:t>
            </a:r>
            <a:r>
              <a:rPr lang="en-US" dirty="0">
                <a:solidFill>
                  <a:srgbClr val="FF0000"/>
                </a:solidFill>
              </a:rPr>
              <a:t>and special cases </a:t>
            </a:r>
            <a:r>
              <a:rPr lang="en-US" dirty="0" smtClean="0">
                <a:solidFill>
                  <a:srgbClr val="FF0000"/>
                </a:solidFill>
              </a:rPr>
              <a:t>in rest of Points( </a:t>
            </a:r>
            <a:r>
              <a:rPr lang="en-US" dirty="0">
                <a:solidFill>
                  <a:srgbClr val="FF0000"/>
                </a:solidFill>
              </a:rPr>
              <a:t>wall, not enough  space, not easy accessible)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New cables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L5: </a:t>
            </a:r>
            <a:r>
              <a:rPr lang="en-GB" dirty="0" smtClean="0"/>
              <a:t>restoration of racks after He spill test, after Feb 7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r>
              <a:rPr lang="en-US" dirty="0" smtClean="0"/>
              <a:t>Racks – CFC cards and  take in to account the problems ( ventilator…)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28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BLM </a:t>
            </a:r>
            <a:r>
              <a:rPr lang="en-US" b="1" dirty="0" smtClean="0">
                <a:solidFill>
                  <a:srgbClr val="0070C0"/>
                </a:solidFill>
              </a:rPr>
              <a:t>re-installation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(not yet approved, Marzia)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b="1" dirty="0"/>
              <a:t>1)Sector 6-7:</a:t>
            </a:r>
            <a:endParaRPr lang="en-GB" dirty="0"/>
          </a:p>
          <a:p>
            <a:r>
              <a:rPr lang="en-GB" u="sng" dirty="0"/>
              <a:t>Weeks 5, 7, 8</a:t>
            </a:r>
            <a:r>
              <a:rPr lang="en-GB" dirty="0"/>
              <a:t> ( week 6 – no access)</a:t>
            </a:r>
          </a:p>
          <a:p>
            <a:r>
              <a:rPr lang="en-GB" dirty="0"/>
              <a:t>24.02 – Walkway reinstallation </a:t>
            </a:r>
          </a:p>
          <a:p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2)Sector 5-6:</a:t>
            </a:r>
            <a:endParaRPr lang="en-GB" dirty="0"/>
          </a:p>
          <a:p>
            <a:r>
              <a:rPr lang="en-GB" u="sng" dirty="0"/>
              <a:t>Week 6</a:t>
            </a:r>
            <a:r>
              <a:rPr lang="en-GB" dirty="0"/>
              <a:t> (and this sector will be done)</a:t>
            </a:r>
          </a:p>
          <a:p>
            <a:r>
              <a:rPr lang="en-GB" dirty="0"/>
              <a:t>17.02 – Walkway reinstallation 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3)Sector 7-8:</a:t>
            </a:r>
            <a:endParaRPr lang="en-GB" dirty="0"/>
          </a:p>
          <a:p>
            <a:r>
              <a:rPr lang="en-GB" dirty="0"/>
              <a:t>From 24.02, </a:t>
            </a:r>
            <a:r>
              <a:rPr lang="en-GB" u="sng" dirty="0"/>
              <a:t>Weeks 9,10,11</a:t>
            </a:r>
            <a:endParaRPr lang="en-GB" dirty="0"/>
          </a:p>
          <a:p>
            <a:r>
              <a:rPr lang="en-GB" dirty="0"/>
              <a:t>17.03 – Walkway reinstallation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4)Sector 8-1:</a:t>
            </a:r>
            <a:endParaRPr lang="en-GB" dirty="0"/>
          </a:p>
          <a:p>
            <a:r>
              <a:rPr lang="en-GB" dirty="0"/>
              <a:t>From 17.03, </a:t>
            </a:r>
            <a:r>
              <a:rPr lang="en-GB" u="sng" dirty="0"/>
              <a:t>Weeks 12,13,14</a:t>
            </a:r>
            <a:r>
              <a:rPr lang="en-GB" dirty="0"/>
              <a:t> and w15 </a:t>
            </a:r>
            <a:r>
              <a:rPr lang="en-GB" u="sng" dirty="0"/>
              <a:t>up to 10.04 </a:t>
            </a:r>
            <a:r>
              <a:rPr lang="en-GB" dirty="0"/>
              <a:t>(+ 2 working days -exchange of persons of installation team)</a:t>
            </a:r>
          </a:p>
          <a:p>
            <a:r>
              <a:rPr lang="en-GB" dirty="0"/>
              <a:t>14.04 – Walkway reinstallation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5)Sector 1-2:</a:t>
            </a:r>
            <a:endParaRPr lang="en-GB" dirty="0"/>
          </a:p>
          <a:p>
            <a:r>
              <a:rPr lang="en-GB" dirty="0"/>
              <a:t>From 11.04, Weeks </a:t>
            </a:r>
            <a:r>
              <a:rPr lang="en-GB" u="sng" dirty="0"/>
              <a:t>16,17,18 and w19 up to May 7</a:t>
            </a:r>
            <a:r>
              <a:rPr lang="en-GB" u="sng" baseline="30000" dirty="0"/>
              <a:t>th</a:t>
            </a:r>
            <a:r>
              <a:rPr lang="en-GB" dirty="0"/>
              <a:t>  (</a:t>
            </a:r>
            <a:r>
              <a:rPr lang="en-GB" i="1" dirty="0"/>
              <a:t>April 18,21 and May 1</a:t>
            </a:r>
            <a:r>
              <a:rPr lang="en-GB" i="1" baseline="30000" dirty="0"/>
              <a:t>st</a:t>
            </a:r>
            <a:r>
              <a:rPr lang="en-GB" i="1" dirty="0"/>
              <a:t> – holiday at CERN</a:t>
            </a:r>
            <a:r>
              <a:rPr lang="en-GB" dirty="0"/>
              <a:t>)</a:t>
            </a:r>
          </a:p>
          <a:p>
            <a:r>
              <a:rPr lang="en-GB" dirty="0"/>
              <a:t>08.05 – Walkway reinstallation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6)Sector 2-3:</a:t>
            </a:r>
            <a:endParaRPr lang="en-GB" dirty="0"/>
          </a:p>
          <a:p>
            <a:r>
              <a:rPr lang="en-GB" dirty="0"/>
              <a:t>From May 8, </a:t>
            </a:r>
            <a:r>
              <a:rPr lang="en-GB" u="sng" dirty="0"/>
              <a:t>Weeks 20,21,22</a:t>
            </a:r>
            <a:r>
              <a:rPr lang="en-GB" dirty="0"/>
              <a:t> (</a:t>
            </a:r>
            <a:r>
              <a:rPr lang="en-GB" i="1" dirty="0"/>
              <a:t>May 29</a:t>
            </a:r>
            <a:r>
              <a:rPr lang="en-GB" i="1" baseline="30000" dirty="0"/>
              <a:t>th</a:t>
            </a:r>
            <a:r>
              <a:rPr lang="en-GB" i="1" dirty="0"/>
              <a:t> – holiday at CERN</a:t>
            </a:r>
            <a:r>
              <a:rPr lang="en-GB" dirty="0"/>
              <a:t>)</a:t>
            </a:r>
          </a:p>
          <a:p>
            <a:r>
              <a:rPr lang="en-GB" dirty="0"/>
              <a:t>02.06 – Walkway reinstallation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7)Sector 3-4:</a:t>
            </a:r>
            <a:endParaRPr lang="en-GB" dirty="0"/>
          </a:p>
          <a:p>
            <a:r>
              <a:rPr lang="en-GB" dirty="0"/>
              <a:t>From 02.06, </a:t>
            </a:r>
            <a:r>
              <a:rPr lang="en-GB" u="sng" dirty="0"/>
              <a:t>Weeks 23,24,25 + up to 24.06</a:t>
            </a:r>
            <a:r>
              <a:rPr lang="en-GB" dirty="0"/>
              <a:t> (</a:t>
            </a:r>
            <a:r>
              <a:rPr lang="en-GB" i="1" dirty="0"/>
              <a:t>June 9 – holiday at CERN</a:t>
            </a:r>
            <a:r>
              <a:rPr lang="en-GB" dirty="0"/>
              <a:t>)</a:t>
            </a:r>
          </a:p>
          <a:p>
            <a:r>
              <a:rPr lang="en-GB" dirty="0"/>
              <a:t>24.06 – Walkway reinstallation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8)Sector 4-5:</a:t>
            </a:r>
            <a:endParaRPr lang="en-GB" dirty="0"/>
          </a:p>
          <a:p>
            <a:r>
              <a:rPr lang="en-GB" dirty="0"/>
              <a:t>From 24.06, </a:t>
            </a:r>
            <a:r>
              <a:rPr lang="en-GB" u="sng" dirty="0"/>
              <a:t>Weeks 26,27,28</a:t>
            </a:r>
            <a:endParaRPr lang="en-GB" dirty="0"/>
          </a:p>
          <a:p>
            <a:r>
              <a:rPr lang="en-GB" dirty="0"/>
              <a:t>15.07 – Walkway reinstallation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75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u="sng" dirty="0" smtClean="0"/>
              <a:t>   According to LS1 schedule and constrains for </a:t>
            </a:r>
            <a:r>
              <a:rPr lang="en-US" sz="2900" u="sng" dirty="0" smtClean="0"/>
              <a:t>ARC+DS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dirty="0"/>
              <a:t>Sector </a:t>
            </a:r>
            <a:r>
              <a:rPr lang="en-US" dirty="0" smtClean="0"/>
              <a:t>6-7: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R6 </a:t>
            </a:r>
            <a:r>
              <a:rPr lang="en-US" dirty="0" smtClean="0"/>
              <a:t>– done from </a:t>
            </a:r>
            <a:r>
              <a:rPr lang="en-US" dirty="0" smtClean="0"/>
              <a:t>Q7-Q34 </a:t>
            </a:r>
            <a:r>
              <a:rPr lang="en-US" dirty="0" smtClean="0"/>
              <a:t>with connectors, except </a:t>
            </a:r>
            <a:r>
              <a:rPr lang="en-US" dirty="0" smtClean="0"/>
              <a:t>QBBI.8R6</a:t>
            </a:r>
          </a:p>
          <a:p>
            <a:r>
              <a:rPr lang="en-US" dirty="0" smtClean="0"/>
              <a:t>L7 – will work weeks 7 and 8</a:t>
            </a:r>
          </a:p>
          <a:p>
            <a:pPr marL="0" indent="0">
              <a:buNone/>
            </a:pPr>
            <a:r>
              <a:rPr lang="en-US" dirty="0" smtClean="0"/>
              <a:t>Sector 5-6: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R5</a:t>
            </a:r>
            <a:r>
              <a:rPr lang="en-US" dirty="0" smtClean="0"/>
              <a:t> – </a:t>
            </a:r>
            <a:r>
              <a:rPr lang="en-US" dirty="0"/>
              <a:t> </a:t>
            </a:r>
            <a:r>
              <a:rPr lang="en-US" dirty="0" smtClean="0"/>
              <a:t>done </a:t>
            </a:r>
            <a:r>
              <a:rPr lang="en-US" dirty="0" smtClean="0"/>
              <a:t>with </a:t>
            </a:r>
            <a:r>
              <a:rPr lang="en-US" dirty="0" smtClean="0"/>
              <a:t>connectors, except  for 3 open </a:t>
            </a:r>
            <a:r>
              <a:rPr lang="en-US" dirty="0" smtClean="0"/>
              <a:t>ICs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L6 – will be done on this week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	LSS: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3000" dirty="0" smtClean="0">
                <a:solidFill>
                  <a:srgbClr val="00B050"/>
                </a:solidFill>
              </a:rPr>
              <a:t>LSS: Pt3 re-installed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LSS: R5 -  prepared but not installed 4 and 5 </a:t>
            </a:r>
            <a:r>
              <a:rPr lang="en-US" dirty="0" smtClean="0">
                <a:solidFill>
                  <a:srgbClr val="0070C0"/>
                </a:solidFill>
              </a:rPr>
              <a:t>cells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Schedule  for LSS re-installation and new installation (Slava)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Divers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00" dirty="0" smtClean="0"/>
              <a:t>Slot Labels</a:t>
            </a:r>
          </a:p>
          <a:p>
            <a:r>
              <a:rPr lang="en-US" sz="900" dirty="0" smtClean="0"/>
              <a:t>Databases ( ~840 new expert names)</a:t>
            </a:r>
          </a:p>
          <a:p>
            <a:r>
              <a:rPr lang="en-US" sz="900" dirty="0" smtClean="0"/>
              <a:t>Test (electrical, battery)</a:t>
            </a:r>
          </a:p>
          <a:p>
            <a:r>
              <a:rPr lang="en-US" sz="900" dirty="0" smtClean="0"/>
              <a:t>Rad Source test ( 2 sources)</a:t>
            </a:r>
          </a:p>
          <a:p>
            <a:r>
              <a:rPr lang="en-US" dirty="0" smtClean="0"/>
              <a:t>Label for new  “short” cable (BJBDV - BJBAP)</a:t>
            </a:r>
          </a:p>
          <a:p>
            <a:r>
              <a:rPr lang="en-GB" dirty="0">
                <a:solidFill>
                  <a:srgbClr val="FF0000"/>
                </a:solidFill>
              </a:rPr>
              <a:t>ECR LHC-BLM-EC-0003 </a:t>
            </a:r>
            <a:r>
              <a:rPr lang="en-GB" dirty="0" smtClean="0">
                <a:solidFill>
                  <a:srgbClr val="FF0000"/>
                </a:solidFill>
              </a:rPr>
              <a:t> (BJBDV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LIC’s after GIF for installation – this week or middle of March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2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168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LS1@LHC BLM planning</vt:lpstr>
      <vt:lpstr>Surface racks</vt:lpstr>
      <vt:lpstr>Tunnel racks and HV divider</vt:lpstr>
      <vt:lpstr>BLM re-installation (not yet approved, Marzia)</vt:lpstr>
      <vt:lpstr>BLM re-installation</vt:lpstr>
      <vt:lpstr>Divers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16</cp:revision>
  <dcterms:created xsi:type="dcterms:W3CDTF">2014-01-19T14:18:55Z</dcterms:created>
  <dcterms:modified xsi:type="dcterms:W3CDTF">2014-02-02T15:03:54Z</dcterms:modified>
</cp:coreProperties>
</file>