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98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67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52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3752"/>
            <a:ext cx="7272808" cy="710952"/>
          </a:xfrm>
        </p:spPr>
        <p:txBody>
          <a:bodyPr>
            <a:normAutofit/>
          </a:bodyPr>
          <a:lstStyle>
            <a:lvl1pPr algn="l">
              <a:defRPr sz="3200" b="1" u="none">
                <a:solidFill>
                  <a:srgbClr val="3B3B57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26" name="Straight Connector 125"/>
          <p:cNvCxnSpPr/>
          <p:nvPr userDrawn="1"/>
        </p:nvCxnSpPr>
        <p:spPr>
          <a:xfrm>
            <a:off x="1007604" y="764704"/>
            <a:ext cx="7236804" cy="0"/>
          </a:xfrm>
          <a:prstGeom prst="line">
            <a:avLst/>
          </a:prstGeom>
          <a:ln w="28575">
            <a:solidFill>
              <a:srgbClr val="5E5E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9200"/>
            <a:ext cx="2133600" cy="241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20th February 2014</a:t>
            </a:r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3984" y="6559200"/>
            <a:ext cx="3536032" cy="241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LHC machine Schedule for LS1 EDMS 1357763</a:t>
            </a:r>
            <a:endParaRPr lang="en-GB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9200"/>
            <a:ext cx="2133600" cy="241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4F5CE-5C59-485B-816A-177DE8F4C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744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3752"/>
            <a:ext cx="7272808" cy="710952"/>
          </a:xfrm>
        </p:spPr>
        <p:txBody>
          <a:bodyPr>
            <a:normAutofit/>
          </a:bodyPr>
          <a:lstStyle>
            <a:lvl1pPr algn="l">
              <a:defRPr sz="3200" b="1" u="none">
                <a:solidFill>
                  <a:srgbClr val="3B3B57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26" name="Straight Connector 125"/>
          <p:cNvCxnSpPr/>
          <p:nvPr userDrawn="1"/>
        </p:nvCxnSpPr>
        <p:spPr>
          <a:xfrm>
            <a:off x="1007604" y="764704"/>
            <a:ext cx="7236804" cy="0"/>
          </a:xfrm>
          <a:prstGeom prst="line">
            <a:avLst/>
          </a:prstGeom>
          <a:ln w="28575">
            <a:solidFill>
              <a:srgbClr val="5E5E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Content Placeholder 2"/>
          <p:cNvSpPr>
            <a:spLocks noGrp="1"/>
          </p:cNvSpPr>
          <p:nvPr>
            <p:ph idx="1"/>
          </p:nvPr>
        </p:nvSpPr>
        <p:spPr>
          <a:xfrm>
            <a:off x="971600" y="980728"/>
            <a:ext cx="7272808" cy="4929411"/>
          </a:xfrm>
        </p:spPr>
        <p:txBody>
          <a:bodyPr>
            <a:normAutofit/>
          </a:bodyPr>
          <a:lstStyle>
            <a:lvl1pPr>
              <a:defRPr sz="1800">
                <a:solidFill>
                  <a:srgbClr val="34344E"/>
                </a:solidFill>
              </a:defRPr>
            </a:lvl1pPr>
            <a:lvl2pPr>
              <a:defRPr sz="1600">
                <a:solidFill>
                  <a:srgbClr val="34344E"/>
                </a:solidFill>
              </a:defRPr>
            </a:lvl2pPr>
            <a:lvl3pPr>
              <a:defRPr sz="1400">
                <a:solidFill>
                  <a:srgbClr val="34344E"/>
                </a:solidFill>
              </a:defRPr>
            </a:lvl3pPr>
            <a:lvl4pPr>
              <a:defRPr sz="1200">
                <a:solidFill>
                  <a:srgbClr val="34344E"/>
                </a:solidFill>
              </a:defRPr>
            </a:lvl4pPr>
            <a:lvl5pPr>
              <a:defRPr sz="1200">
                <a:solidFill>
                  <a:srgbClr val="34344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9200"/>
            <a:ext cx="2133600" cy="241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6th February 2014</a:t>
            </a:r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3984" y="6559200"/>
            <a:ext cx="3536032" cy="241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LHC machine Schedule for LS1 EDMS 1350481</a:t>
            </a:r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9200"/>
            <a:ext cx="2133600" cy="241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4F5CE-5C59-485B-816A-177DE8F4C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619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8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63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98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33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7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17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9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ACF5-07A3-4718-BD22-4EEDEFF48129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0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LS1@LHC BLM planning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24</a:t>
            </a:r>
            <a:r>
              <a:rPr lang="en-US" dirty="0" smtClean="0"/>
              <a:t>/02/2014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6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Surface racks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 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							</a:t>
            </a:r>
            <a:endParaRPr lang="en-GB" dirty="0" smtClean="0"/>
          </a:p>
          <a:p>
            <a:r>
              <a:rPr lang="en-US" sz="2300" b="1" dirty="0" smtClean="0">
                <a:solidFill>
                  <a:srgbClr val="00B050"/>
                </a:solidFill>
              </a:rPr>
              <a:t>P1 -/+, P2 -/+, P5 -/+: change </a:t>
            </a:r>
          </a:p>
          <a:p>
            <a:r>
              <a:rPr lang="en-US" sz="2300" b="1" dirty="0" smtClean="0">
                <a:solidFill>
                  <a:srgbClr val="00B050"/>
                </a:solidFill>
              </a:rPr>
              <a:t> P6 + , P7 +, P8 +</a:t>
            </a:r>
            <a:r>
              <a:rPr lang="en-US" sz="2300" b="1" dirty="0" smtClean="0">
                <a:solidFill>
                  <a:srgbClr val="FF0000"/>
                </a:solidFill>
              </a:rPr>
              <a:t>  </a:t>
            </a:r>
            <a:r>
              <a:rPr lang="en-US" sz="2300" b="1" dirty="0" smtClean="0">
                <a:solidFill>
                  <a:srgbClr val="00B050"/>
                </a:solidFill>
              </a:rPr>
              <a:t>: OK</a:t>
            </a:r>
            <a:r>
              <a:rPr lang="en-US" sz="2300" b="1" dirty="0" smtClean="0">
                <a:solidFill>
                  <a:srgbClr val="00B050"/>
                </a:solidFill>
              </a:rPr>
              <a:t> </a:t>
            </a:r>
            <a:endParaRPr lang="en-US" sz="2300" b="1" dirty="0" smtClean="0">
              <a:solidFill>
                <a:srgbClr val="00B050"/>
              </a:solidFill>
            </a:endParaRPr>
          </a:p>
          <a:p>
            <a:r>
              <a:rPr lang="en-GB" sz="2300" dirty="0" smtClean="0">
                <a:solidFill>
                  <a:srgbClr val="0070C0"/>
                </a:solidFill>
              </a:rPr>
              <a:t>Pt3 </a:t>
            </a:r>
            <a:r>
              <a:rPr lang="en-GB" sz="2300" dirty="0">
                <a:solidFill>
                  <a:srgbClr val="0070C0"/>
                </a:solidFill>
              </a:rPr>
              <a:t> </a:t>
            </a:r>
            <a:r>
              <a:rPr lang="en-GB" sz="2300" dirty="0" smtClean="0">
                <a:solidFill>
                  <a:srgbClr val="0070C0"/>
                </a:solidFill>
              </a:rPr>
              <a:t>- dismounted</a:t>
            </a:r>
            <a:endParaRPr lang="en-GB" sz="2300" dirty="0">
              <a:solidFill>
                <a:srgbClr val="0070C0"/>
              </a:solidFill>
            </a:endParaRPr>
          </a:p>
          <a:p>
            <a:r>
              <a:rPr lang="en-GB" sz="2300" dirty="0" smtClean="0">
                <a:solidFill>
                  <a:srgbClr val="FF0000"/>
                </a:solidFill>
              </a:rPr>
              <a:t>Pt4</a:t>
            </a:r>
            <a:r>
              <a:rPr lang="en-GB" sz="2300" dirty="0" smtClean="0"/>
              <a:t> </a:t>
            </a:r>
            <a:r>
              <a:rPr lang="en-GB" sz="2300" dirty="0"/>
              <a:t>: </a:t>
            </a:r>
            <a:r>
              <a:rPr lang="en-GB" sz="2300" dirty="0" smtClean="0"/>
              <a:t>March </a:t>
            </a:r>
            <a:r>
              <a:rPr lang="en-GB" sz="2300" dirty="0" smtClean="0"/>
              <a:t>(Bernd’s request)                                                         </a:t>
            </a:r>
          </a:p>
          <a:p>
            <a:pPr marL="0" indent="0">
              <a:buNone/>
            </a:pPr>
            <a:endParaRPr lang="en-GB" dirty="0"/>
          </a:p>
          <a:p>
            <a:r>
              <a:rPr lang="en-US" sz="2100" b="1" dirty="0"/>
              <a:t>From:</a:t>
            </a:r>
            <a:r>
              <a:rPr lang="en-US" sz="2100" dirty="0"/>
              <a:t> Christos Zamantzas </a:t>
            </a:r>
            <a:r>
              <a:rPr lang="en-US" sz="2100" dirty="0"/>
              <a:t>, Seghaier Ben Amor</a:t>
            </a:r>
            <a:br>
              <a:rPr lang="en-US" sz="2100" dirty="0"/>
            </a:br>
            <a:r>
              <a:rPr lang="en-US" sz="2100" b="1" dirty="0" smtClean="0"/>
              <a:t>Subject</a:t>
            </a:r>
            <a:r>
              <a:rPr lang="en-US" sz="2100" b="1" dirty="0"/>
              <a:t>:</a:t>
            </a:r>
            <a:r>
              <a:rPr lang="en-US" sz="2100" dirty="0"/>
              <a:t> Rack </a:t>
            </a:r>
            <a:r>
              <a:rPr lang="en-US" sz="2100" dirty="0" smtClean="0"/>
              <a:t>configuration:</a:t>
            </a:r>
          </a:p>
          <a:p>
            <a:pPr marL="0" indent="0">
              <a:buNone/>
            </a:pPr>
            <a:r>
              <a:rPr lang="en-US" sz="2100" dirty="0" smtClean="0"/>
              <a:t>			R  L</a:t>
            </a:r>
          </a:p>
          <a:p>
            <a:pPr marL="0" indent="0">
              <a:buNone/>
            </a:pPr>
            <a:r>
              <a:rPr lang="en-US" sz="2100" dirty="0" smtClean="0"/>
              <a:t>			I   C</a:t>
            </a:r>
            <a:endParaRPr lang="en-GB" sz="2100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- ground metallic bar: &gt;5 fixation</a:t>
            </a:r>
            <a:endParaRPr lang="en-GB" sz="20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491880" y="486916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75856" y="5157192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7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Tunnel racks and HV divider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HV divider installation: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B050"/>
                </a:solidFill>
              </a:rPr>
              <a:t>L7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n-US" sz="1600" dirty="0">
                <a:solidFill>
                  <a:srgbClr val="00B050"/>
                </a:solidFill>
              </a:rPr>
              <a:t>– </a:t>
            </a:r>
            <a:r>
              <a:rPr lang="en-US" sz="1600" dirty="0" smtClean="0">
                <a:solidFill>
                  <a:srgbClr val="00B050"/>
                </a:solidFill>
              </a:rPr>
              <a:t>standard cases +</a:t>
            </a:r>
            <a:r>
              <a:rPr lang="en-US" sz="1600" dirty="0">
                <a:solidFill>
                  <a:srgbClr val="00B050"/>
                </a:solidFill>
              </a:rPr>
              <a:t/>
            </a:r>
            <a:br>
              <a:rPr lang="en-US" sz="1600" dirty="0">
                <a:solidFill>
                  <a:srgbClr val="00B050"/>
                </a:solidFill>
              </a:rPr>
            </a:br>
            <a:r>
              <a:rPr lang="en-US" sz="1600" dirty="0">
                <a:solidFill>
                  <a:srgbClr val="00B050"/>
                </a:solidFill>
              </a:rPr>
              <a:t>R6 </a:t>
            </a:r>
            <a:r>
              <a:rPr lang="en-US" sz="1600" dirty="0" smtClean="0">
                <a:solidFill>
                  <a:srgbClr val="00B050"/>
                </a:solidFill>
              </a:rPr>
              <a:t>– standard cases +</a:t>
            </a:r>
            <a:endParaRPr lang="en-US" sz="1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R7 and L6 –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Special cases –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L5: </a:t>
            </a:r>
            <a:r>
              <a:rPr lang="en-GB" sz="2000" dirty="0" smtClean="0"/>
              <a:t>restoration of racks after He spill </a:t>
            </a:r>
            <a:r>
              <a:rPr lang="en-GB" sz="2000" dirty="0" smtClean="0"/>
              <a:t>test</a:t>
            </a:r>
            <a:endParaRPr lang="en-GB" sz="2000" dirty="0" smtClean="0"/>
          </a:p>
          <a:p>
            <a:r>
              <a:rPr lang="en-US" sz="2000" dirty="0" smtClean="0"/>
              <a:t>Racks – CFC cards </a:t>
            </a:r>
            <a:r>
              <a:rPr lang="en-US" sz="2000" dirty="0" smtClean="0"/>
              <a:t>: ready for installation ( Ion or Russian team)</a:t>
            </a:r>
          </a:p>
        </p:txBody>
      </p:sp>
    </p:spTree>
    <p:extLst>
      <p:ext uri="{BB962C8B-B14F-4D97-AF65-F5344CB8AC3E}">
        <p14:creationId xmlns:p14="http://schemas.microsoft.com/office/powerpoint/2010/main" val="159928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BLM and cable trays - Walkways</a:t>
            </a:r>
            <a:endParaRPr lang="fr-FR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251"/>
            <a:ext cx="3554578" cy="365125"/>
          </a:xfrm>
        </p:spPr>
        <p:txBody>
          <a:bodyPr/>
          <a:lstStyle/>
          <a:p>
            <a:r>
              <a:rPr lang="en-GB" smtClean="0"/>
              <a:t>LHC machine Schedule for LS1 EDMS 1357763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20th February 2014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54F5CE-5C59-485B-816A-177DE8F4CA8F}" type="slidenum">
              <a:rPr lang="en-GB" smtClean="0"/>
              <a:t>4</a:t>
            </a:fld>
            <a:endParaRPr lang="en-GB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7740"/>
            <a:ext cx="9000000" cy="473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795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BLM </a:t>
            </a:r>
            <a:r>
              <a:rPr lang="en-US" b="1" dirty="0" smtClean="0">
                <a:solidFill>
                  <a:srgbClr val="0070C0"/>
                </a:solidFill>
              </a:rPr>
              <a:t>re-installation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GB" dirty="0"/>
              <a:t> </a:t>
            </a:r>
          </a:p>
          <a:p>
            <a:r>
              <a:rPr lang="en-US" b="1" dirty="0"/>
              <a:t>From:</a:t>
            </a:r>
            <a:r>
              <a:rPr lang="en-US" dirty="0"/>
              <a:t> Marzia Bernardini </a:t>
            </a:r>
            <a:br>
              <a:rPr lang="en-US" dirty="0"/>
            </a:br>
            <a:r>
              <a:rPr lang="en-US" b="1" dirty="0"/>
              <a:t>Sent:</a:t>
            </a:r>
            <a:r>
              <a:rPr lang="en-US" dirty="0"/>
              <a:t> 19 February 2014 15:20</a:t>
            </a:r>
            <a:br>
              <a:rPr lang="en-US" dirty="0"/>
            </a:br>
            <a:r>
              <a:rPr lang="en-US" b="1" dirty="0"/>
              <a:t>To:</a:t>
            </a:r>
            <a:r>
              <a:rPr lang="en-US" dirty="0"/>
              <a:t> Slava Grishin</a:t>
            </a:r>
            <a:br>
              <a:rPr lang="en-US" dirty="0"/>
            </a:br>
            <a:r>
              <a:rPr lang="en-US" b="1" dirty="0"/>
              <a:t>Cc:</a:t>
            </a:r>
            <a:r>
              <a:rPr lang="en-US" dirty="0"/>
              <a:t> Ewald Effinger; Michel Arnaud</a:t>
            </a:r>
            <a:br>
              <a:rPr lang="en-US" dirty="0"/>
            </a:br>
            <a:r>
              <a:rPr lang="en-US" b="1" dirty="0"/>
              <a:t>Subject:</a:t>
            </a:r>
            <a:r>
              <a:rPr lang="en-US" dirty="0"/>
              <a:t> RE: REMINDER- LHC LS1 coordination meeting TOMORROW - 20th Feb. - BLM schedule</a:t>
            </a:r>
            <a:endParaRPr lang="en-GB" dirty="0"/>
          </a:p>
          <a:p>
            <a:r>
              <a:rPr lang="en-GB" dirty="0"/>
              <a:t> </a:t>
            </a:r>
          </a:p>
          <a:p>
            <a:r>
              <a:rPr lang="en-GB" dirty="0"/>
              <a:t>Dear Slava,</a:t>
            </a:r>
          </a:p>
          <a:p>
            <a:r>
              <a:rPr lang="en-GB" dirty="0">
                <a:solidFill>
                  <a:srgbClr val="00B050"/>
                </a:solidFill>
              </a:rPr>
              <a:t>I’ll move the installation in sector 81 of 1 week, on 18.03.</a:t>
            </a:r>
          </a:p>
          <a:p>
            <a:r>
              <a:rPr lang="en-GB" dirty="0">
                <a:solidFill>
                  <a:srgbClr val="FF0000"/>
                </a:solidFill>
              </a:rPr>
              <a:t>Concerning sector 23, we’ll see in the coming month</a:t>
            </a:r>
            <a:r>
              <a:rPr lang="en-GB" dirty="0"/>
              <a:t>.</a:t>
            </a:r>
          </a:p>
          <a:p>
            <a:r>
              <a:rPr lang="en-GB" dirty="0"/>
              <a:t>Cheers,</a:t>
            </a:r>
          </a:p>
          <a:p>
            <a:r>
              <a:rPr lang="en-GB" dirty="0"/>
              <a:t>Marzia</a:t>
            </a:r>
          </a:p>
          <a:p>
            <a:r>
              <a:rPr lang="en-GB" dirty="0"/>
              <a:t> </a:t>
            </a:r>
          </a:p>
          <a:p>
            <a:r>
              <a:rPr lang="en-US" b="1" dirty="0"/>
              <a:t>From:</a:t>
            </a:r>
            <a:r>
              <a:rPr lang="en-US" dirty="0"/>
              <a:t> Slava Grishin </a:t>
            </a:r>
            <a:br>
              <a:rPr lang="en-US" dirty="0"/>
            </a:br>
            <a:r>
              <a:rPr lang="en-US" b="1" dirty="0"/>
              <a:t>Sent:</a:t>
            </a:r>
            <a:r>
              <a:rPr lang="en-US" dirty="0"/>
              <a:t> 19 February 2014 15:14</a:t>
            </a:r>
            <a:br>
              <a:rPr lang="en-US" dirty="0"/>
            </a:br>
            <a:r>
              <a:rPr lang="en-US" b="1" dirty="0"/>
              <a:t>To:</a:t>
            </a:r>
            <a:r>
              <a:rPr lang="en-US" dirty="0"/>
              <a:t> Marzia Bernardini</a:t>
            </a:r>
            <a:br>
              <a:rPr lang="en-US" dirty="0"/>
            </a:br>
            <a:r>
              <a:rPr lang="en-US" b="1" dirty="0"/>
              <a:t>Cc:</a:t>
            </a:r>
            <a:r>
              <a:rPr lang="en-US" dirty="0"/>
              <a:t> Ewald Effinger; Michel Arnaud</a:t>
            </a:r>
            <a:br>
              <a:rPr lang="en-US" dirty="0"/>
            </a:br>
            <a:r>
              <a:rPr lang="en-US" b="1" dirty="0"/>
              <a:t>Subject:</a:t>
            </a:r>
            <a:r>
              <a:rPr lang="en-US" dirty="0"/>
              <a:t> RE: REMINDER- LHC LS1 coordination meeting TOMORROW - 20th Feb. - BLM schedule</a:t>
            </a:r>
            <a:endParaRPr lang="en-GB" dirty="0"/>
          </a:p>
          <a:p>
            <a:r>
              <a:rPr lang="fr-FR" dirty="0"/>
              <a:t> </a:t>
            </a:r>
            <a:endParaRPr lang="en-GB" dirty="0"/>
          </a:p>
          <a:p>
            <a:r>
              <a:rPr lang="en-GB" dirty="0"/>
              <a:t>Dear Marzia,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Could I look at the schedule of BLM installation and some remarks: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1)</a:t>
            </a:r>
            <a:r>
              <a:rPr lang="en-GB" b="1" dirty="0"/>
              <a:t>sector 7-8</a:t>
            </a:r>
            <a:r>
              <a:rPr lang="en-GB" dirty="0"/>
              <a:t>, start from 24/02 during 3 weeks and walkway removal-reinstallation – is OK.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2)sector 81, start from 11/03 – but it’ll be </a:t>
            </a:r>
            <a:r>
              <a:rPr lang="en-GB" b="1" dirty="0">
                <a:solidFill>
                  <a:srgbClr val="FF0000"/>
                </a:solidFill>
              </a:rPr>
              <a:t>overlap in 1 week</a:t>
            </a:r>
            <a:r>
              <a:rPr lang="en-GB" dirty="0">
                <a:solidFill>
                  <a:srgbClr val="FF0000"/>
                </a:solidFill>
              </a:rPr>
              <a:t> with sector 7-8. Could you move this sector for one week?</a:t>
            </a:r>
          </a:p>
          <a:p>
            <a:r>
              <a:rPr lang="en-GB" dirty="0"/>
              <a:t>3) </a:t>
            </a:r>
            <a:r>
              <a:rPr lang="en-GB" b="1" dirty="0"/>
              <a:t>sector 12</a:t>
            </a:r>
            <a:r>
              <a:rPr lang="en-GB" dirty="0"/>
              <a:t> – start from 11.04 during 3 weeks and  walkway removal-reinstallation – is OK.</a:t>
            </a:r>
          </a:p>
          <a:p>
            <a:r>
              <a:rPr lang="en-GB" dirty="0">
                <a:solidFill>
                  <a:srgbClr val="FF0000"/>
                </a:solidFill>
              </a:rPr>
              <a:t>4)sector 2-3 – start from 22.04 – but it’ll ne overlap in </a:t>
            </a:r>
            <a:r>
              <a:rPr lang="en-GB" b="1" dirty="0">
                <a:solidFill>
                  <a:srgbClr val="FF0000"/>
                </a:solidFill>
              </a:rPr>
              <a:t>2 weeks with sector 1-2.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5&amp;6) </a:t>
            </a:r>
            <a:r>
              <a:rPr lang="en-GB" b="1" dirty="0"/>
              <a:t>sector 3-4</a:t>
            </a:r>
            <a:r>
              <a:rPr lang="en-GB" dirty="0"/>
              <a:t> and </a:t>
            </a:r>
            <a:r>
              <a:rPr lang="en-GB" b="1" dirty="0"/>
              <a:t>sector 4-5</a:t>
            </a:r>
            <a:r>
              <a:rPr lang="en-GB" dirty="0"/>
              <a:t> are OK.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7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BLM re-installation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900" u="sng" dirty="0" smtClean="0"/>
              <a:t> </a:t>
            </a:r>
            <a:r>
              <a:rPr lang="en-US" sz="2900" u="sng" dirty="0" smtClean="0"/>
              <a:t>According </a:t>
            </a:r>
            <a:r>
              <a:rPr lang="en-US" sz="2900" u="sng" dirty="0" smtClean="0"/>
              <a:t>to LS1 schedule and constrains for ARC+DS</a:t>
            </a:r>
          </a:p>
          <a:p>
            <a:pPr marL="0" indent="0">
              <a:buNone/>
            </a:pPr>
            <a:endParaRPr lang="en-US" sz="2900" dirty="0" smtClean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Sector </a:t>
            </a:r>
            <a:r>
              <a:rPr lang="en-US" dirty="0" smtClean="0">
                <a:solidFill>
                  <a:srgbClr val="00B050"/>
                </a:solidFill>
              </a:rPr>
              <a:t>6-7  - done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Sector 5-6 - done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Sector 7-8 – from today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LSS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513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6th February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LHC machine Schedule for LS1 EDMS 1350481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54F5CE-5C59-485B-816A-177DE8F4CA8F}" type="slidenum">
              <a:rPr lang="en-GB" smtClean="0"/>
              <a:t>7</a:t>
            </a:fld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35596" y="919768"/>
            <a:ext cx="7812164" cy="4929411"/>
          </a:xfrm>
        </p:spPr>
        <p:txBody>
          <a:bodyPr/>
          <a:lstStyle/>
          <a:p>
            <a:r>
              <a:rPr lang="en-US" b="1" dirty="0" smtClean="0"/>
              <a:t>Beam Vacuum Pumping in the LSS and Arcs before the start of the cool-down</a:t>
            </a:r>
          </a:p>
          <a:p>
            <a:pPr marL="457200" lvl="1" indent="0">
              <a:buNone/>
            </a:pPr>
            <a:r>
              <a:rPr lang="en-US" dirty="0" smtClean="0"/>
              <a:t>All activities on the stand alone need to be completed before</a:t>
            </a:r>
            <a:endParaRPr lang="en-GB" dirty="0"/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1331"/>
            <a:ext cx="9144000" cy="48734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695000" y="5120739"/>
            <a:ext cx="2146678" cy="276999"/>
          </a:xfrm>
          <a:prstGeom prst="rect">
            <a:avLst/>
          </a:prstGeom>
          <a:solidFill>
            <a:srgbClr val="0070C0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Start week 13 for the sector 67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98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GLOBAL OVERVIEW: P test &amp; cool down</a:t>
            </a:r>
            <a:endParaRPr lang="fr-FR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251"/>
            <a:ext cx="3554578" cy="365125"/>
          </a:xfrm>
        </p:spPr>
        <p:txBody>
          <a:bodyPr/>
          <a:lstStyle/>
          <a:p>
            <a:r>
              <a:rPr lang="en-GB" smtClean="0"/>
              <a:t>LHC machine Schedule for LS1 EDMS 1350481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6th February 2014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54F5CE-5C59-485B-816A-177DE8F4CA8F}" type="slidenum">
              <a:rPr lang="en-GB" smtClean="0"/>
              <a:t>8</a:t>
            </a:fld>
            <a:endParaRPr lang="en-GB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" y="1302068"/>
            <a:ext cx="9000000" cy="261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003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Divers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Databases: changes on this week sector 5-6, 6-7</a:t>
            </a:r>
          </a:p>
          <a:p>
            <a:r>
              <a:rPr lang="en-US" sz="2200" dirty="0"/>
              <a:t>Slot </a:t>
            </a:r>
            <a:r>
              <a:rPr lang="en-US" sz="2200" dirty="0" smtClean="0"/>
              <a:t>Labels ( after changes of expert names)</a:t>
            </a:r>
            <a:endParaRPr lang="en-US" sz="2200" dirty="0" smtClean="0"/>
          </a:p>
          <a:p>
            <a:r>
              <a:rPr lang="en-US" sz="2200" dirty="0" smtClean="0"/>
              <a:t>Rad Source test ( 2 </a:t>
            </a:r>
            <a:r>
              <a:rPr lang="en-US" sz="2200" dirty="0" smtClean="0"/>
              <a:t>sources – when will be ready?)</a:t>
            </a:r>
            <a:endParaRPr lang="en-US" sz="2200" dirty="0" smtClean="0"/>
          </a:p>
          <a:p>
            <a:r>
              <a:rPr lang="en-US" sz="2200" dirty="0" smtClean="0"/>
              <a:t>Label for new  “short” cable (BJBDV - BJBAP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Addendum for 50 FICs and Amendment for 1 month* 4 persons prolongation – under signature at CERN ( this week)</a:t>
            </a:r>
            <a:endParaRPr lang="en-US" sz="2200" dirty="0" smtClean="0"/>
          </a:p>
          <a:p>
            <a:r>
              <a:rPr lang="en-US" sz="2200" dirty="0" smtClean="0"/>
              <a:t>LIC’s </a:t>
            </a:r>
            <a:r>
              <a:rPr lang="en-US" sz="2200" dirty="0" smtClean="0"/>
              <a:t>after GIF for installation – </a:t>
            </a:r>
            <a:r>
              <a:rPr lang="en-US" sz="2200" dirty="0" smtClean="0"/>
              <a:t> </a:t>
            </a:r>
            <a:r>
              <a:rPr lang="en-US" sz="2200" dirty="0" smtClean="0"/>
              <a:t>middle of </a:t>
            </a:r>
            <a:r>
              <a:rPr lang="en-US" sz="2200" dirty="0" smtClean="0"/>
              <a:t>March (?)</a:t>
            </a:r>
          </a:p>
          <a:p>
            <a:pPr marL="0" indent="0">
              <a:buNone/>
            </a:pPr>
            <a:r>
              <a:rPr lang="en-US" sz="1500" dirty="0" smtClean="0"/>
              <a:t>1 shielding + 1</a:t>
            </a:r>
            <a:r>
              <a:rPr lang="en-US" sz="1500" baseline="30000" dirty="0" smtClean="0"/>
              <a:t>st</a:t>
            </a:r>
            <a:r>
              <a:rPr lang="en-US" sz="1500" dirty="0" smtClean="0"/>
              <a:t>  refilling</a:t>
            </a:r>
          </a:p>
          <a:p>
            <a:pPr marL="0" indent="0">
              <a:buNone/>
            </a:pPr>
            <a:r>
              <a:rPr lang="en-US" sz="1500" dirty="0" smtClean="0"/>
              <a:t>1 shielding + 2</a:t>
            </a:r>
            <a:r>
              <a:rPr lang="en-US" sz="1500" baseline="30000" dirty="0" smtClean="0"/>
              <a:t>nd</a:t>
            </a:r>
            <a:r>
              <a:rPr lang="en-US" sz="1500" dirty="0" smtClean="0"/>
              <a:t> refilling</a:t>
            </a:r>
          </a:p>
          <a:p>
            <a:pPr marL="0" indent="0">
              <a:buNone/>
            </a:pPr>
            <a:r>
              <a:rPr lang="en-US" sz="1500" dirty="0" smtClean="0"/>
              <a:t>2 shielding + 1</a:t>
            </a:r>
            <a:r>
              <a:rPr lang="en-US" sz="1500" baseline="30000" dirty="0" smtClean="0"/>
              <a:t>st</a:t>
            </a:r>
            <a:r>
              <a:rPr lang="en-US" sz="1500" dirty="0" smtClean="0"/>
              <a:t> refilling</a:t>
            </a:r>
          </a:p>
          <a:p>
            <a:pPr marL="0" indent="0">
              <a:buNone/>
            </a:pPr>
            <a:r>
              <a:rPr lang="en-US" sz="1500" dirty="0" smtClean="0"/>
              <a:t>2 shielding + 2</a:t>
            </a:r>
            <a:r>
              <a:rPr lang="en-US" sz="1500" baseline="30000" dirty="0" smtClean="0"/>
              <a:t>nd</a:t>
            </a:r>
            <a:r>
              <a:rPr lang="en-US" sz="1500" dirty="0" smtClean="0"/>
              <a:t> refilling</a:t>
            </a:r>
          </a:p>
          <a:p>
            <a:pPr marL="0" indent="0">
              <a:buNone/>
            </a:pPr>
            <a:r>
              <a:rPr lang="en-US" sz="1500" dirty="0" smtClean="0"/>
              <a:t>*</a:t>
            </a:r>
            <a:r>
              <a:rPr lang="en-US" sz="1500" dirty="0" err="1" smtClean="0"/>
              <a:t>sagana</a:t>
            </a:r>
            <a:r>
              <a:rPr lang="en-US" sz="1500" dirty="0" smtClean="0"/>
              <a:t> leaks during the refilling</a:t>
            </a:r>
            <a:endParaRPr lang="en-US" sz="15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2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230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LS1@LHC BLM planning</vt:lpstr>
      <vt:lpstr>Surface racks</vt:lpstr>
      <vt:lpstr>Tunnel racks and HV divider</vt:lpstr>
      <vt:lpstr>BLM and cable trays - Walkways</vt:lpstr>
      <vt:lpstr>BLM re-installation</vt:lpstr>
      <vt:lpstr>BLM re-installation</vt:lpstr>
      <vt:lpstr>General Information</vt:lpstr>
      <vt:lpstr>GLOBAL OVERVIEW: P test &amp; cool down</vt:lpstr>
      <vt:lpstr>Divers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Slava Grishin</dc:creator>
  <cp:lastModifiedBy>Slava Grishin</cp:lastModifiedBy>
  <cp:revision>22</cp:revision>
  <dcterms:created xsi:type="dcterms:W3CDTF">2014-01-19T14:18:55Z</dcterms:created>
  <dcterms:modified xsi:type="dcterms:W3CDTF">2014-02-24T08:52:32Z</dcterms:modified>
</cp:coreProperties>
</file>