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20th February 2014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1357763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4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1350481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1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LS1@LHC 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r>
              <a:rPr lang="en-US" dirty="0" smtClean="0"/>
              <a:t>/03/2014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						</a:t>
            </a:r>
            <a:endParaRPr lang="en-GB" dirty="0" smtClean="0"/>
          </a:p>
          <a:p>
            <a:r>
              <a:rPr lang="en-US" sz="2300" b="1" dirty="0" smtClean="0">
                <a:solidFill>
                  <a:srgbClr val="00B050"/>
                </a:solidFill>
              </a:rPr>
              <a:t>P1 -/+, P2 -/+, P5 -/+: </a:t>
            </a:r>
            <a:r>
              <a:rPr lang="en-US" sz="2300" dirty="0" smtClean="0">
                <a:solidFill>
                  <a:srgbClr val="00B050"/>
                </a:solidFill>
              </a:rPr>
              <a:t>to</a:t>
            </a:r>
            <a:r>
              <a:rPr lang="en-US" sz="2300" b="1" dirty="0" smtClean="0">
                <a:solidFill>
                  <a:srgbClr val="00B050"/>
                </a:solidFill>
              </a:rPr>
              <a:t> </a:t>
            </a:r>
            <a:r>
              <a:rPr lang="en-US" sz="2300" dirty="0" smtClean="0">
                <a:solidFill>
                  <a:srgbClr val="00B050"/>
                </a:solidFill>
              </a:rPr>
              <a:t>change the configuration:</a:t>
            </a:r>
          </a:p>
          <a:p>
            <a:pPr marL="0" indent="0">
              <a:buNone/>
            </a:pPr>
            <a:r>
              <a:rPr lang="en-US" sz="2300" dirty="0" smtClean="0"/>
              <a:t>Next </a:t>
            </a:r>
            <a:r>
              <a:rPr lang="en-US" sz="2300" dirty="0"/>
              <a:t>week P1,P2,P5 – configuration will be </a:t>
            </a:r>
            <a:r>
              <a:rPr lang="en-US" sz="2300" dirty="0" smtClean="0"/>
              <a:t>correct</a:t>
            </a:r>
            <a:endParaRPr lang="en-US" sz="2300" dirty="0" smtClean="0">
              <a:solidFill>
                <a:srgbClr val="00B050"/>
              </a:solidFill>
            </a:endParaRPr>
          </a:p>
          <a:p>
            <a:r>
              <a:rPr lang="en-US" sz="2300" b="1" dirty="0" smtClean="0">
                <a:solidFill>
                  <a:srgbClr val="00B050"/>
                </a:solidFill>
              </a:rPr>
              <a:t> </a:t>
            </a:r>
            <a:r>
              <a:rPr lang="en-US" sz="2300" b="1" dirty="0" smtClean="0">
                <a:solidFill>
                  <a:srgbClr val="00B050"/>
                </a:solidFill>
              </a:rPr>
              <a:t>P6 + , P7 +, P8 </a:t>
            </a:r>
            <a:r>
              <a:rPr lang="en-US" sz="2300" b="1" dirty="0" smtClean="0">
                <a:solidFill>
                  <a:srgbClr val="00B050"/>
                </a:solidFill>
              </a:rPr>
              <a:t>+, P3 +</a:t>
            </a:r>
            <a:r>
              <a:rPr lang="en-US" sz="2300" b="1" dirty="0" smtClean="0">
                <a:solidFill>
                  <a:srgbClr val="FF0000"/>
                </a:solidFill>
              </a:rPr>
              <a:t>  </a:t>
            </a:r>
            <a:r>
              <a:rPr lang="en-US" sz="2300" b="1" dirty="0" smtClean="0">
                <a:solidFill>
                  <a:srgbClr val="00B050"/>
                </a:solidFill>
              </a:rPr>
              <a:t>: OK </a:t>
            </a:r>
          </a:p>
          <a:p>
            <a:r>
              <a:rPr lang="en-GB" sz="2300" dirty="0" smtClean="0">
                <a:solidFill>
                  <a:srgbClr val="FF0000"/>
                </a:solidFill>
              </a:rPr>
              <a:t>Pt4</a:t>
            </a:r>
            <a:r>
              <a:rPr lang="en-GB" sz="2300" dirty="0" smtClean="0"/>
              <a:t> </a:t>
            </a:r>
            <a:r>
              <a:rPr lang="en-GB" sz="2300" dirty="0"/>
              <a:t>: </a:t>
            </a:r>
            <a:r>
              <a:rPr lang="en-GB" sz="2300" dirty="0" smtClean="0"/>
              <a:t>March (Bernd’s request) </a:t>
            </a:r>
            <a:endParaRPr lang="en-GB" sz="2300" dirty="0" smtClean="0"/>
          </a:p>
          <a:p>
            <a:r>
              <a:rPr lang="en-US" sz="2100" dirty="0" smtClean="0"/>
              <a:t>Rack </a:t>
            </a:r>
            <a:r>
              <a:rPr lang="en-US" sz="2100" dirty="0" smtClean="0"/>
              <a:t>configuration:</a:t>
            </a:r>
          </a:p>
          <a:p>
            <a:pPr marL="0" indent="0">
              <a:buNone/>
            </a:pPr>
            <a:r>
              <a:rPr lang="en-US" sz="2100" dirty="0" smtClean="0"/>
              <a:t>			R  L</a:t>
            </a:r>
          </a:p>
          <a:p>
            <a:pPr marL="0" indent="0">
              <a:buNone/>
            </a:pPr>
            <a:r>
              <a:rPr lang="en-US" sz="2100" dirty="0" smtClean="0"/>
              <a:t>			I   </a:t>
            </a:r>
            <a:r>
              <a:rPr lang="en-US" sz="2100" dirty="0" smtClean="0"/>
              <a:t>C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- </a:t>
            </a:r>
            <a:r>
              <a:rPr lang="en-US" sz="2000" dirty="0" smtClean="0">
                <a:solidFill>
                  <a:srgbClr val="00B050"/>
                </a:solidFill>
              </a:rPr>
              <a:t>ground metallic bar: &gt;5 </a:t>
            </a:r>
            <a:r>
              <a:rPr lang="en-US" sz="2000" dirty="0" smtClean="0">
                <a:solidFill>
                  <a:srgbClr val="00B050"/>
                </a:solidFill>
              </a:rPr>
              <a:t>fixation – OK (P3)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HV divider installation: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Installed in all “standard”   locations in all Points, except </a:t>
            </a:r>
            <a:r>
              <a:rPr lang="en-US" sz="1600" dirty="0">
                <a:solidFill>
                  <a:srgbClr val="FF0000"/>
                </a:solidFill>
              </a:rPr>
              <a:t>L6</a:t>
            </a:r>
            <a:r>
              <a:rPr lang="en-US" sz="1600" dirty="0" smtClean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In “special cases” – not installed, but long cables was ordered ( Remo)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L5: </a:t>
            </a:r>
            <a:r>
              <a:rPr lang="en-GB" sz="1400" dirty="0" smtClean="0"/>
              <a:t>restoration of racks after He spill test</a:t>
            </a:r>
          </a:p>
          <a:p>
            <a:r>
              <a:rPr lang="en-US" sz="2000" dirty="0" smtClean="0"/>
              <a:t>Racks – CFC cards : ready for installation ( Ion or Russian team)</a:t>
            </a:r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version 3.0 to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Schematic view of version 3.1, now includes</a:t>
            </a:r>
          </a:p>
          <a:p>
            <a:pPr lvl="1"/>
            <a:r>
              <a:rPr lang="en-US" sz="2000" dirty="0" smtClean="0"/>
              <a:t>DFBA repairs at P6 and P8</a:t>
            </a:r>
          </a:p>
          <a:p>
            <a:pPr lvl="1"/>
            <a:r>
              <a:rPr lang="en-US" sz="2000" dirty="0" smtClean="0"/>
              <a:t>CSCM in sectors 67 and 81</a:t>
            </a:r>
          </a:p>
          <a:p>
            <a:pPr lvl="1"/>
            <a:r>
              <a:rPr lang="en-US" sz="2000" dirty="0" smtClean="0"/>
              <a:t>a margin of 2 weeks after flushing for N.C. solving</a:t>
            </a:r>
          </a:p>
          <a:p>
            <a:pPr lvl="1"/>
            <a:r>
              <a:rPr lang="en-US" sz="2000" dirty="0" smtClean="0"/>
              <a:t>The sector test from P2 to P3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25  Feb.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K. Foraz - CMS  week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68000"/>
            <a:ext cx="9043200" cy="346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76281" y="3433864"/>
            <a:ext cx="836579" cy="1274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15848" y="3433864"/>
            <a:ext cx="762000" cy="13910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30112" y="4630648"/>
            <a:ext cx="762000" cy="269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821040" y="4917614"/>
            <a:ext cx="762000" cy="269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33338" y="4439055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32044" y="4658738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40478" y="4899780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837600" y="5084889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852570" y="4921422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9112" y="3848137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854848" y="5010347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860040" y="4532881"/>
            <a:ext cx="684000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490044" y="5540713"/>
            <a:ext cx="1350434" cy="1345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787095">
            <a:off x="6179341" y="1832431"/>
            <a:ext cx="271901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Under discussion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61057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</a:t>
            </a:r>
            <a:r>
              <a:rPr lang="en-US" b="1" dirty="0" smtClean="0">
                <a:solidFill>
                  <a:srgbClr val="0070C0"/>
                </a:solidFill>
              </a:rPr>
              <a:t>re-installation and RSM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b="1" u="sng" dirty="0" smtClean="0">
                <a:solidFill>
                  <a:srgbClr val="0070C0"/>
                </a:solidFill>
              </a:rPr>
              <a:t>New planning for Installation and Rad Source Measurements</a:t>
            </a:r>
          </a:p>
          <a:p>
            <a:pPr marL="0" indent="0">
              <a:buNone/>
            </a:pPr>
            <a:r>
              <a:rPr lang="en-US" sz="2900" b="1" u="sng" dirty="0" smtClean="0">
                <a:solidFill>
                  <a:srgbClr val="0070C0"/>
                </a:solidFill>
              </a:rPr>
              <a:t>(pdf files from 27 February)</a:t>
            </a:r>
            <a:endParaRPr lang="en-US" sz="2900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900" u="sng" dirty="0" smtClean="0"/>
          </a:p>
          <a:p>
            <a:pPr>
              <a:buFont typeface="Arial" charset="0"/>
              <a:buChar char="•"/>
            </a:pPr>
            <a:r>
              <a:rPr lang="en-US" sz="2900" dirty="0" smtClean="0"/>
              <a:t>Current status of DS+ARC </a:t>
            </a:r>
            <a:r>
              <a:rPr lang="en-US" sz="2900" u="sng" dirty="0" smtClean="0"/>
              <a:t>installation</a:t>
            </a:r>
            <a:r>
              <a:rPr lang="en-US" sz="2900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Sector </a:t>
            </a:r>
            <a:r>
              <a:rPr lang="en-US" dirty="0" smtClean="0">
                <a:solidFill>
                  <a:srgbClr val="00B050"/>
                </a:solidFill>
              </a:rPr>
              <a:t>6-7  - done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Sector 5-6 - done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Sector </a:t>
            </a:r>
            <a:r>
              <a:rPr lang="en-US" dirty="0" smtClean="0">
                <a:solidFill>
                  <a:srgbClr val="00B050"/>
                </a:solidFill>
              </a:rPr>
              <a:t>7-8 – in work 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ast, </a:t>
            </a:r>
            <a:r>
              <a:rPr lang="en-US" dirty="0" smtClean="0"/>
              <a:t>this and next weeks,  but  it’ll be no access during 3 days on the next week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List what we need to be work before </a:t>
            </a:r>
            <a:r>
              <a:rPr lang="en-US" u="sng" dirty="0" smtClean="0">
                <a:solidFill>
                  <a:srgbClr val="FF0000"/>
                </a:solidFill>
              </a:rPr>
              <a:t>RSM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Installation, surface rack, tunnel rack, DB, …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Request to move the source on surface?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LSS installation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New request: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 IC shifted + new 4 ICs new installation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Request for ion losses control – new ICs installation in  Q10 -Q12 location in P1,P2,P5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Alice – new 3  ICs installation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BLM re-installation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66107" y="1596914"/>
          <a:ext cx="5611785" cy="4532536"/>
        </p:xfrm>
        <a:graphic>
          <a:graphicData uri="http://schemas.openxmlformats.org/drawingml/2006/table">
            <a:tbl>
              <a:tblPr/>
              <a:tblGrid>
                <a:gridCol w="41677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2622"/>
                <a:gridCol w="152622"/>
                <a:gridCol w="152622"/>
                <a:gridCol w="152622"/>
                <a:gridCol w="152622"/>
                <a:gridCol w="152622"/>
                <a:gridCol w="152622"/>
                <a:gridCol w="152622"/>
                <a:gridCol w="152622"/>
                <a:gridCol w="152622"/>
                <a:gridCol w="152622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156535"/>
                <a:gridCol w="228933"/>
              </a:tblGrid>
              <a:tr h="1305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03/03/2014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LHC Beam Loss installation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588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 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271"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4+2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71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27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 inst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3635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7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 inst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75"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7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 to inst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75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 to 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0" i="0" u="none" strike="noStrike">
                          <a:solidFill>
                            <a:srgbClr val="00FF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0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finished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Sem, IC monitors not installed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HV divider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Card_CFC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1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 smtClean="0">
                <a:solidFill>
                  <a:srgbClr val="FF0000"/>
                </a:solidFill>
              </a:rPr>
              <a:t>Information ( old?)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LHC machine Schedule for LS1 EDMS 1350481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7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35596" y="919768"/>
            <a:ext cx="7812164" cy="4929411"/>
          </a:xfrm>
        </p:spPr>
        <p:txBody>
          <a:bodyPr/>
          <a:lstStyle/>
          <a:p>
            <a:r>
              <a:rPr lang="en-US" b="1" dirty="0" smtClean="0"/>
              <a:t>Beam Vacuum Pumping in the LSS and Arcs before the start of the cool-down</a:t>
            </a:r>
          </a:p>
          <a:p>
            <a:pPr marL="457200" lvl="1" indent="0">
              <a:buNone/>
            </a:pPr>
            <a:r>
              <a:rPr lang="en-US" dirty="0" smtClean="0"/>
              <a:t>All activities on the stand alone need to be completed before</a:t>
            </a:r>
            <a:endParaRPr lang="en-GB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331"/>
            <a:ext cx="9144000" cy="4873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695000" y="5120739"/>
            <a:ext cx="2146678" cy="276999"/>
          </a:xfrm>
          <a:prstGeom prst="rect">
            <a:avLst/>
          </a:prstGeom>
          <a:solidFill>
            <a:srgbClr val="0070C0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Start week 13 for the sector 67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GLOBAL OVERVIEW: P test &amp; cool </a:t>
            </a:r>
            <a:r>
              <a:rPr lang="en-US" dirty="0" smtClean="0">
                <a:solidFill>
                  <a:srgbClr val="FF0000"/>
                </a:solidFill>
              </a:rPr>
              <a:t>down(old?)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3554578" cy="365125"/>
          </a:xfrm>
        </p:spPr>
        <p:txBody>
          <a:bodyPr/>
          <a:lstStyle/>
          <a:p>
            <a:r>
              <a:rPr lang="en-GB" smtClean="0"/>
              <a:t>LHC machine Schedule for LS1 EDMS 1350481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6th February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8</a:t>
            </a:fld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" y="1302068"/>
            <a:ext cx="9000000" cy="261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Databases: changes on this week sector 5-6, </a:t>
            </a:r>
            <a:r>
              <a:rPr lang="en-US" sz="2200" dirty="0" smtClean="0"/>
              <a:t>6-7, R7</a:t>
            </a:r>
            <a:endParaRPr lang="en-US" sz="2200" dirty="0" smtClean="0"/>
          </a:p>
          <a:p>
            <a:r>
              <a:rPr lang="en-US" sz="2200" dirty="0"/>
              <a:t>Slot </a:t>
            </a:r>
            <a:r>
              <a:rPr lang="en-US" sz="2200" dirty="0" smtClean="0"/>
              <a:t>Labels ( after changes of expert names)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Rad Source test ( 2 sources 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ECR for HV divider is released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2200" dirty="0" smtClean="0"/>
              <a:t>Label for new  “short” cable (BJBDV - BJBAP)</a:t>
            </a:r>
          </a:p>
          <a:p>
            <a:r>
              <a:rPr lang="en-US" sz="2200" dirty="0" smtClean="0"/>
              <a:t>Amendment </a:t>
            </a:r>
            <a:r>
              <a:rPr lang="en-US" sz="2200" dirty="0" smtClean="0"/>
              <a:t>for 1 month* 4 persons prolongation – </a:t>
            </a:r>
            <a:r>
              <a:rPr lang="en-US" sz="2200" dirty="0" smtClean="0"/>
              <a:t>signed</a:t>
            </a:r>
            <a:r>
              <a:rPr lang="en-US" sz="2200" dirty="0" smtClean="0"/>
              <a:t> </a:t>
            </a:r>
            <a:r>
              <a:rPr lang="en-US" sz="2200" dirty="0" smtClean="0"/>
              <a:t>at </a:t>
            </a:r>
            <a:r>
              <a:rPr lang="en-US" sz="2200" dirty="0" smtClean="0"/>
              <a:t>CERN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ECR for LICs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2200" dirty="0" smtClean="0"/>
              <a:t>LIC’s after GIF for installation –  middle of March (?)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1181</Words>
  <Application>Microsoft Office PowerPoint</Application>
  <PresentationFormat>On-screen Show (4:3)</PresentationFormat>
  <Paragraphs>1516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LS1@LHC BLM planning</vt:lpstr>
      <vt:lpstr>Surface racks</vt:lpstr>
      <vt:lpstr>Tunnel racks and HV divider</vt:lpstr>
      <vt:lpstr>From version 3.0 to 3.1</vt:lpstr>
      <vt:lpstr>BLM re-installation and RSM</vt:lpstr>
      <vt:lpstr>BLM re-installation</vt:lpstr>
      <vt:lpstr>General Information ( old?)</vt:lpstr>
      <vt:lpstr>GLOBAL OVERVIEW: P test &amp; cool down(old?)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28</cp:revision>
  <dcterms:created xsi:type="dcterms:W3CDTF">2014-01-19T14:18:55Z</dcterms:created>
  <dcterms:modified xsi:type="dcterms:W3CDTF">2014-03-03T08:47:01Z</dcterms:modified>
</cp:coreProperties>
</file>