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492941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4344E"/>
                </a:solidFill>
              </a:defRPr>
            </a:lvl1pPr>
            <a:lvl2pPr>
              <a:defRPr sz="1600">
                <a:solidFill>
                  <a:srgbClr val="34344E"/>
                </a:solidFill>
              </a:defRPr>
            </a:lvl2pPr>
            <a:lvl3pPr>
              <a:defRPr sz="1400">
                <a:solidFill>
                  <a:srgbClr val="34344E"/>
                </a:solidFill>
              </a:defRPr>
            </a:lvl3pPr>
            <a:lvl4pPr>
              <a:defRPr sz="1200">
                <a:solidFill>
                  <a:srgbClr val="34344E"/>
                </a:solidFill>
              </a:defRPr>
            </a:lvl4pPr>
            <a:lvl5pPr>
              <a:defRPr sz="1200">
                <a:solidFill>
                  <a:srgbClr val="3434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6th March 2014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1362035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75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 BLM@LHC status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17/03/2014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		</a:t>
            </a:r>
            <a:r>
              <a:rPr lang="en-US" b="1" dirty="0" smtClean="0">
                <a:solidFill>
                  <a:srgbClr val="00B050"/>
                </a:solidFill>
              </a:rPr>
              <a:t>				</a:t>
            </a:r>
            <a:endParaRPr lang="en-GB" dirty="0" smtClean="0"/>
          </a:p>
          <a:p>
            <a:r>
              <a:rPr lang="en-US" sz="2800" b="1" dirty="0" smtClean="0">
                <a:solidFill>
                  <a:srgbClr val="0070C0"/>
                </a:solidFill>
              </a:rPr>
              <a:t>P2 </a:t>
            </a:r>
            <a:r>
              <a:rPr lang="en-US" sz="2800" b="1" dirty="0" smtClean="0">
                <a:solidFill>
                  <a:srgbClr val="0070C0"/>
                </a:solidFill>
              </a:rPr>
              <a:t>-/+, </a:t>
            </a:r>
            <a:r>
              <a:rPr lang="en-US" sz="2800" dirty="0" smtClean="0">
                <a:solidFill>
                  <a:srgbClr val="0070C0"/>
                </a:solidFill>
              </a:rPr>
              <a:t>to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change the </a:t>
            </a:r>
            <a:r>
              <a:rPr lang="en-US" sz="2800" dirty="0" smtClean="0">
                <a:solidFill>
                  <a:srgbClr val="0070C0"/>
                </a:solidFill>
              </a:rPr>
              <a:t>configuration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P1, P3, P5, P6 , P7, </a:t>
            </a:r>
            <a:r>
              <a:rPr lang="en-US" sz="2800" b="1" dirty="0">
                <a:solidFill>
                  <a:srgbClr val="00B050"/>
                </a:solidFill>
              </a:rPr>
              <a:t>P8  </a:t>
            </a:r>
            <a:r>
              <a:rPr lang="en-US" sz="2800" b="1" dirty="0" smtClean="0">
                <a:solidFill>
                  <a:srgbClr val="00B050"/>
                </a:solidFill>
              </a:rPr>
              <a:t>: </a:t>
            </a:r>
            <a:r>
              <a:rPr lang="en-US" sz="2800" b="1" dirty="0">
                <a:solidFill>
                  <a:srgbClr val="00B050"/>
                </a:solidFill>
              </a:rPr>
              <a:t>OK </a:t>
            </a:r>
            <a:r>
              <a:rPr lang="en-US" sz="2800" b="1" dirty="0" smtClean="0">
                <a:solidFill>
                  <a:srgbClr val="00B050"/>
                </a:solidFill>
              </a:rPr>
              <a:t>(Seghaier and Steve)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r>
              <a:rPr lang="en-GB" sz="2800" dirty="0" smtClean="0"/>
              <a:t>Pt4 for dismounting , March 17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: </a:t>
            </a:r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000" dirty="0" smtClean="0">
                <a:solidFill>
                  <a:srgbClr val="0070C0"/>
                </a:solidFill>
              </a:rPr>
              <a:t>4 extensions (P4) and 1 door from P3 with ventilators 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	</a:t>
            </a:r>
            <a:r>
              <a:rPr lang="en-GB" sz="2000" dirty="0" smtClean="0">
                <a:solidFill>
                  <a:srgbClr val="0070C0"/>
                </a:solidFill>
              </a:rPr>
              <a:t>all BL equipment to Seghaier for cleaning </a:t>
            </a:r>
            <a:endParaRPr lang="en-GB" sz="20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Rack configuration: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			R  L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			I   C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4400" dirty="0" smtClean="0"/>
              <a:t>Current status of DS+ARC </a:t>
            </a:r>
            <a:r>
              <a:rPr lang="en-US" sz="4400" u="sng" dirty="0" smtClean="0"/>
              <a:t>installation</a:t>
            </a:r>
            <a:r>
              <a:rPr lang="en-US" sz="4400" dirty="0" smtClean="0"/>
              <a:t>:</a:t>
            </a:r>
          </a:p>
          <a:p>
            <a:pPr marL="0" indent="0">
              <a:buNone/>
            </a:pPr>
            <a:r>
              <a:rPr lang="en-US" sz="4400" dirty="0" smtClean="0"/>
              <a:t>Sector 6-7  - done</a:t>
            </a:r>
          </a:p>
          <a:p>
            <a:pPr marL="0" indent="0">
              <a:buNone/>
            </a:pPr>
            <a:r>
              <a:rPr lang="en-US" sz="4400" dirty="0" smtClean="0"/>
              <a:t>Sector 5-6 – done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Sector </a:t>
            </a:r>
            <a:r>
              <a:rPr lang="en-US" sz="4400" dirty="0" smtClean="0">
                <a:solidFill>
                  <a:srgbClr val="00B050"/>
                </a:solidFill>
              </a:rPr>
              <a:t>7-8: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R7 </a:t>
            </a:r>
            <a:r>
              <a:rPr lang="en-US" sz="4400" dirty="0" smtClean="0">
                <a:solidFill>
                  <a:srgbClr val="00B050"/>
                </a:solidFill>
              </a:rPr>
              <a:t>– done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L8 </a:t>
            </a:r>
            <a:r>
              <a:rPr lang="en-US" sz="4400" dirty="0" smtClean="0">
                <a:solidFill>
                  <a:srgbClr val="00B050"/>
                </a:solidFill>
              </a:rPr>
              <a:t>–   </a:t>
            </a:r>
            <a:r>
              <a:rPr lang="en-US" sz="4400" dirty="0" smtClean="0">
                <a:solidFill>
                  <a:srgbClr val="00B050"/>
                </a:solidFill>
              </a:rPr>
              <a:t>Arc done, </a:t>
            </a:r>
            <a:r>
              <a:rPr lang="en-US" sz="4400" dirty="0" smtClean="0"/>
              <a:t>LSS needs 2 more days( 19-20 of March), 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rgbClr val="FF0000"/>
                </a:solidFill>
              </a:rPr>
              <a:t>no access </a:t>
            </a:r>
            <a:r>
              <a:rPr lang="en-US" sz="4400" dirty="0" smtClean="0">
                <a:solidFill>
                  <a:srgbClr val="FF0000"/>
                </a:solidFill>
              </a:rPr>
              <a:t>to </a:t>
            </a:r>
            <a:r>
              <a:rPr lang="en-US" sz="4400" dirty="0">
                <a:solidFill>
                  <a:srgbClr val="FF0000"/>
                </a:solidFill>
              </a:rPr>
              <a:t>sector </a:t>
            </a:r>
            <a:r>
              <a:rPr lang="en-US" sz="4400" dirty="0" smtClean="0">
                <a:solidFill>
                  <a:srgbClr val="FF0000"/>
                </a:solidFill>
              </a:rPr>
              <a:t>17-18.03</a:t>
            </a:r>
            <a:endParaRPr lang="en-US" sz="44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4400" dirty="0" smtClean="0"/>
              <a:t>All </a:t>
            </a:r>
            <a:r>
              <a:rPr lang="en-US" sz="4400" dirty="0"/>
              <a:t>SEMs  was dismounted </a:t>
            </a:r>
            <a:r>
              <a:rPr lang="en-US" sz="4400" dirty="0" smtClean="0"/>
              <a:t> in L8 ( to exchange for LIC</a:t>
            </a:r>
            <a:r>
              <a:rPr lang="en-US" sz="4400" dirty="0" smtClean="0"/>
              <a:t>)</a:t>
            </a:r>
          </a:p>
          <a:p>
            <a:pPr>
              <a:buFontTx/>
              <a:buChar char="-"/>
            </a:pPr>
            <a:r>
              <a:rPr lang="en-US" sz="4400" dirty="0" smtClean="0">
                <a:solidFill>
                  <a:srgbClr val="FF0000"/>
                </a:solidFill>
              </a:rPr>
              <a:t>Barbara’s request to dismount SEMs in P6 ( mail form 13.03.2014)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- BLMQI.01L8.B1E30)MQXA(BPMSW) 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- change of expert name ( Christos question from 10.03) </a:t>
            </a:r>
            <a:r>
              <a:rPr lang="en-US" sz="4400" dirty="0" smtClean="0"/>
              <a:t>with support was </a:t>
            </a:r>
            <a:r>
              <a:rPr lang="en-US" sz="4400" dirty="0" smtClean="0"/>
              <a:t>dismounted </a:t>
            </a:r>
            <a:r>
              <a:rPr lang="en-US" sz="4400" dirty="0" smtClean="0"/>
              <a:t>for </a:t>
            </a:r>
            <a:r>
              <a:rPr lang="en-US" sz="4400" dirty="0" err="1" smtClean="0"/>
              <a:t>LHCb</a:t>
            </a:r>
            <a:r>
              <a:rPr lang="en-US" sz="4400" dirty="0" smtClean="0"/>
              <a:t> counter installation, and to install in new, shifted place </a:t>
            </a:r>
            <a:endParaRPr lang="en-US" sz="4400" dirty="0"/>
          </a:p>
          <a:p>
            <a:pPr marL="0" indent="0">
              <a:buNone/>
            </a:pPr>
            <a:endParaRPr lang="en-US" sz="4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Sector 8-1 - start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DS of R8:  Friday, March 21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</a:t>
            </a:r>
            <a:r>
              <a:rPr lang="en-US" sz="4400" dirty="0"/>
              <a:t> </a:t>
            </a:r>
            <a:r>
              <a:rPr lang="en-US" sz="4400" dirty="0" smtClean="0"/>
              <a:t>QPS and BLM team will </a:t>
            </a:r>
            <a:r>
              <a:rPr lang="en-US" sz="4400" dirty="0" smtClean="0"/>
              <a:t>put </a:t>
            </a:r>
            <a:r>
              <a:rPr lang="en-US" sz="4400" dirty="0" smtClean="0"/>
              <a:t>down the common longest cable </a:t>
            </a:r>
            <a:r>
              <a:rPr lang="en-US" sz="4400" dirty="0" smtClean="0"/>
              <a:t>trays</a:t>
            </a:r>
          </a:p>
          <a:p>
            <a:pPr marL="0" indent="0">
              <a:buNone/>
            </a:pPr>
            <a:endParaRPr lang="en-US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400" u="sng" dirty="0" smtClean="0">
                <a:solidFill>
                  <a:srgbClr val="FF0000"/>
                </a:solidFill>
              </a:rPr>
              <a:t>List what we need to be work before RSM:</a:t>
            </a:r>
          </a:p>
          <a:p>
            <a:pPr marL="0" indent="0">
              <a:buNone/>
            </a:pPr>
            <a:r>
              <a:rPr lang="en-US" sz="4400" dirty="0" smtClean="0"/>
              <a:t>Installation, surface rack, tunnel rack, DB, …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Font typeface="Arial" charset="0"/>
              <a:buChar char="•"/>
            </a:pPr>
            <a:r>
              <a:rPr lang="en-US" sz="4400" u="sng" dirty="0" smtClean="0">
                <a:solidFill>
                  <a:srgbClr val="00B050"/>
                </a:solidFill>
              </a:rPr>
              <a:t>Request to move the source on </a:t>
            </a:r>
            <a:r>
              <a:rPr lang="en-US" sz="4400" u="sng" dirty="0" smtClean="0">
                <a:solidFill>
                  <a:srgbClr val="00B050"/>
                </a:solidFill>
              </a:rPr>
              <a:t>surface</a:t>
            </a:r>
            <a:r>
              <a:rPr lang="en-US" sz="4400" u="sng" dirty="0">
                <a:solidFill>
                  <a:srgbClr val="00B050"/>
                </a:solidFill>
              </a:rPr>
              <a:t> </a:t>
            </a:r>
            <a:r>
              <a:rPr lang="en-US" sz="4400" u="sng" dirty="0" smtClean="0">
                <a:solidFill>
                  <a:srgbClr val="00B050"/>
                </a:solidFill>
              </a:rPr>
              <a:t>– OK:</a:t>
            </a:r>
          </a:p>
          <a:p>
            <a:pPr marL="0" indent="0">
              <a:buNone/>
            </a:pPr>
            <a:r>
              <a:rPr lang="en-US" sz="3600" dirty="0"/>
              <a:t>From: Abderrahim Errahhaoui </a:t>
            </a:r>
          </a:p>
          <a:p>
            <a:pPr marL="0" indent="0">
              <a:buNone/>
            </a:pPr>
            <a:r>
              <a:rPr lang="en-US" sz="3600" dirty="0"/>
              <a:t>Sent: 11 March 2014 </a:t>
            </a:r>
            <a:r>
              <a:rPr lang="en-US" sz="3600" dirty="0" smtClean="0"/>
              <a:t>19:34</a:t>
            </a:r>
          </a:p>
          <a:p>
            <a:pPr marL="0" indent="0">
              <a:buNone/>
            </a:pPr>
            <a:r>
              <a:rPr lang="en-US" sz="3600" dirty="0"/>
              <a:t>In this case, I suggest that you transport the trolley (with the radioactive sources) in the Type A package.</a:t>
            </a:r>
          </a:p>
          <a:p>
            <a:pPr marL="0" indent="0">
              <a:buNone/>
            </a:pPr>
            <a:r>
              <a:rPr lang="en-US" sz="3600" dirty="0" smtClean="0"/>
              <a:t>For </a:t>
            </a:r>
            <a:r>
              <a:rPr lang="en-US" sz="3600" dirty="0"/>
              <a:t>that, you have to fill in the internal transport request in EDH and please indicate “Radioactive” as danger and “Type A package*” required in the comments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400" u="sng" dirty="0" smtClean="0"/>
              <a:t>LSS installation</a:t>
            </a: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4400" u="sng" dirty="0" smtClean="0"/>
              <a:t>New </a:t>
            </a:r>
            <a:r>
              <a:rPr lang="en-US" sz="4400" u="sng" dirty="0" smtClean="0"/>
              <a:t>installation</a:t>
            </a:r>
            <a:endParaRPr lang="en-US" sz="4400" u="sng" dirty="0" smtClean="0"/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6th 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LHC machine Schedule for LS1 EDMS 1362035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54F5CE-5C59-485B-816A-177DE8F4CA8F}" type="slidenum">
              <a:rPr lang="en-GB" smtClean="0"/>
              <a:t>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9"/>
            <a:ext cx="7272808" cy="523234"/>
          </a:xfrm>
        </p:spPr>
        <p:txBody>
          <a:bodyPr/>
          <a:lstStyle/>
          <a:p>
            <a:r>
              <a:rPr lang="en-US" b="1" dirty="0" smtClean="0"/>
              <a:t>Beam Vacuum schedule is really tight and just fit with the deadline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7106"/>
            <a:ext cx="9144000" cy="212484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722146" y="3445433"/>
            <a:ext cx="0" cy="846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23061" y="3445433"/>
            <a:ext cx="0" cy="846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0"/>
          </p:cNvCxnSpPr>
          <p:nvPr/>
        </p:nvCxnSpPr>
        <p:spPr>
          <a:xfrm>
            <a:off x="5963320" y="3445433"/>
            <a:ext cx="0" cy="14187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29491" y="4325445"/>
            <a:ext cx="785309" cy="48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6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LSS 7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70665" y="4864197"/>
            <a:ext cx="785309" cy="548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8R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1L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30406" y="4325445"/>
            <a:ext cx="785309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8L</a:t>
            </a:r>
            <a:endParaRPr lang="en-GB" sz="1600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>
            <a:endCxn id="16" idx="0"/>
          </p:cNvCxnSpPr>
          <p:nvPr/>
        </p:nvCxnSpPr>
        <p:spPr>
          <a:xfrm>
            <a:off x="8187032" y="3445433"/>
            <a:ext cx="0" cy="15103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94377" y="4955794"/>
            <a:ext cx="785309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5R</a:t>
            </a:r>
            <a:endParaRPr lang="en-GB" sz="1600" dirty="0">
              <a:solidFill>
                <a:srgbClr val="0070C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851754" y="3445433"/>
            <a:ext cx="0" cy="846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459099" y="4325445"/>
            <a:ext cx="785309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4</a:t>
            </a:r>
            <a:endParaRPr lang="en-GB" sz="1600" dirty="0">
              <a:solidFill>
                <a:srgbClr val="0070C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605623" y="3445433"/>
            <a:ext cx="0" cy="846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212968" y="4325444"/>
            <a:ext cx="785309" cy="483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2R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3</a:t>
            </a:r>
            <a:endParaRPr lang="en-GB" sz="1600" dirty="0">
              <a:solidFill>
                <a:srgbClr val="0070C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321017" y="3445433"/>
            <a:ext cx="0" cy="846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928362" y="4325445"/>
            <a:ext cx="785309" cy="48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1R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LSS 2L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93508" y="5665799"/>
            <a:ext cx="2238919" cy="370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Provisional deadline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0536" y="1526881"/>
            <a:ext cx="1592740" cy="2135071"/>
          </a:xfrm>
          <a:prstGeom prst="rect">
            <a:avLst/>
          </a:prstGeom>
          <a:solidFill>
            <a:schemeClr val="tx1">
              <a:alpha val="1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8247" y="3722196"/>
            <a:ext cx="2785967" cy="1839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This hole of activities appeared because of delay of equipment in surface.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b="1" u="sng" dirty="0" smtClean="0">
                <a:solidFill>
                  <a:srgbClr val="FF0000"/>
                </a:solidFill>
              </a:rPr>
              <a:t>The schedule already shifted by 1 month !</a:t>
            </a:r>
            <a:endParaRPr lang="en-GB" sz="1600" b="1" u="sng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98820" y="1633851"/>
            <a:ext cx="3189375" cy="37057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No margin left to fit the deadline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02685" y="5331495"/>
            <a:ext cx="2238919" cy="370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On a critical path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>
            <a:stCxn id="12" idx="2"/>
            <a:endCxn id="30" idx="0"/>
          </p:cNvCxnSpPr>
          <p:nvPr/>
        </p:nvCxnSpPr>
        <p:spPr>
          <a:xfrm flipH="1">
            <a:off x="3722145" y="4808667"/>
            <a:ext cx="1" cy="5228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4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Divers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1800" dirty="0" smtClean="0"/>
              <a:t>Slot </a:t>
            </a:r>
            <a:r>
              <a:rPr lang="en-US" sz="1800" dirty="0" smtClean="0"/>
              <a:t>Labels ( after changes of expert names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Label for new  “short” cable (BJBDV - BJBAP</a:t>
            </a:r>
            <a:r>
              <a:rPr lang="en-US" sz="1800" dirty="0" smtClean="0"/>
              <a:t>), </a:t>
            </a:r>
            <a:r>
              <a:rPr lang="en-US" sz="1800" dirty="0"/>
              <a:t>ECR for HV divider is </a:t>
            </a:r>
            <a:r>
              <a:rPr lang="en-US" sz="1800" dirty="0" smtClean="0"/>
              <a:t>released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Coating of rest of supports and brides to outside of CERN, </a:t>
            </a:r>
            <a:r>
              <a:rPr lang="en-US" sz="1800" u="sng" dirty="0" smtClean="0">
                <a:solidFill>
                  <a:srgbClr val="FF0000"/>
                </a:solidFill>
              </a:rPr>
              <a:t>schedule?</a:t>
            </a:r>
            <a:endParaRPr lang="en-US" sz="1800" u="sng" dirty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Plastic  boxes and old supports from tunnel </a:t>
            </a:r>
            <a:r>
              <a:rPr lang="en-US" sz="1800" u="sng" dirty="0" smtClean="0">
                <a:solidFill>
                  <a:srgbClr val="FF0000"/>
                </a:solidFill>
              </a:rPr>
              <a:t>to ?</a:t>
            </a:r>
            <a:endParaRPr lang="en-US" sz="1800" u="sng" dirty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Order the additional materials for installation: </a:t>
            </a:r>
            <a:r>
              <a:rPr lang="en-US" sz="1800" u="sng" dirty="0" smtClean="0">
                <a:solidFill>
                  <a:srgbClr val="FF0000"/>
                </a:solidFill>
              </a:rPr>
              <a:t>cables, metallic strips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FF0000"/>
                </a:solidFill>
              </a:rPr>
              <a:t>	</a:t>
            </a:r>
            <a:r>
              <a:rPr lang="en-US" sz="1100" u="sng" dirty="0" smtClean="0">
                <a:solidFill>
                  <a:srgbClr val="FF0000"/>
                </a:solidFill>
              </a:rPr>
              <a:t>1000 m(HV) and 3000 m(BNC) cables; 35 </a:t>
            </a:r>
            <a:r>
              <a:rPr lang="en-US" sz="1100" u="sng" dirty="0" err="1" smtClean="0">
                <a:solidFill>
                  <a:srgbClr val="FF0000"/>
                </a:solidFill>
              </a:rPr>
              <a:t>bobins</a:t>
            </a:r>
            <a:r>
              <a:rPr lang="en-US" sz="1100" u="sng" dirty="0" smtClean="0">
                <a:solidFill>
                  <a:srgbClr val="FF0000"/>
                </a:solidFill>
              </a:rPr>
              <a:t> (*45 m in each) of metallic strips.</a:t>
            </a:r>
            <a:r>
              <a:rPr lang="en-US" sz="1800" u="sng" dirty="0" smtClean="0">
                <a:solidFill>
                  <a:srgbClr val="FF0000"/>
                </a:solidFill>
              </a:rPr>
              <a:t> 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Rad Source test ( 2 sources </a:t>
            </a:r>
            <a:r>
              <a:rPr lang="en-US" sz="1800" dirty="0" smtClean="0">
                <a:solidFill>
                  <a:srgbClr val="FF0000"/>
                </a:solidFill>
              </a:rPr>
              <a:t>) </a:t>
            </a:r>
            <a:r>
              <a:rPr lang="en-US" sz="1800" u="sng" dirty="0" smtClean="0">
                <a:solidFill>
                  <a:srgbClr val="FF0000"/>
                </a:solidFill>
              </a:rPr>
              <a:t>ready to end of July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ECR </a:t>
            </a:r>
            <a:r>
              <a:rPr lang="en-US" sz="1800" dirty="0" smtClean="0">
                <a:solidFill>
                  <a:srgbClr val="FF0000"/>
                </a:solidFill>
              </a:rPr>
              <a:t>for LICs </a:t>
            </a:r>
            <a:r>
              <a:rPr lang="en-US" sz="1800" dirty="0" smtClean="0">
                <a:solidFill>
                  <a:srgbClr val="FF0000"/>
                </a:solidFill>
              </a:rPr>
              <a:t> and Removal the all SEMs(?)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LIC’s tests and shrinking at </a:t>
            </a:r>
            <a:r>
              <a:rPr lang="en-US" sz="1800" dirty="0" smtClean="0"/>
              <a:t>GIF: from 14:00 at 17-18/03</a:t>
            </a:r>
          </a:p>
          <a:p>
            <a:r>
              <a:rPr lang="en-US" sz="1800" dirty="0" smtClean="0"/>
              <a:t>GIF and GIF++ status: </a:t>
            </a:r>
          </a:p>
          <a:p>
            <a:pPr marL="0" indent="0">
              <a:buNone/>
            </a:pPr>
            <a:r>
              <a:rPr lang="en-US" sz="1800" dirty="0" smtClean="0"/>
              <a:t>	GIF  will operate up to Middle of August, 2013 (</a:t>
            </a:r>
            <a:r>
              <a:rPr lang="en-US" sz="1800" u="sng" dirty="0" smtClean="0"/>
              <a:t>FIC tests in July, 2013</a:t>
            </a:r>
            <a:r>
              <a:rPr lang="en-US" sz="1800" dirty="0" smtClean="0"/>
              <a:t>) </a:t>
            </a:r>
          </a:p>
          <a:p>
            <a:pPr marL="0" indent="0">
              <a:buNone/>
            </a:pPr>
            <a:r>
              <a:rPr lang="en-US" sz="1800" dirty="0" smtClean="0"/>
              <a:t>	GIF++ will operate from Middle of January, 2014 (</a:t>
            </a:r>
            <a:r>
              <a:rPr lang="en-US" sz="1800" u="sng" dirty="0" smtClean="0"/>
              <a:t>IC tests in February,2014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FIC production contract was signed: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300" dirty="0" smtClean="0">
                <a:solidFill>
                  <a:srgbClr val="FF0000"/>
                </a:solidFill>
              </a:rPr>
              <a:t>Materials to send: </a:t>
            </a:r>
            <a:r>
              <a:rPr lang="en-US" sz="1300" u="sng" dirty="0" smtClean="0">
                <a:solidFill>
                  <a:srgbClr val="FF0000"/>
                </a:solidFill>
              </a:rPr>
              <a:t>resistors ?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List of materials</a:t>
            </a:r>
            <a:r>
              <a:rPr lang="en-US" sz="1800" dirty="0" smtClean="0">
                <a:solidFill>
                  <a:srgbClr val="FF0000"/>
                </a:solidFill>
              </a:rPr>
              <a:t>, cost and amount of </a:t>
            </a:r>
            <a:r>
              <a:rPr lang="en-US" sz="1800" dirty="0" smtClean="0">
                <a:solidFill>
                  <a:srgbClr val="FF0000"/>
                </a:solidFill>
              </a:rPr>
              <a:t>IC new production ( Q4,2013-Q1,2014)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Tunnel racks and HV divider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HV divider installation: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00B050"/>
                </a:solidFill>
              </a:rPr>
              <a:t>Installed in all “standard”   locations in all Points, except </a:t>
            </a:r>
            <a:r>
              <a:rPr lang="en-US" sz="1000" dirty="0">
                <a:solidFill>
                  <a:srgbClr val="FF0000"/>
                </a:solidFill>
              </a:rPr>
              <a:t>L6</a:t>
            </a:r>
            <a:r>
              <a:rPr lang="en-US" sz="1000" dirty="0" smtClean="0">
                <a:solidFill>
                  <a:srgbClr val="00B05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In “special cases” – not installed, </a:t>
            </a: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0070C0"/>
                </a:solidFill>
              </a:rPr>
              <a:t>but long cables was ordered ( Remo) - ?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1000" dirty="0" smtClean="0"/>
              <a:t>L5: </a:t>
            </a:r>
            <a:r>
              <a:rPr lang="en-GB" sz="1000" dirty="0" smtClean="0"/>
              <a:t>restoration of racks after He spill test</a:t>
            </a:r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pPr marL="0" indent="0">
              <a:buNone/>
            </a:pPr>
            <a:endParaRPr lang="en-GB" sz="1000" dirty="0" smtClean="0"/>
          </a:p>
          <a:p>
            <a:r>
              <a:rPr lang="en-US" sz="1000" dirty="0" smtClean="0">
                <a:solidFill>
                  <a:srgbClr val="0070C0"/>
                </a:solidFill>
              </a:rPr>
              <a:t>Racks – CFC cards : ready for installation ( Ion or Russian team)</a:t>
            </a:r>
          </a:p>
        </p:txBody>
      </p:sp>
    </p:spTree>
    <p:extLst>
      <p:ext uri="{BB962C8B-B14F-4D97-AF65-F5344CB8AC3E}">
        <p14:creationId xmlns:p14="http://schemas.microsoft.com/office/powerpoint/2010/main" val="31336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6302</TotalTime>
  <Words>435</Words>
  <Application>Microsoft Office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LS1 BLM@LHC status</vt:lpstr>
      <vt:lpstr>Surface racks</vt:lpstr>
      <vt:lpstr>BLM re-installation</vt:lpstr>
      <vt:lpstr>General Information</vt:lpstr>
      <vt:lpstr>Divers</vt:lpstr>
      <vt:lpstr>Tunnel racks and HV divider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42</cp:revision>
  <dcterms:created xsi:type="dcterms:W3CDTF">2014-01-19T14:18:55Z</dcterms:created>
  <dcterms:modified xsi:type="dcterms:W3CDTF">2014-03-16T11:22:53Z</dcterms:modified>
</cp:coreProperties>
</file>