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4"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670ACF5-07A3-4718-BD22-4EEDEFF48129}" type="datetimeFigureOut">
              <a:rPr lang="en-GB" smtClean="0"/>
              <a:t>23/03/2014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98898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70ACF5-07A3-4718-BD22-4EEDEFF48129}" type="datetimeFigureOut">
              <a:rPr lang="en-GB" smtClean="0"/>
              <a:t>23/03/2014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230367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70ACF5-07A3-4718-BD22-4EEDEFF48129}" type="datetimeFigureOut">
              <a:rPr lang="en-GB" smtClean="0"/>
              <a:t>23/03/2014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035252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70ACF5-07A3-4718-BD22-4EEDEFF48129}" type="datetimeFigureOut">
              <a:rPr lang="en-GB" smtClean="0"/>
              <a:t>23/03/2014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62438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0ACF5-07A3-4718-BD22-4EEDEFF48129}" type="datetimeFigureOut">
              <a:rPr lang="en-GB" smtClean="0"/>
              <a:t>23/03/2014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77663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70ACF5-07A3-4718-BD22-4EEDEFF48129}" type="datetimeFigureOut">
              <a:rPr lang="en-GB" smtClean="0"/>
              <a:t>23/03/2014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07298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70ACF5-07A3-4718-BD22-4EEDEFF48129}" type="datetimeFigureOut">
              <a:rPr lang="en-GB" smtClean="0"/>
              <a:t>23/03/2014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254133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70ACF5-07A3-4718-BD22-4EEDEFF48129}" type="datetimeFigureOut">
              <a:rPr lang="en-GB" smtClean="0"/>
              <a:t>23/03/2014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89867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0ACF5-07A3-4718-BD22-4EEDEFF48129}" type="datetimeFigureOut">
              <a:rPr lang="en-GB" smtClean="0"/>
              <a:t>23/03/2014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1027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0ACF5-07A3-4718-BD22-4EEDEFF48129}" type="datetimeFigureOut">
              <a:rPr lang="en-GB" smtClean="0"/>
              <a:t>23/03/2014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325717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0ACF5-07A3-4718-BD22-4EEDEFF48129}" type="datetimeFigureOut">
              <a:rPr lang="en-GB" smtClean="0"/>
              <a:t>23/03/2014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63001-A644-45AF-A429-9940740F3115}" type="slidenum">
              <a:rPr lang="en-GB" smtClean="0"/>
              <a:t>‹#›</a:t>
            </a:fld>
            <a:endParaRPr lang="en-GB"/>
          </a:p>
        </p:txBody>
      </p:sp>
    </p:spTree>
    <p:extLst>
      <p:ext uri="{BB962C8B-B14F-4D97-AF65-F5344CB8AC3E}">
        <p14:creationId xmlns:p14="http://schemas.microsoft.com/office/powerpoint/2010/main" val="427379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0ACF5-07A3-4718-BD22-4EEDEFF48129}" type="datetimeFigureOut">
              <a:rPr lang="en-GB" smtClean="0"/>
              <a:t>23/03/2014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63001-A644-45AF-A429-9940740F3115}" type="slidenum">
              <a:rPr lang="en-GB" smtClean="0"/>
              <a:t>‹#›</a:t>
            </a:fld>
            <a:endParaRPr lang="en-GB"/>
          </a:p>
        </p:txBody>
      </p:sp>
    </p:spTree>
    <p:extLst>
      <p:ext uri="{BB962C8B-B14F-4D97-AF65-F5344CB8AC3E}">
        <p14:creationId xmlns:p14="http://schemas.microsoft.com/office/powerpoint/2010/main" val="1616106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70C0"/>
                </a:solidFill>
              </a:rPr>
              <a:t>LS1 BLM@LHC status</a:t>
            </a:r>
            <a:endParaRPr lang="en-GB" b="1" dirty="0">
              <a:solidFill>
                <a:srgbClr val="0070C0"/>
              </a:solidFill>
            </a:endParaRPr>
          </a:p>
        </p:txBody>
      </p:sp>
      <p:sp>
        <p:nvSpPr>
          <p:cNvPr id="3" name="Subtitle 2"/>
          <p:cNvSpPr>
            <a:spLocks noGrp="1"/>
          </p:cNvSpPr>
          <p:nvPr>
            <p:ph type="subTitle" idx="1"/>
          </p:nvPr>
        </p:nvSpPr>
        <p:spPr/>
        <p:txBody>
          <a:bodyPr/>
          <a:lstStyle/>
          <a:p>
            <a:r>
              <a:rPr lang="en-US" dirty="0" smtClean="0"/>
              <a:t>24/03/2014</a:t>
            </a:r>
            <a:endParaRPr lang="en-GB" dirty="0"/>
          </a:p>
        </p:txBody>
      </p:sp>
    </p:spTree>
    <p:extLst>
      <p:ext uri="{BB962C8B-B14F-4D97-AF65-F5344CB8AC3E}">
        <p14:creationId xmlns:p14="http://schemas.microsoft.com/office/powerpoint/2010/main" val="4163690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Surface racks</a:t>
            </a:r>
            <a:endParaRPr lang="en-GB"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GB" dirty="0"/>
              <a:t> </a:t>
            </a:r>
            <a:r>
              <a:rPr lang="en-US" b="1" dirty="0">
                <a:solidFill>
                  <a:srgbClr val="00B050"/>
                </a:solidFill>
              </a:rPr>
              <a:t> </a:t>
            </a:r>
            <a:r>
              <a:rPr lang="en-US" b="1" dirty="0" smtClean="0">
                <a:solidFill>
                  <a:srgbClr val="00B050"/>
                </a:solidFill>
              </a:rPr>
              <a:t>	</a:t>
            </a:r>
            <a:r>
              <a:rPr lang="en-US" dirty="0"/>
              <a:t> </a:t>
            </a:r>
            <a:r>
              <a:rPr lang="en-US" b="1" dirty="0" smtClean="0">
                <a:solidFill>
                  <a:srgbClr val="0070C0"/>
                </a:solidFill>
              </a:rPr>
              <a:t>		</a:t>
            </a:r>
            <a:r>
              <a:rPr lang="en-US" b="1" dirty="0" smtClean="0">
                <a:solidFill>
                  <a:srgbClr val="00B050"/>
                </a:solidFill>
              </a:rPr>
              <a:t>				</a:t>
            </a:r>
            <a:endParaRPr lang="en-GB" dirty="0" smtClean="0"/>
          </a:p>
          <a:p>
            <a:r>
              <a:rPr lang="en-US" sz="1100" b="1" dirty="0" smtClean="0">
                <a:solidFill>
                  <a:srgbClr val="0070C0"/>
                </a:solidFill>
              </a:rPr>
              <a:t>P2 -/+, </a:t>
            </a:r>
            <a:r>
              <a:rPr lang="en-US" sz="1100" dirty="0" smtClean="0">
                <a:solidFill>
                  <a:srgbClr val="0070C0"/>
                </a:solidFill>
              </a:rPr>
              <a:t>to</a:t>
            </a:r>
            <a:r>
              <a:rPr lang="en-US" sz="1100" b="1" dirty="0" smtClean="0">
                <a:solidFill>
                  <a:srgbClr val="0070C0"/>
                </a:solidFill>
              </a:rPr>
              <a:t> </a:t>
            </a:r>
            <a:r>
              <a:rPr lang="en-US" sz="1100" dirty="0" smtClean="0">
                <a:solidFill>
                  <a:srgbClr val="0070C0"/>
                </a:solidFill>
              </a:rPr>
              <a:t>change the configuration</a:t>
            </a:r>
          </a:p>
          <a:p>
            <a:r>
              <a:rPr lang="en-US" sz="1100" b="1" dirty="0" smtClean="0">
                <a:solidFill>
                  <a:srgbClr val="00B050"/>
                </a:solidFill>
              </a:rPr>
              <a:t>P1, P3, P5, P6 , P7, </a:t>
            </a:r>
            <a:r>
              <a:rPr lang="en-US" sz="1100" b="1" dirty="0">
                <a:solidFill>
                  <a:srgbClr val="00B050"/>
                </a:solidFill>
              </a:rPr>
              <a:t>P8 </a:t>
            </a:r>
            <a:endParaRPr lang="en-US" sz="1100" b="1" dirty="0" smtClean="0">
              <a:solidFill>
                <a:srgbClr val="00B050"/>
              </a:solidFill>
            </a:endParaRPr>
          </a:p>
          <a:p>
            <a:r>
              <a:rPr lang="en-GB" sz="2800" dirty="0" smtClean="0"/>
              <a:t>Pt4  - dismounted: </a:t>
            </a:r>
          </a:p>
          <a:p>
            <a:pPr marL="0" indent="0">
              <a:buNone/>
            </a:pPr>
            <a:r>
              <a:rPr lang="en-GB" sz="2800" dirty="0"/>
              <a:t>	</a:t>
            </a:r>
            <a:r>
              <a:rPr lang="en-GB" sz="2800" dirty="0" smtClean="0">
                <a:solidFill>
                  <a:srgbClr val="00B050"/>
                </a:solidFill>
              </a:rPr>
              <a:t>- </a:t>
            </a:r>
            <a:r>
              <a:rPr lang="en-GB" sz="2000" dirty="0" smtClean="0">
                <a:solidFill>
                  <a:srgbClr val="00B050"/>
                </a:solidFill>
              </a:rPr>
              <a:t>4 extensions  in </a:t>
            </a:r>
            <a:r>
              <a:rPr lang="en-GB" sz="2000" dirty="0" smtClean="0">
                <a:solidFill>
                  <a:srgbClr val="00B050"/>
                </a:solidFill>
              </a:rPr>
              <a:t>hall </a:t>
            </a:r>
            <a:r>
              <a:rPr lang="en-GB" sz="2000" dirty="0" smtClean="0">
                <a:solidFill>
                  <a:srgbClr val="00B050"/>
                </a:solidFill>
              </a:rPr>
              <a:t>of P4</a:t>
            </a:r>
          </a:p>
          <a:p>
            <a:pPr marL="0" indent="0">
              <a:buNone/>
            </a:pPr>
            <a:r>
              <a:rPr lang="en-GB" sz="2000" dirty="0"/>
              <a:t>	</a:t>
            </a:r>
            <a:r>
              <a:rPr lang="en-GB" sz="2000" dirty="0" smtClean="0"/>
              <a:t>-  1 door from P3  </a:t>
            </a:r>
            <a:r>
              <a:rPr lang="en-GB" sz="2000" dirty="0"/>
              <a:t>-</a:t>
            </a:r>
            <a:r>
              <a:rPr lang="en-GB" sz="2000" dirty="0" smtClean="0"/>
              <a:t> </a:t>
            </a:r>
            <a:r>
              <a:rPr lang="en-GB" sz="2000" dirty="0" err="1" smtClean="0"/>
              <a:t>bld</a:t>
            </a:r>
            <a:r>
              <a:rPr lang="en-GB" sz="2000" dirty="0" smtClean="0"/>
              <a:t> 283</a:t>
            </a:r>
            <a:endParaRPr lang="en-GB" sz="2000" dirty="0"/>
          </a:p>
          <a:p>
            <a:pPr marL="0" indent="0">
              <a:buNone/>
            </a:pPr>
            <a:r>
              <a:rPr lang="en-GB" sz="2000" dirty="0" smtClean="0"/>
              <a:t>	-  </a:t>
            </a:r>
            <a:r>
              <a:rPr lang="en-GB" sz="2000" dirty="0" smtClean="0">
                <a:solidFill>
                  <a:srgbClr val="00B050"/>
                </a:solidFill>
              </a:rPr>
              <a:t>ventilators  are in Christos’s office </a:t>
            </a:r>
          </a:p>
          <a:p>
            <a:pPr marL="0" indent="0">
              <a:buNone/>
            </a:pPr>
            <a:r>
              <a:rPr lang="en-GB" sz="2000" dirty="0"/>
              <a:t>	</a:t>
            </a:r>
            <a:r>
              <a:rPr lang="en-GB" sz="2000" dirty="0" smtClean="0"/>
              <a:t>-  </a:t>
            </a:r>
            <a:r>
              <a:rPr lang="en-GB" sz="2000" dirty="0" smtClean="0">
                <a:solidFill>
                  <a:srgbClr val="00B050"/>
                </a:solidFill>
              </a:rPr>
              <a:t>BL electronics </a:t>
            </a:r>
            <a:r>
              <a:rPr lang="en-GB" sz="2000" dirty="0">
                <a:solidFill>
                  <a:srgbClr val="00B050"/>
                </a:solidFill>
              </a:rPr>
              <a:t> </a:t>
            </a:r>
            <a:r>
              <a:rPr lang="en-GB" sz="2000" dirty="0" smtClean="0">
                <a:solidFill>
                  <a:srgbClr val="00B050"/>
                </a:solidFill>
              </a:rPr>
              <a:t>- Seghaier for cleaning </a:t>
            </a:r>
          </a:p>
          <a:p>
            <a:r>
              <a:rPr lang="en-US" sz="1400" dirty="0" smtClean="0">
                <a:solidFill>
                  <a:srgbClr val="00B050"/>
                </a:solidFill>
              </a:rPr>
              <a:t>Rack configuration:</a:t>
            </a:r>
          </a:p>
          <a:p>
            <a:pPr marL="0" indent="0">
              <a:buNone/>
            </a:pPr>
            <a:r>
              <a:rPr lang="en-US" sz="1400" dirty="0" smtClean="0">
                <a:solidFill>
                  <a:srgbClr val="00B050"/>
                </a:solidFill>
              </a:rPr>
              <a:t>			R  L</a:t>
            </a:r>
          </a:p>
          <a:p>
            <a:pPr marL="0" indent="0">
              <a:buNone/>
            </a:pPr>
            <a:r>
              <a:rPr lang="en-US" sz="1400" dirty="0" smtClean="0">
                <a:solidFill>
                  <a:srgbClr val="00B050"/>
                </a:solidFill>
              </a:rPr>
              <a:t>			I   C</a:t>
            </a:r>
          </a:p>
          <a:p>
            <a:pPr marL="0" indent="0">
              <a:buNone/>
            </a:pPr>
            <a:endParaRPr lang="en-GB" sz="2000" dirty="0" smtClean="0">
              <a:solidFill>
                <a:srgbClr val="00B050"/>
              </a:solidFill>
            </a:endParaRPr>
          </a:p>
          <a:p>
            <a:endParaRPr lang="en-GB" dirty="0"/>
          </a:p>
        </p:txBody>
      </p:sp>
    </p:spTree>
    <p:extLst>
      <p:ext uri="{BB962C8B-B14F-4D97-AF65-F5344CB8AC3E}">
        <p14:creationId xmlns:p14="http://schemas.microsoft.com/office/powerpoint/2010/main" val="2677762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BLM re-installation (1)</a:t>
            </a:r>
            <a:endParaRPr lang="en-GB" b="1" dirty="0">
              <a:solidFill>
                <a:srgbClr val="0070C0"/>
              </a:solidFill>
            </a:endParaRPr>
          </a:p>
        </p:txBody>
      </p:sp>
      <p:sp>
        <p:nvSpPr>
          <p:cNvPr id="3" name="Content Placeholder 2"/>
          <p:cNvSpPr>
            <a:spLocks noGrp="1"/>
          </p:cNvSpPr>
          <p:nvPr>
            <p:ph idx="1"/>
          </p:nvPr>
        </p:nvSpPr>
        <p:spPr>
          <a:xfrm>
            <a:off x="395536" y="1196752"/>
            <a:ext cx="8229600" cy="5040560"/>
          </a:xfrm>
        </p:spPr>
        <p:txBody>
          <a:bodyPr>
            <a:normAutofit fontScale="25000" lnSpcReduction="20000"/>
          </a:bodyPr>
          <a:lstStyle/>
          <a:p>
            <a:pPr marL="0" indent="0">
              <a:buNone/>
            </a:pPr>
            <a:endParaRPr lang="en-US" sz="2900" u="sng" dirty="0" smtClean="0"/>
          </a:p>
          <a:p>
            <a:pPr marL="0" indent="0">
              <a:buNone/>
            </a:pPr>
            <a:r>
              <a:rPr lang="en-US" sz="4400" dirty="0" smtClean="0"/>
              <a:t>Current status of DS+ARC </a:t>
            </a:r>
            <a:r>
              <a:rPr lang="en-US" sz="4400" u="sng" dirty="0" smtClean="0"/>
              <a:t>installation</a:t>
            </a:r>
            <a:r>
              <a:rPr lang="en-US" sz="4400" dirty="0" smtClean="0"/>
              <a:t>:</a:t>
            </a:r>
          </a:p>
          <a:p>
            <a:pPr marL="0" indent="0">
              <a:buNone/>
            </a:pPr>
            <a:r>
              <a:rPr lang="en-US" sz="4400" dirty="0" smtClean="0"/>
              <a:t>Sector 6-7  - done</a:t>
            </a:r>
          </a:p>
          <a:p>
            <a:pPr marL="0" indent="0">
              <a:buNone/>
            </a:pPr>
            <a:r>
              <a:rPr lang="en-US" sz="4400" dirty="0" smtClean="0"/>
              <a:t>Sector 5-6 – done</a:t>
            </a:r>
          </a:p>
          <a:p>
            <a:pPr marL="0" indent="0">
              <a:buNone/>
            </a:pPr>
            <a:r>
              <a:rPr lang="en-US" sz="4400" u="sng" dirty="0" smtClean="0"/>
              <a:t>April 2</a:t>
            </a:r>
            <a:r>
              <a:rPr lang="en-US" sz="4400" u="sng" baseline="30000" dirty="0" smtClean="0"/>
              <a:t>nd</a:t>
            </a:r>
            <a:r>
              <a:rPr lang="en-US" sz="4400" u="sng" dirty="0" smtClean="0"/>
              <a:t> – Russian Team exchange ( to 30.06)</a:t>
            </a:r>
            <a:endParaRPr lang="en-US" sz="4400" u="sng" dirty="0" smtClean="0"/>
          </a:p>
          <a:p>
            <a:pPr marL="0" indent="0">
              <a:buNone/>
            </a:pPr>
            <a:r>
              <a:rPr lang="en-US" sz="5600" dirty="0" smtClean="0">
                <a:solidFill>
                  <a:srgbClr val="00B050"/>
                </a:solidFill>
              </a:rPr>
              <a:t>Sector 7-8 - done</a:t>
            </a:r>
          </a:p>
          <a:p>
            <a:pPr marL="0" indent="0">
              <a:buNone/>
            </a:pPr>
            <a:r>
              <a:rPr lang="en-US" sz="5600" dirty="0" smtClean="0">
                <a:solidFill>
                  <a:srgbClr val="00B050"/>
                </a:solidFill>
              </a:rPr>
              <a:t>	Requested  SEMs  </a:t>
            </a:r>
            <a:r>
              <a:rPr lang="en-US" sz="5600" dirty="0">
                <a:solidFill>
                  <a:srgbClr val="00B050"/>
                </a:solidFill>
              </a:rPr>
              <a:t>was dismounted  in </a:t>
            </a:r>
            <a:r>
              <a:rPr lang="en-US" sz="5600" dirty="0" smtClean="0">
                <a:solidFill>
                  <a:srgbClr val="00B050"/>
                </a:solidFill>
              </a:rPr>
              <a:t>L8</a:t>
            </a:r>
          </a:p>
          <a:p>
            <a:pPr marL="0" indent="0">
              <a:buNone/>
            </a:pPr>
            <a:endParaRPr lang="en-US" sz="5600" dirty="0">
              <a:solidFill>
                <a:srgbClr val="00B050"/>
              </a:solidFill>
            </a:endParaRPr>
          </a:p>
          <a:p>
            <a:pPr marL="0" indent="0">
              <a:buNone/>
            </a:pPr>
            <a:r>
              <a:rPr lang="en-US" sz="5600" dirty="0" smtClean="0">
                <a:solidFill>
                  <a:srgbClr val="00B050"/>
                </a:solidFill>
              </a:rPr>
              <a:t>Sector 8-1: start at R8</a:t>
            </a:r>
          </a:p>
          <a:p>
            <a:pPr marL="0" indent="0">
              <a:buNone/>
            </a:pPr>
            <a:r>
              <a:rPr lang="en-US" sz="5600" dirty="0" smtClean="0">
                <a:solidFill>
                  <a:srgbClr val="00B050"/>
                </a:solidFill>
              </a:rPr>
              <a:t>	Requested  </a:t>
            </a:r>
            <a:r>
              <a:rPr lang="en-US" sz="5600" dirty="0">
                <a:solidFill>
                  <a:srgbClr val="00B050"/>
                </a:solidFill>
              </a:rPr>
              <a:t>SEMs  was dismounted  in </a:t>
            </a:r>
            <a:r>
              <a:rPr lang="en-US" sz="5600" dirty="0" smtClean="0">
                <a:solidFill>
                  <a:srgbClr val="00B050"/>
                </a:solidFill>
              </a:rPr>
              <a:t>R8 as well as LICs at R7</a:t>
            </a:r>
            <a:endParaRPr lang="en-US" sz="5600" dirty="0">
              <a:solidFill>
                <a:srgbClr val="00B050"/>
              </a:solidFill>
            </a:endParaRPr>
          </a:p>
          <a:p>
            <a:pPr marL="0" indent="0">
              <a:buNone/>
            </a:pPr>
            <a:r>
              <a:rPr lang="en-US" sz="5600" dirty="0" smtClean="0">
                <a:solidFill>
                  <a:srgbClr val="FF0000"/>
                </a:solidFill>
              </a:rPr>
              <a:t>-New Installation ( +</a:t>
            </a:r>
            <a:r>
              <a:rPr lang="en-US" sz="5600" dirty="0" err="1" smtClean="0">
                <a:solidFill>
                  <a:srgbClr val="FF0000"/>
                </a:solidFill>
              </a:rPr>
              <a:t>LHCb</a:t>
            </a:r>
            <a:r>
              <a:rPr lang="en-US" sz="5600" dirty="0" smtClean="0">
                <a:solidFill>
                  <a:srgbClr val="FF0000"/>
                </a:solidFill>
              </a:rPr>
              <a:t>)</a:t>
            </a:r>
            <a:endParaRPr lang="en-US" sz="5600" dirty="0" smtClean="0">
              <a:solidFill>
                <a:srgbClr val="FF0000"/>
              </a:solidFill>
            </a:endParaRPr>
          </a:p>
          <a:p>
            <a:pPr marL="0" indent="0">
              <a:buNone/>
            </a:pPr>
            <a:r>
              <a:rPr lang="en-US" sz="5600" dirty="0" smtClean="0">
                <a:solidFill>
                  <a:srgbClr val="FF0000"/>
                </a:solidFill>
              </a:rPr>
              <a:t>-</a:t>
            </a:r>
            <a:r>
              <a:rPr lang="en-US" sz="5600" dirty="0" smtClean="0">
                <a:solidFill>
                  <a:srgbClr val="FF0000"/>
                </a:solidFill>
              </a:rPr>
              <a:t>Ion’s </a:t>
            </a:r>
            <a:r>
              <a:rPr lang="en-US" sz="5600" dirty="0" smtClean="0">
                <a:solidFill>
                  <a:srgbClr val="FF0000"/>
                </a:solidFill>
              </a:rPr>
              <a:t>Request  for new installation</a:t>
            </a:r>
          </a:p>
          <a:p>
            <a:pPr marL="0" indent="0">
              <a:buNone/>
            </a:pPr>
            <a:r>
              <a:rPr lang="en-US" dirty="0"/>
              <a:t>From: John Jowett </a:t>
            </a:r>
          </a:p>
          <a:p>
            <a:pPr marL="0" indent="0">
              <a:buNone/>
            </a:pPr>
            <a:r>
              <a:rPr lang="en-US" dirty="0"/>
              <a:t>Sent: 21 March 2014 16:16</a:t>
            </a:r>
          </a:p>
          <a:p>
            <a:pPr marL="0" indent="0">
              <a:buNone/>
            </a:pPr>
            <a:r>
              <a:rPr lang="en-US" dirty="0" smtClean="0"/>
              <a:t>Subject</a:t>
            </a:r>
            <a:r>
              <a:rPr lang="en-US" dirty="0"/>
              <a:t>: RE: RE: BLMs for heavy ion losses</a:t>
            </a:r>
          </a:p>
          <a:p>
            <a:pPr marL="0" indent="0">
              <a:buNone/>
            </a:pPr>
            <a:r>
              <a:rPr lang="en-US" dirty="0" smtClean="0"/>
              <a:t>IR2</a:t>
            </a:r>
            <a:r>
              <a:rPr lang="en-US" dirty="0"/>
              <a:t>, both left and right, where we seem to be missing coverage is in the connection cryostat next to the Q11.   Can we have some BLMs there even though they are not “shielded” by a magnet cold-mass ? </a:t>
            </a:r>
          </a:p>
          <a:p>
            <a:pPr marL="0" indent="0">
              <a:buNone/>
            </a:pPr>
            <a:r>
              <a:rPr lang="en-US" dirty="0"/>
              <a:t>IR1 and IR5:  similarly for the connection cryostat. </a:t>
            </a:r>
            <a:r>
              <a:rPr lang="en-US" dirty="0" smtClean="0"/>
              <a:t>      </a:t>
            </a:r>
            <a:endParaRPr lang="en-US" dirty="0"/>
          </a:p>
          <a:p>
            <a:pPr marL="0" indent="0">
              <a:buNone/>
            </a:pPr>
            <a:r>
              <a:rPr lang="en-US" dirty="0"/>
              <a:t>In general, if “coupling” the BLMs means not knowing which of two BLMs has the higher loss, then we should avoid doing so. </a:t>
            </a:r>
            <a:endParaRPr lang="en-US" dirty="0" smtClean="0"/>
          </a:p>
          <a:p>
            <a:pPr marL="0" indent="0">
              <a:buNone/>
            </a:pPr>
            <a:endParaRPr lang="en-US" dirty="0"/>
          </a:p>
          <a:p>
            <a:pPr marL="0" indent="0">
              <a:buNone/>
            </a:pPr>
            <a:r>
              <a:rPr lang="en-US" sz="5600" dirty="0" smtClean="0">
                <a:solidFill>
                  <a:srgbClr val="FF0000"/>
                </a:solidFill>
              </a:rPr>
              <a:t>- Barbara’s request to dismount SEMs and install LICs  in P6 ( mail form 13.03.2014</a:t>
            </a:r>
            <a:r>
              <a:rPr lang="en-US" sz="5600" dirty="0" smtClean="0">
                <a:solidFill>
                  <a:srgbClr val="FF0000"/>
                </a:solidFill>
              </a:rPr>
              <a:t>).</a:t>
            </a:r>
            <a:endParaRPr lang="en-US" sz="5600" dirty="0" smtClean="0">
              <a:solidFill>
                <a:srgbClr val="FF0000"/>
              </a:solidFill>
            </a:endParaRPr>
          </a:p>
          <a:p>
            <a:pPr marL="0" indent="0">
              <a:buNone/>
            </a:pPr>
            <a:r>
              <a:rPr lang="en-US" sz="3600" dirty="0" smtClean="0">
                <a:solidFill>
                  <a:srgbClr val="FF0000"/>
                </a:solidFill>
              </a:rPr>
              <a:t>- </a:t>
            </a:r>
            <a:r>
              <a:rPr lang="en-US" sz="3600" dirty="0" smtClean="0"/>
              <a:t>BLMQI.01L8.B1E30)MQXA(BPMSW)  </a:t>
            </a:r>
            <a:r>
              <a:rPr lang="en-US" sz="3600" dirty="0" smtClean="0">
                <a:solidFill>
                  <a:srgbClr val="FF0000"/>
                </a:solidFill>
              </a:rPr>
              <a:t>- change of expert name ( Christos question from 10.03</a:t>
            </a:r>
            <a:r>
              <a:rPr lang="en-US" sz="3600" dirty="0" smtClean="0">
                <a:solidFill>
                  <a:srgbClr val="FF0000"/>
                </a:solidFill>
              </a:rPr>
              <a:t>)</a:t>
            </a:r>
            <a:endParaRPr lang="en-US" sz="4400" dirty="0" smtClean="0">
              <a:solidFill>
                <a:srgbClr val="0070C0"/>
              </a:solidFill>
            </a:endParaRPr>
          </a:p>
          <a:p>
            <a:pPr>
              <a:buFont typeface="Arial" charset="0"/>
              <a:buChar char="•"/>
            </a:pPr>
            <a:r>
              <a:rPr lang="en-US" sz="5600" u="sng" dirty="0" smtClean="0">
                <a:solidFill>
                  <a:srgbClr val="FF0000"/>
                </a:solidFill>
              </a:rPr>
              <a:t>List what we need to be work before RSM:</a:t>
            </a:r>
          </a:p>
          <a:p>
            <a:pPr marL="0" indent="0">
              <a:buNone/>
            </a:pPr>
            <a:r>
              <a:rPr lang="en-US" sz="4400" dirty="0" smtClean="0"/>
              <a:t>Installation, surface rack, tunnel rack, DB, …</a:t>
            </a:r>
          </a:p>
          <a:p>
            <a:pPr marL="0" indent="0">
              <a:buNone/>
            </a:pPr>
            <a:endParaRPr lang="en-US" sz="4400" dirty="0" smtClean="0"/>
          </a:p>
          <a:p>
            <a:pPr>
              <a:buFont typeface="Arial" charset="0"/>
              <a:buChar char="•"/>
            </a:pPr>
            <a:r>
              <a:rPr lang="en-US" sz="5600" u="sng" dirty="0" smtClean="0">
                <a:solidFill>
                  <a:srgbClr val="FF0000"/>
                </a:solidFill>
              </a:rPr>
              <a:t>Request to move the source on surface</a:t>
            </a:r>
            <a:r>
              <a:rPr lang="en-US" sz="5600" u="sng" dirty="0">
                <a:solidFill>
                  <a:srgbClr val="FF0000"/>
                </a:solidFill>
              </a:rPr>
              <a:t> </a:t>
            </a:r>
            <a:r>
              <a:rPr lang="en-US" sz="5600" u="sng" dirty="0" smtClean="0">
                <a:solidFill>
                  <a:srgbClr val="FF0000"/>
                </a:solidFill>
              </a:rPr>
              <a:t>– Procedure</a:t>
            </a:r>
          </a:p>
          <a:p>
            <a:pPr marL="0" indent="0">
              <a:buNone/>
            </a:pPr>
            <a:endParaRPr lang="en-US" sz="4400" dirty="0" smtClean="0">
              <a:solidFill>
                <a:srgbClr val="FF0000"/>
              </a:solidFill>
            </a:endParaRPr>
          </a:p>
          <a:p>
            <a:pPr>
              <a:buFont typeface="Arial" charset="0"/>
              <a:buChar char="•"/>
            </a:pPr>
            <a:r>
              <a:rPr lang="en-US" sz="4400" u="sng" dirty="0" smtClean="0"/>
              <a:t>LSS </a:t>
            </a:r>
            <a:r>
              <a:rPr lang="en-US" sz="4400" u="sng" dirty="0" smtClean="0"/>
              <a:t>installation </a:t>
            </a:r>
            <a:r>
              <a:rPr lang="en-US" sz="4800" u="sng" dirty="0" smtClean="0">
                <a:solidFill>
                  <a:srgbClr val="FF0000"/>
                </a:solidFill>
              </a:rPr>
              <a:t>(MKI,MKD)</a:t>
            </a:r>
            <a:endParaRPr lang="en-US" sz="4800" u="sng" dirty="0" smtClean="0">
              <a:solidFill>
                <a:srgbClr val="FF0000"/>
              </a:solidFill>
            </a:endParaRPr>
          </a:p>
          <a:p>
            <a:pPr marL="0" indent="0">
              <a:buNone/>
            </a:pPr>
            <a:endParaRPr lang="en-US" sz="4400" dirty="0" smtClean="0">
              <a:solidFill>
                <a:srgbClr val="FF0000"/>
              </a:solidFill>
            </a:endParaRPr>
          </a:p>
          <a:p>
            <a:pPr marL="0" indent="0">
              <a:buNone/>
            </a:pPr>
            <a:endParaRPr lang="en-US" sz="4400" dirty="0" smtClean="0">
              <a:solidFill>
                <a:srgbClr val="FF0000"/>
              </a:solidFill>
            </a:endParaRPr>
          </a:p>
          <a:p>
            <a:pPr marL="0" indent="0">
              <a:buNone/>
            </a:pPr>
            <a:endParaRPr lang="en-US" dirty="0" smtClean="0">
              <a:solidFill>
                <a:srgbClr val="FF000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2420888"/>
            <a:ext cx="1239210" cy="92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5085184"/>
            <a:ext cx="1134272" cy="850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73082" y="5085184"/>
            <a:ext cx="1134272" cy="850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136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BLM </a:t>
            </a:r>
            <a:r>
              <a:rPr lang="en-US" b="1" dirty="0" smtClean="0">
                <a:solidFill>
                  <a:srgbClr val="0070C0"/>
                </a:solidFill>
              </a:rPr>
              <a:t>re-installation (2)</a:t>
            </a:r>
            <a:endParaRPr lang="en-GB"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412776"/>
            <a:ext cx="3884249" cy="291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826131"/>
            <a:ext cx="3888432" cy="2916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004048" y="1732019"/>
            <a:ext cx="3479094" cy="369332"/>
          </a:xfrm>
          <a:prstGeom prst="rect">
            <a:avLst/>
          </a:prstGeom>
          <a:noFill/>
        </p:spPr>
        <p:txBody>
          <a:bodyPr wrap="none" rtlCol="0">
            <a:spAutoFit/>
          </a:bodyPr>
          <a:lstStyle/>
          <a:p>
            <a:r>
              <a:rPr lang="en-US" dirty="0" smtClean="0"/>
              <a:t>On Support : Exchange to this type</a:t>
            </a:r>
            <a:endParaRPr lang="en-GB" dirty="0"/>
          </a:p>
        </p:txBody>
      </p:sp>
      <p:sp>
        <p:nvSpPr>
          <p:cNvPr id="7" name="TextBox 6"/>
          <p:cNvSpPr txBox="1"/>
          <p:nvPr/>
        </p:nvSpPr>
        <p:spPr>
          <a:xfrm>
            <a:off x="5220072" y="4581128"/>
            <a:ext cx="2246064" cy="369332"/>
          </a:xfrm>
          <a:prstGeom prst="rect">
            <a:avLst/>
          </a:prstGeom>
          <a:noFill/>
        </p:spPr>
        <p:txBody>
          <a:bodyPr wrap="none" rtlCol="0">
            <a:spAutoFit/>
          </a:bodyPr>
          <a:lstStyle/>
          <a:p>
            <a:r>
              <a:rPr lang="en-US" dirty="0" smtClean="0">
                <a:solidFill>
                  <a:srgbClr val="00B050"/>
                </a:solidFill>
              </a:rPr>
              <a:t>On cryostat : Fit to LIC</a:t>
            </a:r>
            <a:endParaRPr lang="en-GB" dirty="0">
              <a:solidFill>
                <a:srgbClr val="00B050"/>
              </a:solidFill>
            </a:endParaRPr>
          </a:p>
        </p:txBody>
      </p:sp>
      <p:sp>
        <p:nvSpPr>
          <p:cNvPr id="5" name="TextBox 4"/>
          <p:cNvSpPr txBox="1"/>
          <p:nvPr/>
        </p:nvSpPr>
        <p:spPr>
          <a:xfrm>
            <a:off x="5245669" y="1242836"/>
            <a:ext cx="3735895" cy="461665"/>
          </a:xfrm>
          <a:prstGeom prst="rect">
            <a:avLst/>
          </a:prstGeom>
          <a:noFill/>
        </p:spPr>
        <p:txBody>
          <a:bodyPr wrap="none" rtlCol="0">
            <a:spAutoFit/>
          </a:bodyPr>
          <a:lstStyle/>
          <a:p>
            <a:r>
              <a:rPr lang="en-US" sz="2400" b="1" dirty="0" smtClean="0">
                <a:solidFill>
                  <a:srgbClr val="0070C0"/>
                </a:solidFill>
              </a:rPr>
              <a:t>LIC: installation and fixation</a:t>
            </a:r>
            <a:endParaRPr lang="en-GB" sz="2400" b="1" dirty="0">
              <a:solidFill>
                <a:srgbClr val="0070C0"/>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104" y="2101351"/>
            <a:ext cx="2125993" cy="159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4860032" y="2708920"/>
            <a:ext cx="6480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747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Divers</a:t>
            </a:r>
            <a:endParaRPr lang="en-GB"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sz="2200" dirty="0" smtClean="0"/>
          </a:p>
          <a:p>
            <a:r>
              <a:rPr lang="en-US" sz="1800" dirty="0" smtClean="0">
                <a:solidFill>
                  <a:srgbClr val="FF0000"/>
                </a:solidFill>
              </a:rPr>
              <a:t>Slot </a:t>
            </a:r>
            <a:r>
              <a:rPr lang="en-US" sz="1800" dirty="0" smtClean="0">
                <a:solidFill>
                  <a:srgbClr val="FF0000"/>
                </a:solidFill>
              </a:rPr>
              <a:t>Labels for 4 sectors </a:t>
            </a:r>
            <a:r>
              <a:rPr lang="en-US" sz="1800" dirty="0" smtClean="0">
                <a:solidFill>
                  <a:srgbClr val="FF0000"/>
                </a:solidFill>
              </a:rPr>
              <a:t>( after changes of expert names</a:t>
            </a:r>
            <a:r>
              <a:rPr lang="en-US" sz="1800" dirty="0" smtClean="0">
                <a:solidFill>
                  <a:srgbClr val="FF0000"/>
                </a:solidFill>
              </a:rPr>
              <a:t>) – beginning of April (2</a:t>
            </a:r>
            <a:r>
              <a:rPr lang="en-US" sz="1800" baseline="30000" dirty="0" smtClean="0">
                <a:solidFill>
                  <a:srgbClr val="FF0000"/>
                </a:solidFill>
              </a:rPr>
              <a:t>nd</a:t>
            </a:r>
            <a:r>
              <a:rPr lang="en-US" sz="1800" dirty="0" smtClean="0">
                <a:solidFill>
                  <a:srgbClr val="FF0000"/>
                </a:solidFill>
              </a:rPr>
              <a:t> </a:t>
            </a:r>
            <a:r>
              <a:rPr lang="en-US" sz="1800" dirty="0" err="1" smtClean="0">
                <a:solidFill>
                  <a:srgbClr val="FF0000"/>
                </a:solidFill>
              </a:rPr>
              <a:t>Rteam</a:t>
            </a:r>
            <a:r>
              <a:rPr lang="en-US" sz="1800" dirty="0" smtClean="0">
                <a:solidFill>
                  <a:srgbClr val="FF0000"/>
                </a:solidFill>
              </a:rPr>
              <a:t>)</a:t>
            </a:r>
            <a:endParaRPr lang="en-US" sz="1800" dirty="0" smtClean="0">
              <a:solidFill>
                <a:srgbClr val="FF0000"/>
              </a:solidFill>
            </a:endParaRPr>
          </a:p>
          <a:p>
            <a:r>
              <a:rPr lang="en-US" sz="1800" dirty="0"/>
              <a:t>Label for new  “short” cable (BJBDV - BJBAP</a:t>
            </a:r>
            <a:r>
              <a:rPr lang="en-US" sz="1800" dirty="0" smtClean="0"/>
              <a:t>), </a:t>
            </a:r>
            <a:r>
              <a:rPr lang="en-US" sz="1800" dirty="0"/>
              <a:t>ECR for HV divider is </a:t>
            </a:r>
            <a:r>
              <a:rPr lang="en-US" sz="1800" dirty="0" smtClean="0"/>
              <a:t>released</a:t>
            </a:r>
          </a:p>
          <a:p>
            <a:r>
              <a:rPr lang="en-US" sz="2600" dirty="0" smtClean="0">
                <a:solidFill>
                  <a:srgbClr val="FF0000"/>
                </a:solidFill>
              </a:rPr>
              <a:t>Coating of rest of supports and brides to outside of CERN, </a:t>
            </a:r>
            <a:r>
              <a:rPr lang="en-US" sz="2600" dirty="0" smtClean="0">
                <a:solidFill>
                  <a:srgbClr val="FF0000"/>
                </a:solidFill>
              </a:rPr>
              <a:t> </a:t>
            </a:r>
            <a:r>
              <a:rPr lang="en-US" sz="2600" u="sng" dirty="0" smtClean="0">
                <a:solidFill>
                  <a:srgbClr val="FF0000"/>
                </a:solidFill>
              </a:rPr>
              <a:t>RAL3020</a:t>
            </a:r>
            <a:r>
              <a:rPr lang="en-US" sz="2600" dirty="0" smtClean="0">
                <a:solidFill>
                  <a:srgbClr val="FF0000"/>
                </a:solidFill>
              </a:rPr>
              <a:t> + </a:t>
            </a:r>
            <a:r>
              <a:rPr lang="en-US" sz="2600" u="sng" dirty="0" smtClean="0">
                <a:solidFill>
                  <a:srgbClr val="FF0000"/>
                </a:solidFill>
              </a:rPr>
              <a:t>schedule</a:t>
            </a:r>
            <a:r>
              <a:rPr lang="en-US" sz="2600" u="sng" dirty="0" smtClean="0">
                <a:solidFill>
                  <a:srgbClr val="FF0000"/>
                </a:solidFill>
              </a:rPr>
              <a:t>?</a:t>
            </a:r>
            <a:endParaRPr lang="en-US" sz="2600" u="sng" dirty="0">
              <a:solidFill>
                <a:srgbClr val="FF0000"/>
              </a:solidFill>
            </a:endParaRPr>
          </a:p>
          <a:p>
            <a:r>
              <a:rPr lang="en-US" sz="1800" dirty="0" smtClean="0">
                <a:solidFill>
                  <a:srgbClr val="FF0000"/>
                </a:solidFill>
              </a:rPr>
              <a:t>Plastic  boxes and old supports from tunnel to </a:t>
            </a:r>
            <a:r>
              <a:rPr lang="en-US" sz="1800" dirty="0" smtClean="0">
                <a:solidFill>
                  <a:srgbClr val="FF0000"/>
                </a:solidFill>
              </a:rPr>
              <a:t>SPS storage </a:t>
            </a:r>
            <a:r>
              <a:rPr lang="en-US" sz="1800" dirty="0" err="1" smtClean="0">
                <a:solidFill>
                  <a:srgbClr val="FF0000"/>
                </a:solidFill>
              </a:rPr>
              <a:t>bld</a:t>
            </a:r>
            <a:r>
              <a:rPr lang="en-US" sz="1800" dirty="0">
                <a:solidFill>
                  <a:srgbClr val="FF0000"/>
                </a:solidFill>
              </a:rPr>
              <a:t> </a:t>
            </a:r>
            <a:r>
              <a:rPr lang="en-US" sz="1800" dirty="0" smtClean="0">
                <a:solidFill>
                  <a:srgbClr val="FF0000"/>
                </a:solidFill>
              </a:rPr>
              <a:t>(Remo</a:t>
            </a:r>
            <a:r>
              <a:rPr lang="en-US" sz="1800" dirty="0" smtClean="0">
                <a:solidFill>
                  <a:srgbClr val="FF0000"/>
                </a:solidFill>
              </a:rPr>
              <a:t>?) – beginning of April , 2</a:t>
            </a:r>
            <a:r>
              <a:rPr lang="en-US" sz="1800" baseline="30000" dirty="0" smtClean="0">
                <a:solidFill>
                  <a:srgbClr val="FF0000"/>
                </a:solidFill>
              </a:rPr>
              <a:t>nd</a:t>
            </a:r>
            <a:r>
              <a:rPr lang="en-US" sz="1800" dirty="0" smtClean="0">
                <a:solidFill>
                  <a:srgbClr val="FF0000"/>
                </a:solidFill>
              </a:rPr>
              <a:t> team will take it from 4 sectors</a:t>
            </a:r>
            <a:endParaRPr lang="en-US" sz="1800" dirty="0">
              <a:solidFill>
                <a:srgbClr val="FF0000"/>
              </a:solidFill>
            </a:endParaRPr>
          </a:p>
          <a:p>
            <a:r>
              <a:rPr lang="en-US" sz="1800" dirty="0" smtClean="0"/>
              <a:t>Order the additional materials for installation</a:t>
            </a:r>
            <a:r>
              <a:rPr lang="en-US" sz="1800" dirty="0" smtClean="0"/>
              <a:t>:</a:t>
            </a:r>
            <a:endParaRPr lang="en-US" sz="1800" u="sng" dirty="0" smtClean="0"/>
          </a:p>
          <a:p>
            <a:pPr marL="0" indent="0">
              <a:buNone/>
            </a:pPr>
            <a:r>
              <a:rPr lang="en-US" sz="1100" dirty="0" smtClean="0">
                <a:solidFill>
                  <a:srgbClr val="FF0000"/>
                </a:solidFill>
              </a:rPr>
              <a:t>	</a:t>
            </a:r>
            <a:r>
              <a:rPr lang="en-US" sz="1100" u="sng" dirty="0" smtClean="0">
                <a:solidFill>
                  <a:srgbClr val="00B050"/>
                </a:solidFill>
              </a:rPr>
              <a:t>1000 m(HV) </a:t>
            </a:r>
            <a:r>
              <a:rPr lang="en-US" sz="1100" u="sng" dirty="0" smtClean="0">
                <a:solidFill>
                  <a:srgbClr val="FF0000"/>
                </a:solidFill>
              </a:rPr>
              <a:t>and 3000 m(BNC) cables; </a:t>
            </a:r>
            <a:r>
              <a:rPr lang="en-US" sz="1100" u="sng" dirty="0" smtClean="0">
                <a:solidFill>
                  <a:srgbClr val="0070C0"/>
                </a:solidFill>
              </a:rPr>
              <a:t>35 </a:t>
            </a:r>
            <a:r>
              <a:rPr lang="en-US" sz="1100" u="sng" dirty="0" err="1" smtClean="0">
                <a:solidFill>
                  <a:srgbClr val="0070C0"/>
                </a:solidFill>
              </a:rPr>
              <a:t>bobins</a:t>
            </a:r>
            <a:r>
              <a:rPr lang="en-US" sz="1100" u="sng" dirty="0" smtClean="0">
                <a:solidFill>
                  <a:srgbClr val="0070C0"/>
                </a:solidFill>
              </a:rPr>
              <a:t> (*45 m in each) of metallic strips.</a:t>
            </a:r>
            <a:r>
              <a:rPr lang="en-US" sz="1800" u="sng" dirty="0" smtClean="0">
                <a:solidFill>
                  <a:srgbClr val="0070C0"/>
                </a:solidFill>
              </a:rPr>
              <a:t> </a:t>
            </a:r>
          </a:p>
          <a:p>
            <a:r>
              <a:rPr lang="en-US" sz="1800" dirty="0" smtClean="0">
                <a:solidFill>
                  <a:srgbClr val="FF0000"/>
                </a:solidFill>
              </a:rPr>
              <a:t>Rad Source test ( 2 sources ) </a:t>
            </a:r>
            <a:r>
              <a:rPr lang="en-US" sz="1800" u="sng" dirty="0" smtClean="0">
                <a:solidFill>
                  <a:srgbClr val="FF0000"/>
                </a:solidFill>
              </a:rPr>
              <a:t>ready to end of July</a:t>
            </a:r>
          </a:p>
          <a:p>
            <a:r>
              <a:rPr lang="en-US" sz="1800" dirty="0" smtClean="0">
                <a:solidFill>
                  <a:srgbClr val="00B050"/>
                </a:solidFill>
              </a:rPr>
              <a:t>LIC’s tests and shrinking at GIF</a:t>
            </a:r>
            <a:r>
              <a:rPr lang="en-US" sz="1800" dirty="0">
                <a:solidFill>
                  <a:srgbClr val="00B050"/>
                </a:solidFill>
              </a:rPr>
              <a:t> </a:t>
            </a:r>
            <a:r>
              <a:rPr lang="en-US" sz="1800" dirty="0" smtClean="0">
                <a:solidFill>
                  <a:srgbClr val="00B050"/>
                </a:solidFill>
              </a:rPr>
              <a:t>is done</a:t>
            </a:r>
          </a:p>
          <a:p>
            <a:r>
              <a:rPr lang="en-US" sz="1800" dirty="0" smtClean="0"/>
              <a:t>FIC production </a:t>
            </a:r>
            <a:r>
              <a:rPr lang="en-US" sz="1800" dirty="0" smtClean="0"/>
              <a:t>:</a:t>
            </a:r>
            <a:endParaRPr lang="en-US" sz="1800" dirty="0" smtClean="0"/>
          </a:p>
          <a:p>
            <a:pPr marL="0" indent="0">
              <a:buNone/>
            </a:pPr>
            <a:r>
              <a:rPr lang="en-US" sz="1800" dirty="0" smtClean="0"/>
              <a:t>	</a:t>
            </a:r>
            <a:r>
              <a:rPr lang="en-US" sz="2200" dirty="0" smtClean="0">
                <a:solidFill>
                  <a:srgbClr val="FF0000"/>
                </a:solidFill>
              </a:rPr>
              <a:t>Materials to send: </a:t>
            </a:r>
            <a:r>
              <a:rPr lang="en-US" sz="2200" u="sng" dirty="0" smtClean="0">
                <a:solidFill>
                  <a:srgbClr val="FF0000"/>
                </a:solidFill>
              </a:rPr>
              <a:t>resistors ordered but  1 month delivery</a:t>
            </a:r>
            <a:endParaRPr lang="en-US" sz="2200" u="sng" dirty="0" smtClean="0">
              <a:solidFill>
                <a:srgbClr val="FF0000"/>
              </a:solidFill>
            </a:endParaRPr>
          </a:p>
          <a:p>
            <a:r>
              <a:rPr lang="en-US" sz="1800" dirty="0" smtClean="0">
                <a:solidFill>
                  <a:srgbClr val="FF0000"/>
                </a:solidFill>
              </a:rPr>
              <a:t>List of materials, cost and amount of IC new production ( Q4,2013-Q1,2014)</a:t>
            </a:r>
            <a:endParaRPr lang="en-US" sz="1800" dirty="0">
              <a:solidFill>
                <a:srgbClr val="FF0000"/>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4538128"/>
            <a:ext cx="1266795" cy="95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4283968" y="5013176"/>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423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 and GIF++</a:t>
            </a:r>
            <a:endParaRPr lang="en-GB" dirty="0"/>
          </a:p>
        </p:txBody>
      </p:sp>
      <p:sp>
        <p:nvSpPr>
          <p:cNvPr id="3" name="Content Placeholder 2"/>
          <p:cNvSpPr>
            <a:spLocks noGrp="1"/>
          </p:cNvSpPr>
          <p:nvPr>
            <p:ph idx="1"/>
          </p:nvPr>
        </p:nvSpPr>
        <p:spPr/>
        <p:txBody>
          <a:bodyPr/>
          <a:lstStyle/>
          <a:p>
            <a:pPr marL="0" indent="0">
              <a:buNone/>
            </a:pPr>
            <a:r>
              <a:rPr lang="en-US" sz="1600" dirty="0"/>
              <a:t>GIF and GIF++ status: </a:t>
            </a:r>
          </a:p>
          <a:p>
            <a:r>
              <a:rPr lang="en-US" sz="1600" dirty="0"/>
              <a:t>	GIF  will operate up to Middle of August, 2013 (FIC tests in July, 2013) </a:t>
            </a:r>
          </a:p>
          <a:p>
            <a:r>
              <a:rPr lang="en-US" sz="1600" dirty="0"/>
              <a:t>	GIF++ will operate from Middle of January, 2014 (IC tests in February,2014)</a:t>
            </a:r>
          </a:p>
          <a:p>
            <a:pPr marL="0" indent="0">
              <a:buNone/>
            </a:pPr>
            <a:r>
              <a:rPr lang="en-US" sz="2400" dirty="0" smtClean="0">
                <a:solidFill>
                  <a:srgbClr val="FF0000"/>
                </a:solidFill>
              </a:rPr>
              <a:t>GIF: </a:t>
            </a:r>
            <a:r>
              <a:rPr lang="en-US" sz="2400" dirty="0" smtClean="0">
                <a:solidFill>
                  <a:srgbClr val="FF0000"/>
                </a:solidFill>
              </a:rPr>
              <a:t>May 2013-</a:t>
            </a:r>
            <a:r>
              <a:rPr lang="en-US" sz="2400" dirty="0" smtClean="0"/>
              <a:t>remove </a:t>
            </a:r>
            <a:r>
              <a:rPr lang="en-US" sz="2400" dirty="0" smtClean="0"/>
              <a:t>the </a:t>
            </a:r>
            <a:r>
              <a:rPr lang="en-US" sz="2400" dirty="0" smtClean="0"/>
              <a:t>barrack</a:t>
            </a:r>
            <a:endParaRPr lang="en-US" sz="2400" dirty="0">
              <a:solidFill>
                <a:srgbClr val="FF0000"/>
              </a:solidFill>
            </a:endParaRPr>
          </a:p>
          <a:p>
            <a:pPr marL="0" indent="0">
              <a:buNone/>
            </a:pPr>
            <a:r>
              <a:rPr lang="en-US" sz="2400" dirty="0" smtClean="0">
                <a:solidFill>
                  <a:srgbClr val="FF0000"/>
                </a:solidFill>
              </a:rPr>
              <a:t>			shrinking </a:t>
            </a:r>
            <a:r>
              <a:rPr lang="en-US" sz="2400" dirty="0" smtClean="0">
                <a:solidFill>
                  <a:srgbClr val="FF0000"/>
                </a:solidFill>
              </a:rPr>
              <a:t>machine </a:t>
            </a:r>
            <a:r>
              <a:rPr lang="en-US" sz="2400" b="1" u="sng" dirty="0" smtClean="0">
                <a:solidFill>
                  <a:srgbClr val="FF0000"/>
                </a:solidFill>
              </a:rPr>
              <a:t>to …?</a:t>
            </a:r>
            <a:endParaRPr lang="en-US" sz="2400" b="1" u="sng" dirty="0" smtClean="0">
              <a:solidFill>
                <a:srgbClr val="FF0000"/>
              </a:solidFill>
            </a:endParaRPr>
          </a:p>
          <a:p>
            <a:pPr marL="0" indent="0">
              <a:buNone/>
            </a:pPr>
            <a:endParaRPr lang="en-US" sz="2400" dirty="0">
              <a:solidFill>
                <a:srgbClr val="FF0000"/>
              </a:solidFill>
            </a:endParaRPr>
          </a:p>
          <a:p>
            <a:pPr marL="0" indent="0">
              <a:buNone/>
            </a:pPr>
            <a:endParaRPr lang="en-US" sz="2400" dirty="0">
              <a:solidFill>
                <a:srgbClr val="FF0000"/>
              </a:solidFill>
            </a:endParaRPr>
          </a:p>
          <a:p>
            <a:pPr marL="0" indent="0">
              <a:buNone/>
            </a:pPr>
            <a:r>
              <a:rPr lang="en-US" sz="2400" dirty="0" smtClean="0">
                <a:solidFill>
                  <a:srgbClr val="FF0000"/>
                </a:solidFill>
              </a:rPr>
              <a:t>GIF++: install the cables in May 2013(? Insulated patch panels</a:t>
            </a:r>
            <a:r>
              <a:rPr lang="en-US" sz="2400" dirty="0" smtClean="0">
                <a:solidFill>
                  <a:srgbClr val="FF0000"/>
                </a:solidFill>
              </a:rPr>
              <a:t>)</a:t>
            </a:r>
          </a:p>
          <a:p>
            <a:pPr marL="0" indent="0">
              <a:buNone/>
            </a:pPr>
            <a:endParaRPr lang="en-US" sz="2400" dirty="0">
              <a:solidFill>
                <a:srgbClr val="FF0000"/>
              </a:solidFill>
            </a:endParaRPr>
          </a:p>
          <a:p>
            <a:pPr marL="0" indent="0">
              <a:buNone/>
            </a:pPr>
            <a:r>
              <a:rPr lang="en-US" sz="1200" dirty="0" smtClean="0"/>
              <a:t>							    </a:t>
            </a:r>
            <a:r>
              <a:rPr lang="en-US" sz="1050" dirty="0" smtClean="0"/>
              <a:t>New EDH acces</a:t>
            </a:r>
            <a:r>
              <a:rPr lang="en-US" sz="1050" dirty="0" smtClean="0"/>
              <a:t>s to bunker</a:t>
            </a:r>
            <a:endParaRPr lang="en-GB" sz="105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4725144"/>
            <a:ext cx="2016224"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4725144"/>
            <a:ext cx="2016224"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2924944"/>
            <a:ext cx="1710336" cy="128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6804248" y="5229200"/>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376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Tunnel racks and HV divider</a:t>
            </a:r>
            <a:endParaRPr lang="en-GB" b="1" dirty="0">
              <a:solidFill>
                <a:srgbClr val="0070C0"/>
              </a:solidFill>
            </a:endParaRPr>
          </a:p>
        </p:txBody>
      </p:sp>
      <p:sp>
        <p:nvSpPr>
          <p:cNvPr id="3" name="Content Placeholder 2"/>
          <p:cNvSpPr>
            <a:spLocks noGrp="1"/>
          </p:cNvSpPr>
          <p:nvPr>
            <p:ph idx="1"/>
          </p:nvPr>
        </p:nvSpPr>
        <p:spPr/>
        <p:txBody>
          <a:bodyPr>
            <a:normAutofit/>
          </a:bodyPr>
          <a:lstStyle/>
          <a:p>
            <a:r>
              <a:rPr lang="en-US" sz="1000" dirty="0" smtClean="0"/>
              <a:t>HV divider installation:</a:t>
            </a:r>
          </a:p>
          <a:p>
            <a:pPr marL="0" indent="0">
              <a:buNone/>
            </a:pPr>
            <a:r>
              <a:rPr lang="en-US" sz="1000" dirty="0" smtClean="0">
                <a:solidFill>
                  <a:srgbClr val="00B050"/>
                </a:solidFill>
              </a:rPr>
              <a:t>Installed in all “standard”   locations in all Points, except </a:t>
            </a:r>
            <a:r>
              <a:rPr lang="en-US" sz="1000" dirty="0">
                <a:solidFill>
                  <a:srgbClr val="FF0000"/>
                </a:solidFill>
              </a:rPr>
              <a:t>L6</a:t>
            </a:r>
            <a:r>
              <a:rPr lang="en-US" sz="1000" dirty="0" smtClean="0">
                <a:solidFill>
                  <a:srgbClr val="00B050"/>
                </a:solidFill>
              </a:rPr>
              <a:t>  </a:t>
            </a:r>
          </a:p>
          <a:p>
            <a:pPr marL="0" indent="0">
              <a:buNone/>
            </a:pPr>
            <a:r>
              <a:rPr lang="en-US" sz="1000" dirty="0" smtClean="0">
                <a:solidFill>
                  <a:srgbClr val="FF0000"/>
                </a:solidFill>
              </a:rPr>
              <a:t>In “special cases” – not installed, </a:t>
            </a:r>
          </a:p>
          <a:p>
            <a:pPr marL="0" indent="0">
              <a:buNone/>
            </a:pPr>
            <a:endParaRPr lang="en-US" sz="1000" dirty="0">
              <a:solidFill>
                <a:srgbClr val="FF0000"/>
              </a:solidFill>
            </a:endParaRPr>
          </a:p>
          <a:p>
            <a:pPr marL="0" indent="0">
              <a:buNone/>
            </a:pPr>
            <a:r>
              <a:rPr lang="en-US" sz="1000" dirty="0" smtClean="0">
                <a:solidFill>
                  <a:srgbClr val="0070C0"/>
                </a:solidFill>
              </a:rPr>
              <a:t>but long cables was ordered ( Remo) - ?</a:t>
            </a:r>
          </a:p>
          <a:p>
            <a:pPr marL="0" indent="0">
              <a:buNone/>
            </a:pPr>
            <a:endParaRPr lang="en-US" sz="1000" dirty="0" smtClean="0">
              <a:solidFill>
                <a:srgbClr val="FF0000"/>
              </a:solidFill>
            </a:endParaRPr>
          </a:p>
          <a:p>
            <a:pPr marL="0" indent="0">
              <a:buNone/>
            </a:pPr>
            <a:endParaRPr lang="en-US" sz="1000" dirty="0">
              <a:solidFill>
                <a:srgbClr val="FF0000"/>
              </a:solidFill>
            </a:endParaRPr>
          </a:p>
          <a:p>
            <a:pPr marL="0" indent="0">
              <a:buNone/>
            </a:pPr>
            <a:endParaRPr lang="en-US" sz="1000" dirty="0">
              <a:solidFill>
                <a:srgbClr val="FF0000"/>
              </a:solidFill>
            </a:endParaRPr>
          </a:p>
          <a:p>
            <a:pPr marL="0" indent="0">
              <a:buNone/>
            </a:pPr>
            <a:endParaRPr lang="en-US" sz="1000" dirty="0" smtClean="0">
              <a:solidFill>
                <a:srgbClr val="FF0000"/>
              </a:solidFill>
            </a:endParaRPr>
          </a:p>
          <a:p>
            <a:r>
              <a:rPr lang="en-US" sz="1000" dirty="0" smtClean="0"/>
              <a:t>L5: </a:t>
            </a:r>
            <a:r>
              <a:rPr lang="en-GB" sz="1000" dirty="0" smtClean="0"/>
              <a:t>restoration of racks after He spill test</a:t>
            </a:r>
          </a:p>
          <a:p>
            <a:endParaRPr lang="en-US" sz="1000" dirty="0"/>
          </a:p>
          <a:p>
            <a:endParaRPr lang="en-US" sz="1000" dirty="0" smtClean="0"/>
          </a:p>
          <a:p>
            <a:endParaRPr lang="en-US" sz="1000" dirty="0"/>
          </a:p>
          <a:p>
            <a:endParaRPr lang="en-US" sz="1000" dirty="0" smtClean="0"/>
          </a:p>
          <a:p>
            <a:pPr marL="0" indent="0">
              <a:buNone/>
            </a:pPr>
            <a:endParaRPr lang="en-GB" sz="1000" dirty="0" smtClean="0"/>
          </a:p>
          <a:p>
            <a:r>
              <a:rPr lang="en-US" sz="1000" dirty="0" smtClean="0">
                <a:solidFill>
                  <a:srgbClr val="0070C0"/>
                </a:solidFill>
              </a:rPr>
              <a:t>Racks – CFC cards : ready for installation ( Ion or Russian team)</a:t>
            </a:r>
          </a:p>
        </p:txBody>
      </p:sp>
    </p:spTree>
    <p:extLst>
      <p:ext uri="{BB962C8B-B14F-4D97-AF65-F5344CB8AC3E}">
        <p14:creationId xmlns:p14="http://schemas.microsoft.com/office/powerpoint/2010/main" val="3133652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6364</TotalTime>
  <Words>225</Words>
  <Application>Microsoft Office PowerPoint</Application>
  <PresentationFormat>On-screen Show (4:3)</PresentationFormat>
  <Paragraphs>88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LS1 BLM@LHC status</vt:lpstr>
      <vt:lpstr>Surface racks</vt:lpstr>
      <vt:lpstr>BLM re-installation (1)</vt:lpstr>
      <vt:lpstr>BLM re-installation (2)</vt:lpstr>
      <vt:lpstr>Divers</vt:lpstr>
      <vt:lpstr>GIF and GIF++</vt:lpstr>
      <vt:lpstr>Tunnel racks and HV divider</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Slava Grishin</dc:creator>
  <cp:lastModifiedBy>Slava Grishin</cp:lastModifiedBy>
  <cp:revision>50</cp:revision>
  <dcterms:created xsi:type="dcterms:W3CDTF">2014-01-19T14:18:55Z</dcterms:created>
  <dcterms:modified xsi:type="dcterms:W3CDTF">2014-03-23T09:34:59Z</dcterms:modified>
</cp:coreProperties>
</file>