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986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674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252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381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638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27/04/2014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98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27/04/2014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335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27/04/2014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679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27/04/2014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7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27/04/2014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177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0ACF5-07A3-4718-BD22-4EEDEFF48129}" type="datetimeFigureOut">
              <a:rPr lang="en-GB" smtClean="0"/>
              <a:t>27/04/2014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791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0ACF5-07A3-4718-BD22-4EEDEFF48129}" type="datetimeFigureOut">
              <a:rPr lang="en-GB" smtClean="0"/>
              <a:t>27/04/2014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63001-A644-45AF-A429-9940740F31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10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gif"/><Relationship Id="rId3" Type="http://schemas.openxmlformats.org/officeDocument/2006/relationships/hyperlink" Target="http://layout.web.cern.ch/layout/%20%20%20%20%20%20%20%20%20%20%20%20%20%20%20%20https:/edms.cern.ch/slot/BYPLM.A12R6=R682" TargetMode="External"/><Relationship Id="rId7" Type="http://schemas.openxmlformats.org/officeDocument/2006/relationships/image" Target="../media/image14.png"/><Relationship Id="rId2" Type="http://schemas.openxmlformats.org/officeDocument/2006/relationships/hyperlink" Target="http://layout.web.cern.ch/layout/%20%20%20%20%20%20%20%20%20%20%20%20%20%20%20%20%20%20%20%20slottypes.aspx?slottypeid=118872&amp;version=STUD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ayout.web.cern.ch/layout/" TargetMode="External"/><Relationship Id="rId5" Type="http://schemas.openxmlformats.org/officeDocument/2006/relationships/image" Target="../media/image13.png"/><Relationship Id="rId10" Type="http://schemas.openxmlformats.org/officeDocument/2006/relationships/image" Target="../media/image17.jpeg"/><Relationship Id="rId4" Type="http://schemas.openxmlformats.org/officeDocument/2006/relationships/hyperlink" Target="http://layout.web.cern.ch/layout/default.aspx?navigator=template&amp;version=STUDY&amp;id=2186606" TargetMode="External"/><Relationship Id="rId9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LS1 BLM@LHC status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28/04/2014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369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BLM </a:t>
            </a:r>
            <a:r>
              <a:rPr lang="en-US" b="1" dirty="0" smtClean="0">
                <a:solidFill>
                  <a:srgbClr val="0070C0"/>
                </a:solidFill>
              </a:rPr>
              <a:t>re-installation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568863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2900" u="sng" dirty="0" smtClean="0"/>
          </a:p>
          <a:p>
            <a:pPr marL="0" indent="0">
              <a:buNone/>
            </a:pPr>
            <a:r>
              <a:rPr lang="en-US" sz="4400" b="1" dirty="0" smtClean="0"/>
              <a:t>Current status of </a:t>
            </a:r>
            <a:r>
              <a:rPr lang="en-US" sz="4800" b="1" dirty="0" smtClean="0"/>
              <a:t>DS+ARC</a:t>
            </a:r>
            <a:r>
              <a:rPr lang="en-US" sz="4400" b="1" dirty="0" smtClean="0"/>
              <a:t> </a:t>
            </a:r>
            <a:r>
              <a:rPr lang="en-US" sz="4400" b="1" dirty="0" smtClean="0"/>
              <a:t> the monitors re-</a:t>
            </a:r>
            <a:r>
              <a:rPr lang="en-US" sz="4400" b="1" u="sng" dirty="0" smtClean="0"/>
              <a:t>installation</a:t>
            </a:r>
            <a:r>
              <a:rPr lang="en-US" sz="4400" b="1" dirty="0"/>
              <a:t> </a:t>
            </a:r>
            <a:r>
              <a:rPr lang="en-US" sz="4400" b="1" dirty="0" smtClean="0"/>
              <a:t>( according to LS1 schedule):</a:t>
            </a:r>
            <a:endParaRPr lang="en-US" sz="4400" b="1" dirty="0" smtClean="0"/>
          </a:p>
          <a:p>
            <a:pPr marL="0" indent="0">
              <a:buNone/>
            </a:pPr>
            <a:r>
              <a:rPr lang="en-US" sz="4400" dirty="0" smtClean="0"/>
              <a:t>Sector </a:t>
            </a:r>
            <a:r>
              <a:rPr lang="en-US" sz="4400" dirty="0" smtClean="0"/>
              <a:t>5-6 – </a:t>
            </a:r>
            <a:r>
              <a:rPr lang="en-US" sz="4400" dirty="0" smtClean="0"/>
              <a:t>done</a:t>
            </a:r>
          </a:p>
          <a:p>
            <a:pPr marL="0" indent="0">
              <a:buNone/>
            </a:pPr>
            <a:r>
              <a:rPr lang="en-US" sz="4400" dirty="0"/>
              <a:t>Sector 6-7  - </a:t>
            </a:r>
            <a:r>
              <a:rPr lang="en-US" sz="4400" dirty="0" smtClean="0"/>
              <a:t>done: 8 </a:t>
            </a:r>
            <a:r>
              <a:rPr lang="en-US" sz="4400" dirty="0"/>
              <a:t>LICs for P6 are in tunnel, but not yet </a:t>
            </a:r>
            <a:r>
              <a:rPr lang="en-US" sz="4400" dirty="0" smtClean="0"/>
              <a:t>installed</a:t>
            </a:r>
          </a:p>
          <a:p>
            <a:pPr marL="0" indent="0">
              <a:buNone/>
            </a:pPr>
            <a:r>
              <a:rPr lang="en-US" sz="4400" dirty="0"/>
              <a:t>Sector </a:t>
            </a:r>
            <a:r>
              <a:rPr lang="en-US" sz="4400" dirty="0" smtClean="0"/>
              <a:t>7-8  </a:t>
            </a:r>
            <a:r>
              <a:rPr lang="en-US" sz="4400" dirty="0"/>
              <a:t>- </a:t>
            </a:r>
            <a:r>
              <a:rPr lang="en-US" sz="4400" dirty="0" smtClean="0"/>
              <a:t>done</a:t>
            </a:r>
          </a:p>
          <a:p>
            <a:pPr marL="0" indent="0">
              <a:buNone/>
            </a:pPr>
            <a:r>
              <a:rPr lang="en-US" sz="4400" dirty="0"/>
              <a:t>Sector </a:t>
            </a:r>
            <a:r>
              <a:rPr lang="en-US" sz="4400" dirty="0" smtClean="0"/>
              <a:t>8-1  </a:t>
            </a:r>
            <a:r>
              <a:rPr lang="en-US" sz="4400" dirty="0"/>
              <a:t>- </a:t>
            </a:r>
            <a:r>
              <a:rPr lang="en-US" sz="4400" dirty="0" smtClean="0"/>
              <a:t>done : 12 LICs was installed in R8, SEMs are in tunnel</a:t>
            </a:r>
            <a:endParaRPr lang="en-US" sz="4400" dirty="0"/>
          </a:p>
          <a:p>
            <a:pPr marL="0" indent="0">
              <a:buNone/>
            </a:pPr>
            <a:r>
              <a:rPr lang="en-US" sz="4400" dirty="0"/>
              <a:t>Sector </a:t>
            </a:r>
            <a:r>
              <a:rPr lang="en-US" sz="4400" dirty="0" smtClean="0"/>
              <a:t>1-2  </a:t>
            </a:r>
            <a:r>
              <a:rPr lang="en-US" sz="4400" dirty="0"/>
              <a:t>- </a:t>
            </a:r>
            <a:r>
              <a:rPr lang="en-US" sz="4400" dirty="0" smtClean="0"/>
              <a:t>will be done this week</a:t>
            </a:r>
            <a:endParaRPr lang="en-US" sz="4400" dirty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u="sng" dirty="0"/>
              <a:t>Sector 6-7 </a:t>
            </a:r>
            <a:r>
              <a:rPr lang="en-US" sz="4400" dirty="0"/>
              <a:t> -  </a:t>
            </a:r>
            <a:r>
              <a:rPr lang="en-US" sz="4400" dirty="0" smtClean="0"/>
              <a:t>ready for cool down from May 7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: All monitors, all HV </a:t>
            </a:r>
            <a:r>
              <a:rPr lang="en-US" sz="4400" dirty="0" err="1" smtClean="0"/>
              <a:t>dividexr</a:t>
            </a:r>
            <a:r>
              <a:rPr lang="en-US" sz="4400" dirty="0" smtClean="0"/>
              <a:t>, R6 CFC card (Ewald), the plastic boxes on surface</a:t>
            </a:r>
          </a:p>
          <a:p>
            <a:pPr marL="0" indent="0">
              <a:buNone/>
            </a:pPr>
            <a:r>
              <a:rPr lang="en-US" sz="4400" dirty="0" smtClean="0"/>
              <a:t>Small items to do: --- Dump line HV dividers ; --- L7 CFC cards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Next sector for cool down is </a:t>
            </a:r>
            <a:r>
              <a:rPr lang="en-US" sz="4400" u="sng" dirty="0" smtClean="0"/>
              <a:t>Sector 8-1 </a:t>
            </a:r>
            <a:r>
              <a:rPr lang="en-US" sz="4400" dirty="0" smtClean="0"/>
              <a:t>to June 13</a:t>
            </a:r>
            <a:r>
              <a:rPr lang="en-US" sz="4400" baseline="30000" dirty="0" smtClean="0"/>
              <a:t>th</a:t>
            </a:r>
            <a:r>
              <a:rPr lang="en-US" sz="4400" dirty="0" smtClean="0"/>
              <a:t> : we’ll plan to complete this sector on W24. </a:t>
            </a: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b="1" dirty="0" smtClean="0"/>
              <a:t>ALICE:</a:t>
            </a:r>
          </a:p>
          <a:p>
            <a:pPr marL="0" indent="0">
              <a:buNone/>
            </a:pPr>
            <a:r>
              <a:rPr lang="en-US" sz="4400" dirty="0" smtClean="0"/>
              <a:t>Mid of May – new cables ( for 1 new and 1 shifted ICs) from tunnel side to Alice hole</a:t>
            </a:r>
          </a:p>
          <a:p>
            <a:pPr marL="0" indent="0">
              <a:buNone/>
            </a:pPr>
            <a:r>
              <a:rPr lang="en-US" sz="4400" dirty="0" smtClean="0"/>
              <a:t>August –installation: 1 IC on old place, 1 new IC and 1 IC will shifted at 5 m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b="1" dirty="0" smtClean="0"/>
              <a:t>Ion losses -  </a:t>
            </a:r>
            <a:r>
              <a:rPr lang="en-US" sz="4400" b="1" dirty="0" smtClean="0"/>
              <a:t>new </a:t>
            </a:r>
            <a:r>
              <a:rPr lang="en-US" sz="4400" b="1" dirty="0" smtClean="0"/>
              <a:t>installation:</a:t>
            </a:r>
          </a:p>
          <a:p>
            <a:pPr marL="0" indent="0">
              <a:buNone/>
            </a:pPr>
            <a:r>
              <a:rPr lang="en-US" sz="4400" dirty="0" smtClean="0"/>
              <a:t>New installation: DCUM, installation's drawings</a:t>
            </a:r>
          </a:p>
          <a:p>
            <a:pPr marL="0" indent="0">
              <a:buNone/>
            </a:pPr>
            <a:r>
              <a:rPr lang="en-US" sz="4400" dirty="0" smtClean="0"/>
              <a:t>Current  installation: check DCUM to Note 402</a:t>
            </a:r>
            <a:r>
              <a:rPr lang="en-US" sz="4400" dirty="0"/>
              <a:t> </a:t>
            </a:r>
            <a:r>
              <a:rPr lang="en-US" sz="4400" dirty="0" smtClean="0"/>
              <a:t>and  IPs 1,2,5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4400" b="1" dirty="0"/>
              <a:t>LSS </a:t>
            </a:r>
            <a:r>
              <a:rPr lang="en-US" sz="4400" b="1" dirty="0" smtClean="0"/>
              <a:t>installation:</a:t>
            </a:r>
          </a:p>
          <a:p>
            <a:pPr marL="0" indent="0">
              <a:buNone/>
            </a:pPr>
            <a:r>
              <a:rPr lang="en-US" sz="4400" dirty="0" smtClean="0"/>
              <a:t>MKD@R6 in W19?</a:t>
            </a:r>
            <a:endParaRPr lang="en-US" sz="4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400" dirty="0" smtClean="0"/>
              <a:t>Mobile monitors at MK@L2 – already standard ( why in  BLMM list?)</a:t>
            </a:r>
          </a:p>
          <a:p>
            <a:pPr marL="0" indent="0">
              <a:buNone/>
            </a:pPr>
            <a:r>
              <a:rPr lang="en-US" sz="4400" dirty="0" smtClean="0"/>
              <a:t>L7 – done, except the diamond and ACEM</a:t>
            </a:r>
          </a:p>
          <a:p>
            <a:pPr marL="0" indent="0">
              <a:buNone/>
            </a:pPr>
            <a:r>
              <a:rPr lang="en-US" sz="4400" dirty="0" smtClean="0"/>
              <a:t>New collimators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b="1" dirty="0" smtClean="0"/>
              <a:t>Expert names for re-location monitors:</a:t>
            </a:r>
            <a:endParaRPr lang="en-US" sz="4400" dirty="0"/>
          </a:p>
          <a:p>
            <a:pPr marL="0" indent="0">
              <a:buNone/>
            </a:pPr>
            <a:r>
              <a:rPr lang="en-US" sz="4400" dirty="0" smtClean="0"/>
              <a:t>52 new names ( for L8 E20) – 10 or 20 – according to  increasing of DCUM (ECR) or  20-10 to IP form Left and Right  ( Christos)</a:t>
            </a:r>
            <a:endParaRPr lang="en-US" sz="4400" dirty="0" smtClean="0"/>
          </a:p>
          <a:p>
            <a:pPr marL="0" indent="0">
              <a:buNone/>
            </a:pPr>
            <a:endParaRPr lang="en-US" sz="4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4400" b="1" dirty="0" smtClean="0"/>
              <a:t>GIF++: </a:t>
            </a:r>
            <a:r>
              <a:rPr lang="en-US" sz="4400" dirty="0" smtClean="0"/>
              <a:t>in May there should be installation of new cables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New supports for re-located  IC</a:t>
            </a:r>
            <a:r>
              <a:rPr lang="en-US" dirty="0" smtClean="0">
                <a:solidFill>
                  <a:srgbClr val="FF0000"/>
                </a:solidFill>
              </a:rPr>
              <a:t>:  </a:t>
            </a:r>
            <a:r>
              <a:rPr lang="en-US" sz="4400" dirty="0" smtClean="0"/>
              <a:t>waiting the delivery from Germany at the beginning of May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22513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9853" y="588338"/>
            <a:ext cx="2045461" cy="153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862699" y="593685"/>
            <a:ext cx="2088232" cy="1566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87308" y="18802"/>
            <a:ext cx="1472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P6: sector 6-7</a:t>
            </a:r>
            <a:endParaRPr lang="en-GB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7402" y="388134"/>
            <a:ext cx="1508200" cy="113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763904"/>
            <a:ext cx="1508200" cy="113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26897" y="21263"/>
            <a:ext cx="13292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Standard HV divider</a:t>
            </a:r>
            <a:endParaRPr lang="en-GB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5444718" y="1502294"/>
            <a:ext cx="10935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B7L7 HV divider</a:t>
            </a:r>
            <a:endParaRPr lang="en-GB" sz="11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71220" y="2996952"/>
            <a:ext cx="1705015" cy="1278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562515" y="2642265"/>
            <a:ext cx="112242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Standard UFO IC</a:t>
            </a:r>
            <a:endParaRPr lang="en-GB" sz="1100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63543" y="4509119"/>
            <a:ext cx="1928958" cy="1446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008" y="4486620"/>
            <a:ext cx="1958960" cy="1469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619672" y="4275713"/>
            <a:ext cx="7553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R6 UFO IC</a:t>
            </a:r>
            <a:endParaRPr lang="en-GB" sz="1100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949" y="1763904"/>
            <a:ext cx="1519962" cy="1139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242701" y="3351320"/>
            <a:ext cx="1805812" cy="1354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827" y="5003473"/>
            <a:ext cx="1401781" cy="1051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6534" y="5009885"/>
            <a:ext cx="1393232" cy="10449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36384" y="5877272"/>
            <a:ext cx="1221266" cy="9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7071779" y="3637260"/>
            <a:ext cx="13276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MKI@L2 and BLMM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205322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BYPLM.A12R6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400" dirty="0" smtClean="0"/>
              <a:t>Slot </a:t>
            </a:r>
            <a:r>
              <a:rPr lang="en-GB" sz="1400" dirty="0"/>
              <a:t>Identifier: BYPLM.A12R6=R682 </a:t>
            </a:r>
          </a:p>
          <a:p>
            <a:pPr marL="0" indent="0">
              <a:buNone/>
            </a:pPr>
            <a:r>
              <a:rPr lang="en-GB" sz="1400" dirty="0"/>
              <a:t>Other Identifier: BYPLM.12R6 </a:t>
            </a:r>
          </a:p>
          <a:p>
            <a:pPr marL="0" indent="0">
              <a:buNone/>
            </a:pPr>
            <a:r>
              <a:rPr lang="en-GB" sz="1400" dirty="0" smtClean="0"/>
              <a:t>Description</a:t>
            </a:r>
            <a:r>
              <a:rPr lang="en-GB" sz="1400" dirty="0"/>
              <a:t>: DEMI RACK BLM+BPM Demi-cellule 12</a:t>
            </a:r>
          </a:p>
          <a:p>
            <a:pPr marL="0" indent="0">
              <a:buNone/>
            </a:pPr>
            <a:r>
              <a:rPr lang="en-GB" sz="1400" dirty="0" smtClean="0"/>
              <a:t> </a:t>
            </a:r>
            <a:endParaRPr lang="en-GB" sz="1400" dirty="0"/>
          </a:p>
          <a:p>
            <a:pPr marL="0" indent="0">
              <a:buNone/>
            </a:pPr>
            <a:r>
              <a:rPr lang="en-GB" sz="1400" dirty="0" smtClean="0"/>
              <a:t>BYPLM_A12R6_A .JPG </a:t>
            </a:r>
            <a:r>
              <a:rPr lang="en-GB" sz="1400" dirty="0"/>
              <a:t>(2 Mb) </a:t>
            </a:r>
          </a:p>
          <a:p>
            <a:pPr marL="0" indent="0">
              <a:buNone/>
            </a:pPr>
            <a:r>
              <a:rPr lang="en-GB" sz="1400" dirty="0" smtClean="0"/>
              <a:t>BYPLM_A12R6_C .JPG </a:t>
            </a:r>
            <a:r>
              <a:rPr lang="en-GB" sz="1400" dirty="0"/>
              <a:t>(2 Mb) </a:t>
            </a:r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246221"/>
              </p:ext>
            </p:extLst>
          </p:nvPr>
        </p:nvGraphicFramePr>
        <p:xfrm>
          <a:off x="251520" y="3717032"/>
          <a:ext cx="6131024" cy="2148840"/>
        </p:xfrm>
        <a:graphic>
          <a:graphicData uri="http://schemas.openxmlformats.org/drawingml/2006/table">
            <a:tbl>
              <a:tblPr/>
              <a:tblGrid>
                <a:gridCol w="3065512"/>
                <a:gridCol w="3065512"/>
              </a:tblGrid>
              <a:tr h="135942">
                <a:tc>
                  <a:txBody>
                    <a:bodyPr/>
                    <a:lstStyle/>
                    <a:p>
                      <a:r>
                        <a:rPr lang="en-GB" sz="1100" dirty="0"/>
                        <a:t>ID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126020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35942">
                <a:tc>
                  <a:txBody>
                    <a:bodyPr/>
                    <a:lstStyle/>
                    <a:p>
                      <a:r>
                        <a:rPr lang="en-GB" sz="1100" dirty="0"/>
                        <a:t>Machine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/>
                        <a:t>LHC Ring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7898">
                <a:tc>
                  <a:txBody>
                    <a:bodyPr/>
                    <a:lstStyle/>
                    <a:p>
                      <a:r>
                        <a:rPr lang="en-GB" sz="1100" dirty="0"/>
                        <a:t>Type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hlinkClick r:id="rId2" action="ppaction://hlinkfile" tooltip="Click on this link to display type information"/>
                        </a:rPr>
                        <a:t>BYPLM</a:t>
                      </a:r>
                      <a:r>
                        <a:rPr lang="en-US" sz="1100" dirty="0"/>
                        <a:t> (Type ID : 118872, naming convention : HC)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7898">
                <a:tc>
                  <a:txBody>
                    <a:bodyPr/>
                    <a:lstStyle/>
                    <a:p>
                      <a:r>
                        <a:rPr lang="en-GB" sz="1100"/>
                        <a:t>Description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Half Rack BLM+BPM (Beam Instrumentation)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35942">
                <a:tc>
                  <a:txBody>
                    <a:bodyPr/>
                    <a:lstStyle/>
                    <a:p>
                      <a:r>
                        <a:rPr lang="en-GB" sz="1100"/>
                        <a:t>Layout Name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BYPLM.12R6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7898">
                <a:tc>
                  <a:txBody>
                    <a:bodyPr/>
                    <a:lstStyle/>
                    <a:p>
                      <a:r>
                        <a:rPr lang="en-GB" sz="1100"/>
                        <a:t>Links to other databases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/>
                      </a:r>
                      <a:br>
                        <a:rPr lang="en-GB" sz="1100" dirty="0"/>
                      </a:br>
                      <a:r>
                        <a:rPr lang="en-GB" sz="1100" b="1" dirty="0">
                          <a:hlinkClick r:id="rId3" tooltip="Click on this link to see this functional position in MTF"/>
                        </a:rPr>
                        <a:t>BYPLM.A12R6=R682</a:t>
                      </a:r>
                      <a:r>
                        <a:rPr lang="en-GB" sz="1100" dirty="0">
                          <a:hlinkClick r:id="rId3" tooltip="Click on this link to see this functional position in MTF"/>
                        </a:rPr>
                        <a:t> in MTF </a:t>
                      </a:r>
                      <a:endParaRPr lang="en-GB" sz="11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35942">
                <a:tc>
                  <a:txBody>
                    <a:bodyPr/>
                    <a:lstStyle/>
                    <a:p>
                      <a:r>
                        <a:rPr lang="en-GB" sz="1100"/>
                        <a:t>Positioned by Template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hlinkClick r:id="rId4" action="ppaction://hlinkfile" tooltip="Click on this link to display the template used"/>
                        </a:rPr>
                        <a:t>BYPLM IN ARC</a:t>
                      </a:r>
                      <a:r>
                        <a:rPr lang="en-GB" sz="1100" dirty="0"/>
                        <a:t> (Template ID : 2186607)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4100" name="Picture 4" descr="http://layout.web.cern.ch/layout/images/layoutligh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96" y="3429000"/>
            <a:ext cx="1981200" cy="19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http://layout.web.cern.ch/layout/images/LayoutLogo3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-136525"/>
            <a:ext cx="238125" cy="23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75368"/>
              </p:ext>
            </p:extLst>
          </p:nvPr>
        </p:nvGraphicFramePr>
        <p:xfrm>
          <a:off x="376627" y="1196752"/>
          <a:ext cx="8229600" cy="274320"/>
        </p:xfrm>
        <a:graphic>
          <a:graphicData uri="http://schemas.openxmlformats.org/drawingml/2006/table">
            <a:tbl>
              <a:tblPr/>
              <a:tblGrid>
                <a:gridCol w="161365"/>
                <a:gridCol w="8068235"/>
              </a:tblGrid>
              <a:tr h="0">
                <a:tc>
                  <a:txBody>
                    <a:bodyPr/>
                    <a:lstStyle/>
                    <a:p>
                      <a:pPr algn="l"/>
                      <a:endParaRPr lang="en-GB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ED8E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/>
                        <a:t>MTF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2ED8E"/>
                    </a:solidFill>
                  </a:tcPr>
                </a:tc>
              </a:tr>
            </a:tbl>
          </a:graphicData>
        </a:graphic>
      </p:graphicFrame>
      <p:pic>
        <p:nvPicPr>
          <p:cNvPr id="4101" name="Picture 5" descr="MTF log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16" y="1124744"/>
            <a:ext cx="47625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\\CERN\dfs\Departments\AB\Groups\BI\Sections\BL\Projects\BLM\Pictures LHC BLM from LS1\IP 6\Right\BYPLM_A12R6_A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513111"/>
            <a:ext cx="2338248" cy="1753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\\CERN\dfs\Departments\AB\Groups\BI\Sections\BL\Projects\BLM\Pictures LHC BLM from LS1\IP 6\Right\BYPLM_A12R6_C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162" y="3619500"/>
            <a:ext cx="2114246" cy="2818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380312" y="72134"/>
            <a:ext cx="1677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Ewald and Slava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0879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3108253"/>
              </p:ext>
            </p:extLst>
          </p:nvPr>
        </p:nvGraphicFramePr>
        <p:xfrm>
          <a:off x="395536" y="332656"/>
          <a:ext cx="7305506" cy="3825843"/>
        </p:xfrm>
        <a:graphic>
          <a:graphicData uri="http://schemas.openxmlformats.org/drawingml/2006/table">
            <a:tbl>
              <a:tblPr/>
              <a:tblGrid>
                <a:gridCol w="460266"/>
                <a:gridCol w="887890"/>
                <a:gridCol w="323166"/>
                <a:gridCol w="323166"/>
                <a:gridCol w="323166"/>
                <a:gridCol w="656124"/>
                <a:gridCol w="705089"/>
                <a:gridCol w="323166"/>
                <a:gridCol w="381923"/>
                <a:gridCol w="626746"/>
                <a:gridCol w="479852"/>
                <a:gridCol w="470060"/>
                <a:gridCol w="1344892"/>
              </a:tblGrid>
              <a:tr h="16824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Re-installed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HV Threshold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Electronic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Test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7"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Cell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Position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LIC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HV Divider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Back plane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CFC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Laser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Function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Battery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Source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Comments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7">
                <a:tc>
                  <a:txBody>
                    <a:bodyPr/>
                    <a:lstStyle/>
                    <a:p>
                      <a:pPr algn="ctr" fontAlgn="ctr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BJBHT.A33L1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BJBHT.A32L1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BJBHT.A31L1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BJBHT.A30L1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BJBHT.A29L1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BJBHT.A28L1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BJBHT.A27L1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BJBHT.A26L1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BJBHT.A25L1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BJBHT.A24L1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BJBHT.A23L1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BJBHT.A22L1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BJBHT.A21L1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BJBHT.A20L1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BJBHT.A19L1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BJBHT.A18L1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BJBHT.A17L1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BJBHT.A16L1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BJBHT.A15L1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BJBHT.A14L1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BJBHT.A13L1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00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BJBHT.A12L1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C0C0C0"/>
                      </a:fgClr>
                      <a:bgClr>
                        <a:srgbClr val="FFFFF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343086"/>
              </p:ext>
            </p:extLst>
          </p:nvPr>
        </p:nvGraphicFramePr>
        <p:xfrm>
          <a:off x="924639" y="4200663"/>
          <a:ext cx="8191500" cy="2667000"/>
        </p:xfrm>
        <a:graphic>
          <a:graphicData uri="http://schemas.openxmlformats.org/drawingml/2006/table">
            <a:tbl>
              <a:tblPr/>
              <a:tblGrid>
                <a:gridCol w="964452"/>
                <a:gridCol w="1475231"/>
                <a:gridCol w="1878144"/>
                <a:gridCol w="609128"/>
                <a:gridCol w="609128"/>
                <a:gridCol w="609128"/>
                <a:gridCol w="2046289"/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16505.54818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BLMED.A4L6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BLMED.04L6.B2I10_TCSG.4L6.B2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4L6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A4L6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week 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16505.54818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BLMEI.T4L6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BLMEI.04L6.B2I10_TCSG.4L6.B2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4L6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A4L6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on support - week 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16505.54818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BLMES.T4L6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BLMES.04L6.B2I10_TCSG.4L6.B2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4L6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A4L6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on support - week 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16505.55818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BLMEI.V4L6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BLMEI.04L6.B2I11_TCSG.4L6.B2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4L6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A4L6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week 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16508.93618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BLMEI.S4L6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BLMEI.04L6.B2I10_TCDQA.B4L6.B2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4L6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A4L6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on the TCDQ moving table - week 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16508.93618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BLMES.S4L6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BLMES.04L6.B2I10_TCDQA.B4L6.B2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4L6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A4L6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on the TCDQ moving table - week 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16512.48618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BLMEI.R4L6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BLMEI.04L6.B2I10_TCDQA.A4L6.B2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4L6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A4L6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on the TCDQ moving table - week 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16512.48618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BLMES.R4L6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BLMES.04L6.B2I10_TCDQA.A4L6.B2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4L6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A4L6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on the TCDQ moving table - week 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16621.02718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BLMEI.Q4L6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BLMEI.04L6.B1E10_TCDSA.4L6.B1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4L6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IP6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on support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16621.02718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BLMES.Q4L6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BLMES.04L6.B1E10_TCDSA.4L6.B1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4L6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IP6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SEM have to be changed to LIC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16624.56918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BLMEI.P4L6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BLMEI.04L6.B1E10_TCDSB.4L6.B1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4L6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IP6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on support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16624.56918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BLMES.P4L6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BLMES.04L6.B1E10_TCDSB.4L6.B1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4L6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IP6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No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SEM have to be changed to LIC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16626.12818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BLMEI.O4L6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BLMEI.04L6.B1E10_MSDA.E4L6.B1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4L6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IP6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stripped on the MSD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16626.12818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BLMES.O4L6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8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BLMES.04L6.B1E10_MSDA.E4L6.B1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4L6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IP6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Yes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SEM have to be changed to LIC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6792" y="3709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Ewald: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233733" y="3748390"/>
            <a:ext cx="1910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LSS:Slava</a:t>
            </a:r>
            <a:r>
              <a:rPr lang="en-US" dirty="0" smtClean="0"/>
              <a:t> and Julie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2654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6528</TotalTime>
  <Words>646</Words>
  <Application>Microsoft Office PowerPoint</Application>
  <PresentationFormat>On-screen Show (4:3)</PresentationFormat>
  <Paragraphs>471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LS1 BLM@LHC status</vt:lpstr>
      <vt:lpstr>BLM re-installation</vt:lpstr>
      <vt:lpstr>PowerPoint Presentation</vt:lpstr>
      <vt:lpstr>BYPLM.A12R6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Slava Grishin</dc:creator>
  <cp:lastModifiedBy>Slava Grishin</cp:lastModifiedBy>
  <cp:revision>61</cp:revision>
  <dcterms:created xsi:type="dcterms:W3CDTF">2014-01-19T14:18:55Z</dcterms:created>
  <dcterms:modified xsi:type="dcterms:W3CDTF">2014-04-27T11:36:50Z</dcterms:modified>
</cp:coreProperties>
</file>