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7"/>
  </p:notesMasterIdLst>
  <p:sldIdLst>
    <p:sldId id="256" r:id="rId2"/>
    <p:sldId id="259" r:id="rId3"/>
    <p:sldId id="263" r:id="rId4"/>
    <p:sldId id="262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02F0ED-6496-4302-8621-26D7C0643792}" type="datetimeFigureOut">
              <a:rPr lang="en-GB" smtClean="0"/>
              <a:t>06/07/2014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E8CEB3-D9D5-4A76-A403-FBBCC425AE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14553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0ACF5-07A3-4718-BD22-4EEDEFF48129}" type="datetimeFigureOut">
              <a:rPr lang="en-GB" smtClean="0"/>
              <a:t>06/07/2014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63001-A644-45AF-A429-9940740F31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8986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0ACF5-07A3-4718-BD22-4EEDEFF48129}" type="datetimeFigureOut">
              <a:rPr lang="en-GB" smtClean="0"/>
              <a:t>06/07/2014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63001-A644-45AF-A429-9940740F31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3674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0ACF5-07A3-4718-BD22-4EEDEFF48129}" type="datetimeFigureOut">
              <a:rPr lang="en-GB" smtClean="0"/>
              <a:t>06/07/2014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63001-A644-45AF-A429-9940740F31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52527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53752"/>
            <a:ext cx="7272808" cy="710952"/>
          </a:xfrm>
        </p:spPr>
        <p:txBody>
          <a:bodyPr>
            <a:normAutofit/>
          </a:bodyPr>
          <a:lstStyle>
            <a:lvl1pPr algn="l">
              <a:defRPr sz="3200" b="1" u="none">
                <a:solidFill>
                  <a:srgbClr val="3B3B57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126" name="Straight Connector 125"/>
          <p:cNvCxnSpPr/>
          <p:nvPr userDrawn="1"/>
        </p:nvCxnSpPr>
        <p:spPr>
          <a:xfrm>
            <a:off x="1007604" y="764704"/>
            <a:ext cx="7236804" cy="0"/>
          </a:xfrm>
          <a:prstGeom prst="line">
            <a:avLst/>
          </a:prstGeom>
          <a:ln w="28575">
            <a:solidFill>
              <a:srgbClr val="5E5E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Content Placeholder 2"/>
          <p:cNvSpPr>
            <a:spLocks noGrp="1"/>
          </p:cNvSpPr>
          <p:nvPr>
            <p:ph idx="1"/>
          </p:nvPr>
        </p:nvSpPr>
        <p:spPr>
          <a:xfrm>
            <a:off x="971600" y="980728"/>
            <a:ext cx="7272808" cy="4929411"/>
          </a:xfrm>
        </p:spPr>
        <p:txBody>
          <a:bodyPr>
            <a:normAutofit/>
          </a:bodyPr>
          <a:lstStyle>
            <a:lvl1pPr>
              <a:defRPr sz="1800">
                <a:solidFill>
                  <a:srgbClr val="34344E"/>
                </a:solidFill>
              </a:defRPr>
            </a:lvl1pPr>
            <a:lvl2pPr>
              <a:defRPr sz="1600">
                <a:solidFill>
                  <a:srgbClr val="34344E"/>
                </a:solidFill>
              </a:defRPr>
            </a:lvl2pPr>
            <a:lvl3pPr>
              <a:defRPr sz="1400">
                <a:solidFill>
                  <a:srgbClr val="34344E"/>
                </a:solidFill>
              </a:defRPr>
            </a:lvl3pPr>
            <a:lvl4pPr>
              <a:defRPr sz="1200">
                <a:solidFill>
                  <a:srgbClr val="34344E"/>
                </a:solidFill>
              </a:defRPr>
            </a:lvl4pPr>
            <a:lvl5pPr>
              <a:defRPr sz="1200">
                <a:solidFill>
                  <a:srgbClr val="34344E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59200"/>
            <a:ext cx="2133600" cy="241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03984" y="6559200"/>
            <a:ext cx="3536032" cy="241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LHC machine Schedule for LS1 EDMS 1393770</a:t>
            </a:r>
            <a:endParaRPr lang="en-GB" dirty="0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59200"/>
            <a:ext cx="2133600" cy="241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54F5CE-5C59-485B-816A-177DE8F4CA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6691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0ACF5-07A3-4718-BD22-4EEDEFF48129}" type="datetimeFigureOut">
              <a:rPr lang="en-GB" smtClean="0"/>
              <a:t>06/07/2014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63001-A644-45AF-A429-9940740F31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4381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0ACF5-07A3-4718-BD22-4EEDEFF48129}" type="datetimeFigureOut">
              <a:rPr lang="en-GB" smtClean="0"/>
              <a:t>06/07/2014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63001-A644-45AF-A429-9940740F31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6638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0ACF5-07A3-4718-BD22-4EEDEFF48129}" type="datetimeFigureOut">
              <a:rPr lang="en-GB" smtClean="0"/>
              <a:t>06/07/2014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63001-A644-45AF-A429-9940740F31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2989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0ACF5-07A3-4718-BD22-4EEDEFF48129}" type="datetimeFigureOut">
              <a:rPr lang="en-GB" smtClean="0"/>
              <a:t>06/07/2014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63001-A644-45AF-A429-9940740F31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1335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0ACF5-07A3-4718-BD22-4EEDEFF48129}" type="datetimeFigureOut">
              <a:rPr lang="en-GB" smtClean="0"/>
              <a:t>06/07/2014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63001-A644-45AF-A429-9940740F31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8679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0ACF5-07A3-4718-BD22-4EEDEFF48129}" type="datetimeFigureOut">
              <a:rPr lang="en-GB" smtClean="0"/>
              <a:t>06/07/2014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63001-A644-45AF-A429-9940740F31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275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0ACF5-07A3-4718-BD22-4EEDEFF48129}" type="datetimeFigureOut">
              <a:rPr lang="en-GB" smtClean="0"/>
              <a:t>06/07/2014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63001-A644-45AF-A429-9940740F31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7177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0ACF5-07A3-4718-BD22-4EEDEFF48129}" type="datetimeFigureOut">
              <a:rPr lang="en-GB" smtClean="0"/>
              <a:t>06/07/2014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63001-A644-45AF-A429-9940740F31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3791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70ACF5-07A3-4718-BD22-4EEDEFF48129}" type="datetimeFigureOut">
              <a:rPr lang="en-GB" smtClean="0"/>
              <a:t>06/07/2014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263001-A644-45AF-A429-9940740F31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6106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edms.cern.ch/cedar/plsql/mtf_slot.slot_main_top?cookie=13559965&amp;p_rec_type=P&amp;p_rec_id=BLMQI.F5R6" TargetMode="External"/><Relationship Id="rId3" Type="http://schemas.openxmlformats.org/officeDocument/2006/relationships/hyperlink" Target="https://edms.cern.ch/cedar/plsql/mtf_slot.slot_main_top?cookie=13559965&amp;p_rec_type=P&amp;p_rec_id=BLMES.C5R6" TargetMode="External"/><Relationship Id="rId7" Type="http://schemas.openxmlformats.org/officeDocument/2006/relationships/hyperlink" Target="https://edms.cern.ch/cedar/plsql/mtf_slot.slot_main_top?cookie=13559965&amp;p_rec_type=P&amp;p_rec_id=BLMQI.E5R6" TargetMode="External"/><Relationship Id="rId2" Type="http://schemas.openxmlformats.org/officeDocument/2006/relationships/hyperlink" Target="https://edms.cern.ch/cedar/plsql/mtf_slot.slot_main_top?cookie=13559965&amp;p_rec_type=P&amp;p_rec_id=BLMEI.C5R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dms.cern.ch/cedar/plsql/mtf_slot.slot_main_top?cookie=13559965&amp;p_rec_type=P&amp;p_rec_id=BLMQI.D5R6" TargetMode="External"/><Relationship Id="rId11" Type="http://schemas.openxmlformats.org/officeDocument/2006/relationships/hyperlink" Target="https://edms.cern.ch/cedar/plsql/mtf_slot.slot_main_top?cookie=13559965&amp;p_rec_type=P&amp;p_rec_id=BLMQI.A8R6" TargetMode="External"/><Relationship Id="rId5" Type="http://schemas.openxmlformats.org/officeDocument/2006/relationships/hyperlink" Target="https://edms.cern.ch/cedar/plsql/mtf_slot.slot_main_top?cookie=13559965&amp;p_rec_type=P&amp;p_rec_id=BLMQI.C5R6" TargetMode="External"/><Relationship Id="rId10" Type="http://schemas.openxmlformats.org/officeDocument/2006/relationships/hyperlink" Target="https://edms.cern.ch/cedar/plsql/mtf_slot.slot_main_top?cookie=13559965&amp;p_rec_type=P&amp;p_rec_id=BLMEI.8R6" TargetMode="External"/><Relationship Id="rId4" Type="http://schemas.openxmlformats.org/officeDocument/2006/relationships/hyperlink" Target="https://edms.cern.ch/cedar/plsql/mtf_slot.slot_main_top?cookie=13559965&amp;p_rec_type=P&amp;p_rec_id=BLMQI.B5R6" TargetMode="External"/><Relationship Id="rId9" Type="http://schemas.openxmlformats.org/officeDocument/2006/relationships/hyperlink" Target="https://edms.cern.ch/cedar/plsql/mtf_slot.slot_main_top?cookie=13559965&amp;p_rec_type=P&amp;p_rec_id=BLMQI.G5R6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404664"/>
            <a:ext cx="8712968" cy="2376264"/>
          </a:xfrm>
        </p:spPr>
        <p:txBody>
          <a:bodyPr>
            <a:noAutofit/>
          </a:bodyPr>
          <a:lstStyle/>
          <a:p>
            <a:pPr algn="l"/>
            <a:r>
              <a:rPr lang="en-US" sz="2800" b="1" dirty="0">
                <a:solidFill>
                  <a:srgbClr val="0070C0"/>
                </a:solidFill>
              </a:rPr>
              <a:t>From: Bernd Dehning </a:t>
            </a:r>
            <a:br>
              <a:rPr lang="en-US" sz="2800" b="1" dirty="0">
                <a:solidFill>
                  <a:srgbClr val="0070C0"/>
                </a:solidFill>
              </a:rPr>
            </a:br>
            <a:r>
              <a:rPr lang="en-US" sz="2800" b="1" dirty="0">
                <a:solidFill>
                  <a:srgbClr val="0070C0"/>
                </a:solidFill>
              </a:rPr>
              <a:t>Sent: 04 July 2014 17:27</a:t>
            </a:r>
            <a:br>
              <a:rPr lang="en-US" sz="2800" b="1" dirty="0">
                <a:solidFill>
                  <a:srgbClr val="0070C0"/>
                </a:solidFill>
              </a:rPr>
            </a:br>
            <a:r>
              <a:rPr lang="en-US" sz="2800" b="1" dirty="0">
                <a:solidFill>
                  <a:srgbClr val="0070C0"/>
                </a:solidFill>
              </a:rPr>
              <a:t>Subject: meeting LHC BLM, 07.07.2014 in room 865 1-B03</a:t>
            </a:r>
            <a:br>
              <a:rPr lang="en-US" sz="2800" b="1" dirty="0">
                <a:solidFill>
                  <a:srgbClr val="0070C0"/>
                </a:solidFill>
              </a:rPr>
            </a:b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07</a:t>
            </a:r>
            <a:r>
              <a:rPr lang="en-US" dirty="0" smtClean="0"/>
              <a:t>/07/2014</a:t>
            </a:r>
          </a:p>
          <a:p>
            <a:pPr lvl="0" algn="l"/>
            <a:r>
              <a:rPr lang="en-GB" dirty="0" smtClean="0"/>
              <a:t>* status</a:t>
            </a:r>
            <a:r>
              <a:rPr lang="en-GB" dirty="0"/>
              <a:t>, all</a:t>
            </a:r>
          </a:p>
          <a:p>
            <a:pPr lvl="0" algn="l"/>
            <a:r>
              <a:rPr lang="en-GB" dirty="0" smtClean="0"/>
              <a:t>* </a:t>
            </a:r>
            <a:r>
              <a:rPr lang="en-GB" dirty="0" err="1" smtClean="0"/>
              <a:t>AccTest</a:t>
            </a:r>
            <a:r>
              <a:rPr lang="en-GB" dirty="0" smtClean="0"/>
              <a:t> </a:t>
            </a:r>
            <a:r>
              <a:rPr lang="en-GB" dirty="0"/>
              <a:t>framework</a:t>
            </a:r>
          </a:p>
          <a:p>
            <a:pPr lvl="0" algn="l"/>
            <a:r>
              <a:rPr lang="en-GB" dirty="0" smtClean="0"/>
              <a:t>* preparation </a:t>
            </a:r>
            <a:r>
              <a:rPr lang="en-GB" dirty="0"/>
              <a:t>for source measurements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3690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332656"/>
            <a:ext cx="8229600" cy="6165304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en-US" sz="2900" u="sng" dirty="0" smtClean="0"/>
          </a:p>
          <a:p>
            <a:pPr marL="0" indent="0">
              <a:buNone/>
            </a:pPr>
            <a:r>
              <a:rPr lang="en-US" sz="6200" b="1" dirty="0" smtClean="0"/>
              <a:t>ARC</a:t>
            </a:r>
            <a:r>
              <a:rPr lang="en-US" sz="4400" b="1" dirty="0" smtClean="0"/>
              <a:t> </a:t>
            </a:r>
          </a:p>
          <a:p>
            <a:pPr marL="0" indent="0">
              <a:buNone/>
            </a:pPr>
            <a:r>
              <a:rPr lang="en-US" sz="3500" b="1" dirty="0" smtClean="0"/>
              <a:t>Sector </a:t>
            </a:r>
            <a:r>
              <a:rPr lang="en-US" sz="3500" b="1" dirty="0" smtClean="0"/>
              <a:t>4-5:</a:t>
            </a:r>
          </a:p>
          <a:p>
            <a:pPr>
              <a:buFont typeface="Arial" charset="0"/>
              <a:buChar char="•"/>
            </a:pPr>
            <a:r>
              <a:rPr lang="en-US" sz="3500" dirty="0" smtClean="0"/>
              <a:t>DS’s done, up to 30R4 done</a:t>
            </a:r>
          </a:p>
          <a:p>
            <a:pPr>
              <a:buFont typeface="Arial" charset="0"/>
              <a:buChar char="•"/>
            </a:pPr>
            <a:r>
              <a:rPr lang="en-US" sz="3500" dirty="0" smtClean="0"/>
              <a:t>After He spill test  - the mini-racks </a:t>
            </a:r>
            <a:r>
              <a:rPr lang="en-US" sz="3500" dirty="0"/>
              <a:t>under the quads 12,13,14 L5, but not </a:t>
            </a:r>
            <a:r>
              <a:rPr lang="en-US" sz="3500" dirty="0" smtClean="0"/>
              <a:t>in </a:t>
            </a:r>
            <a:r>
              <a:rPr lang="en-US" sz="3500" dirty="0">
                <a:solidFill>
                  <a:srgbClr val="FF0000"/>
                </a:solidFill>
              </a:rPr>
              <a:t>11L5</a:t>
            </a:r>
            <a:endParaRPr lang="en-US" sz="35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3500" u="sng" dirty="0" smtClean="0"/>
          </a:p>
          <a:p>
            <a:pPr marL="0" indent="0">
              <a:buNone/>
            </a:pPr>
            <a:r>
              <a:rPr lang="en-US" sz="3500" b="1" dirty="0" smtClean="0"/>
              <a:t>Sector 1-2 </a:t>
            </a:r>
            <a:endParaRPr lang="en-US" sz="3500" b="1" dirty="0" smtClean="0"/>
          </a:p>
          <a:p>
            <a:pPr marL="0" indent="0">
              <a:buNone/>
            </a:pPr>
            <a:r>
              <a:rPr lang="en-US" sz="3500" u="sng" dirty="0"/>
              <a:t>Mirko </a:t>
            </a:r>
            <a:r>
              <a:rPr lang="en-US" sz="3500" u="sng" dirty="0" smtClean="0"/>
              <a:t>Pojer</a:t>
            </a:r>
            <a:r>
              <a:rPr lang="en-US" sz="3500" dirty="0" smtClean="0">
                <a:solidFill>
                  <a:srgbClr val="FF0000"/>
                </a:solidFill>
              </a:rPr>
              <a:t>: Urgent to </a:t>
            </a:r>
            <a:r>
              <a:rPr lang="en-US" sz="3500" dirty="0">
                <a:solidFill>
                  <a:srgbClr val="FF0000"/>
                </a:solidFill>
              </a:rPr>
              <a:t>remove cable trays on</a:t>
            </a:r>
          </a:p>
          <a:p>
            <a:pPr marL="0" indent="0">
              <a:buNone/>
            </a:pPr>
            <a:r>
              <a:rPr lang="en-US" sz="3500" dirty="0" smtClean="0"/>
              <a:t>QBQI.31R1; QBBI.B31R1; QBBI.A31R1; QQBI.29R1; QBQI.29R1; QBQI.34R1</a:t>
            </a:r>
            <a:endParaRPr lang="en-US" sz="3500" dirty="0"/>
          </a:p>
          <a:p>
            <a:pPr marL="0" indent="0">
              <a:buNone/>
            </a:pPr>
            <a:endParaRPr lang="en-US" sz="3500" b="1" dirty="0" smtClean="0"/>
          </a:p>
          <a:p>
            <a:pPr marL="0" indent="0">
              <a:buNone/>
            </a:pPr>
            <a:r>
              <a:rPr lang="en-US" sz="3500" b="1" dirty="0" smtClean="0"/>
              <a:t>LSS </a:t>
            </a:r>
          </a:p>
          <a:p>
            <a:pPr marL="0" indent="0">
              <a:buNone/>
            </a:pPr>
            <a:endParaRPr lang="en-US" sz="3500" b="1" dirty="0" smtClean="0"/>
          </a:p>
          <a:p>
            <a:pPr>
              <a:buFont typeface="Arial" charset="0"/>
              <a:buChar char="•"/>
            </a:pPr>
            <a:r>
              <a:rPr lang="en-US" sz="3500" dirty="0" smtClean="0"/>
              <a:t>3 weeks 11.07 – 04.08 re- and new installation, but at least 2 days out as </a:t>
            </a:r>
            <a:r>
              <a:rPr lang="en-US" sz="3500" dirty="0"/>
              <a:t>28.07 – whole day  </a:t>
            </a:r>
            <a:r>
              <a:rPr lang="en-US" sz="3500" dirty="0" smtClean="0"/>
              <a:t>training and August 1</a:t>
            </a:r>
            <a:r>
              <a:rPr lang="en-US" sz="3500" baseline="30000" dirty="0" smtClean="0"/>
              <a:t>st</a:t>
            </a:r>
            <a:r>
              <a:rPr lang="en-US" sz="3500" dirty="0" smtClean="0"/>
              <a:t> with  sources </a:t>
            </a:r>
            <a:endParaRPr lang="en-US" sz="3500" dirty="0"/>
          </a:p>
          <a:p>
            <a:pPr>
              <a:buFont typeface="Arial" charset="0"/>
              <a:buChar char="•"/>
            </a:pPr>
            <a:r>
              <a:rPr lang="en-US" sz="3500" dirty="0" smtClean="0"/>
              <a:t>Drawings, ECR…</a:t>
            </a:r>
          </a:p>
          <a:p>
            <a:pPr>
              <a:buFont typeface="Arial" charset="0"/>
              <a:buChar char="•"/>
            </a:pPr>
            <a:r>
              <a:rPr lang="en-US" sz="3500" u="sng" dirty="0"/>
              <a:t>Patrick </a:t>
            </a:r>
            <a:r>
              <a:rPr lang="en-US" sz="3500" u="sng" dirty="0" smtClean="0"/>
              <a:t>Fassnacht</a:t>
            </a:r>
            <a:r>
              <a:rPr lang="en-US" sz="3500" dirty="0" smtClean="0"/>
              <a:t>: the </a:t>
            </a:r>
            <a:r>
              <a:rPr lang="en-US" sz="3500" dirty="0"/>
              <a:t>BLMs in the region of the </a:t>
            </a:r>
            <a:r>
              <a:rPr lang="en-US" sz="3500" dirty="0">
                <a:solidFill>
                  <a:srgbClr val="FF0000"/>
                </a:solidFill>
              </a:rPr>
              <a:t>ALFA RP </a:t>
            </a:r>
            <a:r>
              <a:rPr lang="en-US" sz="3500" dirty="0"/>
              <a:t>at point 1 (A7L(R)1 and B7L(R)1</a:t>
            </a:r>
            <a:r>
              <a:rPr lang="en-US" sz="3500" dirty="0" smtClean="0"/>
              <a:t>). We </a:t>
            </a:r>
            <a:r>
              <a:rPr lang="en-US" sz="3500" dirty="0"/>
              <a:t>have moved one of the stations by </a:t>
            </a:r>
            <a:r>
              <a:rPr lang="en-US" sz="3500" dirty="0" smtClean="0"/>
              <a:t>4m…</a:t>
            </a:r>
          </a:p>
          <a:p>
            <a:pPr marL="0" indent="0">
              <a:buNone/>
            </a:pPr>
            <a:r>
              <a:rPr lang="en-US" sz="3500" dirty="0"/>
              <a:t> </a:t>
            </a:r>
            <a:r>
              <a:rPr lang="en-US" sz="3500" dirty="0" smtClean="0"/>
              <a:t>      </a:t>
            </a:r>
            <a:r>
              <a:rPr lang="en-US" sz="3500" u="sng" dirty="0" smtClean="0"/>
              <a:t>Stefano </a:t>
            </a:r>
            <a:r>
              <a:rPr lang="en-US" sz="3500" u="sng" dirty="0"/>
              <a:t>Redaelli </a:t>
            </a:r>
            <a:r>
              <a:rPr lang="en-US" sz="3500" dirty="0" smtClean="0"/>
              <a:t>: ”I </a:t>
            </a:r>
            <a:r>
              <a:rPr lang="en-US" sz="3500" dirty="0"/>
              <a:t>would prefer if there was a </a:t>
            </a:r>
            <a:r>
              <a:rPr lang="en-US" sz="3500" dirty="0">
                <a:solidFill>
                  <a:srgbClr val="FF0000"/>
                </a:solidFill>
              </a:rPr>
              <a:t>visual inspection </a:t>
            </a:r>
            <a:r>
              <a:rPr lang="en-US" sz="3500" dirty="0"/>
              <a:t>rather than relying on </a:t>
            </a:r>
            <a:r>
              <a:rPr lang="en-US" sz="3500" dirty="0" smtClean="0"/>
              <a:t>   </a:t>
            </a:r>
          </a:p>
          <a:p>
            <a:pPr marL="0" indent="0">
              <a:buNone/>
            </a:pPr>
            <a:r>
              <a:rPr lang="en-US" sz="3500" dirty="0"/>
              <a:t> </a:t>
            </a:r>
            <a:r>
              <a:rPr lang="en-US" sz="3500" dirty="0" smtClean="0"/>
              <a:t>       the </a:t>
            </a:r>
            <a:r>
              <a:rPr lang="en-US" sz="3500" dirty="0"/>
              <a:t>database values, unless the BLM team is sure that these monitors were not moved</a:t>
            </a:r>
            <a:r>
              <a:rPr lang="en-US" sz="3500" dirty="0" smtClean="0"/>
              <a:t>.</a:t>
            </a:r>
          </a:p>
          <a:p>
            <a:pPr>
              <a:buFont typeface="Arial" charset="0"/>
              <a:buChar char="•"/>
            </a:pPr>
            <a:r>
              <a:rPr lang="en-US" sz="3500" dirty="0" smtClean="0"/>
              <a:t>…</a:t>
            </a:r>
            <a:r>
              <a:rPr lang="en-US" sz="3500" dirty="0" smtClean="0">
                <a:solidFill>
                  <a:srgbClr val="FF0000"/>
                </a:solidFill>
              </a:rPr>
              <a:t>not </a:t>
            </a:r>
            <a:r>
              <a:rPr lang="en-US" sz="3500" dirty="0">
                <a:solidFill>
                  <a:srgbClr val="FF0000"/>
                </a:solidFill>
              </a:rPr>
              <a:t>dismount </a:t>
            </a:r>
            <a:r>
              <a:rPr lang="en-US" sz="3500" dirty="0"/>
              <a:t>the monitors in baking locations of A4R5 vacuum sub </a:t>
            </a:r>
            <a:r>
              <a:rPr lang="en-US" sz="3500" dirty="0" smtClean="0"/>
              <a:t>sector</a:t>
            </a:r>
            <a:r>
              <a:rPr lang="en-US" sz="3500" dirty="0">
                <a:solidFill>
                  <a:srgbClr val="FF0000"/>
                </a:solidFill>
              </a:rPr>
              <a:t>?</a:t>
            </a:r>
            <a:endParaRPr lang="en-US" sz="3500" dirty="0" smtClean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635896" y="3974"/>
            <a:ext cx="1342803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GB" b="1" dirty="0"/>
              <a:t>LHC matters</a:t>
            </a:r>
            <a:endParaRPr lang="en-GB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284301" y="5469228"/>
            <a:ext cx="1344149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435305" y="3974"/>
            <a:ext cx="661528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Slava</a:t>
            </a:r>
            <a:endParaRPr lang="en-GB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5136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AccTest</a:t>
            </a:r>
            <a:r>
              <a:rPr lang="en-GB" dirty="0"/>
              <a:t> framework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6382873"/>
              </p:ext>
            </p:extLst>
          </p:nvPr>
        </p:nvGraphicFramePr>
        <p:xfrm>
          <a:off x="457200" y="2122011"/>
          <a:ext cx="8229600" cy="1409700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hlinkClick r:id="rId2" action="ppaction://hlinkfile"/>
                        </a:rPr>
                        <a:t>BLMEI.C5R6</a:t>
                      </a:r>
                      <a:endParaRPr lang="en-GB" sz="800" dirty="0"/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/>
                        <a:t>BLMEI.05R6.B2I10_MKD.M5R6.B2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/>
                        <a:t>16861.260184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800">
                          <a:hlinkClick r:id="rId3" action="ppaction://hlinkfile"/>
                        </a:rPr>
                        <a:t>BLMES.C5R6</a:t>
                      </a:r>
                      <a:endParaRPr lang="en-GB" sz="800"/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/>
                        <a:t>BLMES.05R6.B2I10_MKD.M5R6.B2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/>
                        <a:t>16861.260184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800">
                          <a:hlinkClick r:id="rId4" action="ppaction://hlinkfile"/>
                        </a:rPr>
                        <a:t>BLMQI.B5R6</a:t>
                      </a:r>
                      <a:endParaRPr lang="en-GB" sz="800"/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/>
                        <a:t>BLMQI.05R6.B2I30_MQY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/>
                        <a:t>16864.93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800">
                          <a:hlinkClick r:id="rId5" action="ppaction://hlinkfile"/>
                        </a:rPr>
                        <a:t>BLMQI.C5R6</a:t>
                      </a:r>
                      <a:endParaRPr lang="en-GB" sz="800"/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/>
                        <a:t>BLMQI.05R6.B1E10_MQY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/>
                        <a:t>16868.898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800">
                          <a:hlinkClick r:id="rId6" action="ppaction://hlinkfile"/>
                        </a:rPr>
                        <a:t>BLMQI.D5R6</a:t>
                      </a:r>
                      <a:endParaRPr lang="en-GB" sz="800"/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/>
                        <a:t>BLMQI.05R6.B2I20_MQY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/>
                        <a:t>16869.502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800">
                          <a:hlinkClick r:id="rId7" action="ppaction://hlinkfile"/>
                        </a:rPr>
                        <a:t>BLMQI.E5R6</a:t>
                      </a:r>
                      <a:endParaRPr lang="en-GB" sz="800"/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/>
                        <a:t>BLMQI.05R6.B1E20_MQY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/>
                        <a:t>16870.702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800">
                          <a:hlinkClick r:id="rId8" action="ppaction://hlinkfile"/>
                        </a:rPr>
                        <a:t>BLMQI.F5R6</a:t>
                      </a:r>
                      <a:endParaRPr lang="en-GB" sz="800"/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/>
                        <a:t>BLMQI.05R6.B2I10_MQY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/>
                        <a:t>16872.529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800">
                          <a:hlinkClick r:id="rId9" action="ppaction://hlinkfile"/>
                        </a:rPr>
                        <a:t>BLMQI.G5R6</a:t>
                      </a:r>
                      <a:endParaRPr lang="en-GB" sz="800"/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/>
                        <a:t>BLMQI.05R6.B1E30_MQY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/>
                        <a:t>16875.684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800">
                          <a:hlinkClick r:id="rId10" action="ppaction://hlinkfile"/>
                        </a:rPr>
                        <a:t>BLMEI.8R6</a:t>
                      </a:r>
                      <a:endParaRPr lang="en-GB" sz="800"/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/>
                        <a:t>BLMEI.05R6.B1E10_DFBLB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/>
                        <a:t>16932.407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800">
                          <a:hlinkClick r:id="rId11" action="ppaction://hlinkfile"/>
                        </a:rPr>
                        <a:t>BLMQI.A8R6</a:t>
                      </a:r>
                      <a:endParaRPr lang="en-GB" sz="800"/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/>
                        <a:t>BLMQI.08R6.B2I30_MQML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/>
                        <a:t>16961.327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23528" y="1575076"/>
            <a:ext cx="53815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1. The measurement follows to DCUM ( team in tunnel)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475928" y="3933056"/>
            <a:ext cx="5875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2. </a:t>
            </a:r>
            <a:r>
              <a:rPr lang="en-GB" dirty="0" err="1"/>
              <a:t>AccTest</a:t>
            </a:r>
            <a:r>
              <a:rPr lang="en-GB" dirty="0"/>
              <a:t> </a:t>
            </a:r>
            <a:r>
              <a:rPr lang="en-GB" dirty="0" smtClean="0"/>
              <a:t>framework </a:t>
            </a:r>
            <a:r>
              <a:rPr lang="en-US" dirty="0" smtClean="0"/>
              <a:t>Data: expert name, DCUM, time, signal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539552" y="4509120"/>
            <a:ext cx="82100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3. </a:t>
            </a:r>
            <a:r>
              <a:rPr lang="en-GB" dirty="0" err="1"/>
              <a:t>AccTest</a:t>
            </a:r>
            <a:r>
              <a:rPr lang="en-GB" dirty="0"/>
              <a:t> </a:t>
            </a:r>
            <a:r>
              <a:rPr lang="en-GB" dirty="0" smtClean="0"/>
              <a:t>framework </a:t>
            </a:r>
            <a:r>
              <a:rPr lang="en-US" dirty="0" smtClean="0"/>
              <a:t>Storage: measurement DB -&gt; Logging DB, no link to MTF-Layout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580671" y="5373216"/>
            <a:ext cx="84820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  <a:r>
              <a:rPr lang="en-US" dirty="0" smtClean="0"/>
              <a:t>. </a:t>
            </a:r>
            <a:r>
              <a:rPr lang="en-GB" dirty="0" err="1"/>
              <a:t>AccTest</a:t>
            </a:r>
            <a:r>
              <a:rPr lang="en-GB" dirty="0"/>
              <a:t> </a:t>
            </a:r>
            <a:r>
              <a:rPr lang="en-GB" dirty="0" smtClean="0"/>
              <a:t>framework </a:t>
            </a:r>
            <a:r>
              <a:rPr lang="en-US" dirty="0" smtClean="0"/>
              <a:t>Picture :  as  in timber, but no  online analysis (noise, signal, </a:t>
            </a:r>
            <a:r>
              <a:rPr lang="en-US" dirty="0" err="1" smtClean="0"/>
              <a:t>stdev</a:t>
            </a:r>
            <a:r>
              <a:rPr lang="en-US" dirty="0" smtClean="0"/>
              <a:t>)  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580671" y="6165304"/>
            <a:ext cx="77991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  <a:r>
              <a:rPr lang="en-US" dirty="0" smtClean="0"/>
              <a:t>. </a:t>
            </a:r>
            <a:r>
              <a:rPr lang="en-US" b="1" dirty="0" smtClean="0">
                <a:solidFill>
                  <a:srgbClr val="00B050"/>
                </a:solidFill>
              </a:rPr>
              <a:t>Possibility to get “automatically” ( except team in tunnel) measurements!   </a:t>
            </a:r>
            <a:endParaRPr lang="en-GB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121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RSM- 2014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1662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 smtClean="0"/>
              <a:t>	</a:t>
            </a:r>
            <a:r>
              <a:rPr lang="en-GB" b="1" u="sng" dirty="0" smtClean="0"/>
              <a:t>Arc and </a:t>
            </a:r>
            <a:r>
              <a:rPr lang="en-GB" b="1" u="sng" dirty="0"/>
              <a:t>LSS</a:t>
            </a:r>
            <a:r>
              <a:rPr lang="en-GB" dirty="0"/>
              <a:t>:</a:t>
            </a:r>
          </a:p>
          <a:p>
            <a:pPr lvl="0"/>
            <a:r>
              <a:rPr lang="en-GB" dirty="0"/>
              <a:t>Sector 6-7 : </a:t>
            </a:r>
            <a:r>
              <a:rPr lang="en-GB" u="sng" dirty="0"/>
              <a:t>04.08</a:t>
            </a:r>
            <a:r>
              <a:rPr lang="en-GB" dirty="0"/>
              <a:t> – 15.08</a:t>
            </a:r>
          </a:p>
          <a:p>
            <a:pPr lvl="0"/>
            <a:r>
              <a:rPr lang="en-GB" dirty="0"/>
              <a:t>Sector 3-4 : 18.08 – 29.08</a:t>
            </a:r>
          </a:p>
          <a:p>
            <a:pPr lvl="0"/>
            <a:r>
              <a:rPr lang="en-GB" dirty="0"/>
              <a:t>Sector 1-2 : 01.09 – 15.09</a:t>
            </a:r>
          </a:p>
          <a:p>
            <a:pPr lvl="0"/>
            <a:r>
              <a:rPr lang="en-GB" dirty="0"/>
              <a:t>Sector 8-1 : 16.09 – 29.09</a:t>
            </a:r>
          </a:p>
          <a:p>
            <a:pPr lvl="0"/>
            <a:r>
              <a:rPr lang="en-GB" dirty="0"/>
              <a:t>Sector 7-8 : 29.09 – 10.10</a:t>
            </a:r>
          </a:p>
          <a:p>
            <a:pPr lvl="0"/>
            <a:r>
              <a:rPr lang="en-GB" dirty="0"/>
              <a:t>Sector 4-5 : 13.10 – 24.10</a:t>
            </a:r>
          </a:p>
          <a:p>
            <a:pPr lvl="0"/>
            <a:r>
              <a:rPr lang="en-GB" dirty="0"/>
              <a:t>Sector 5-6 : 27.10 – 07.11</a:t>
            </a:r>
          </a:p>
          <a:p>
            <a:pPr lvl="0"/>
            <a:r>
              <a:rPr lang="en-GB" dirty="0"/>
              <a:t>Sector 2-3 : 10.11 - </a:t>
            </a:r>
            <a:r>
              <a:rPr lang="en-GB" u="sng" dirty="0" smtClean="0"/>
              <a:t>21.11</a:t>
            </a:r>
          </a:p>
          <a:p>
            <a:pPr marL="0" lvl="0" indent="0">
              <a:buNone/>
            </a:pPr>
            <a:endParaRPr lang="en-GB" dirty="0"/>
          </a:p>
          <a:p>
            <a:r>
              <a:rPr lang="en-GB" sz="2900" dirty="0"/>
              <a:t> </a:t>
            </a:r>
            <a:r>
              <a:rPr lang="en-GB" sz="2600" dirty="0" smtClean="0"/>
              <a:t>the load </a:t>
            </a:r>
            <a:r>
              <a:rPr lang="en-GB" sz="2600" dirty="0"/>
              <a:t>the sources to chariots at August 1</a:t>
            </a:r>
            <a:r>
              <a:rPr lang="en-GB" sz="2600" baseline="30000" dirty="0"/>
              <a:t>st</a:t>
            </a:r>
            <a:r>
              <a:rPr lang="en-GB" sz="2600" dirty="0"/>
              <a:t>  + Internal transport type A for transfer to </a:t>
            </a:r>
            <a:r>
              <a:rPr lang="en-GB" sz="2600" dirty="0" smtClean="0"/>
              <a:t>P6 and P7 </a:t>
            </a:r>
            <a:r>
              <a:rPr lang="en-GB" sz="2600" dirty="0"/>
              <a:t>+ to lower of chariots to parking place at </a:t>
            </a:r>
            <a:r>
              <a:rPr lang="en-GB" sz="2600" dirty="0" smtClean="0"/>
              <a:t>P6 and P7</a:t>
            </a:r>
          </a:p>
          <a:p>
            <a:r>
              <a:rPr lang="en-GB" sz="2600" dirty="0"/>
              <a:t>the Safety </a:t>
            </a:r>
            <a:r>
              <a:rPr lang="en-GB" sz="2600" dirty="0" smtClean="0"/>
              <a:t>manual,  training and </a:t>
            </a:r>
            <a:r>
              <a:rPr lang="en-GB" sz="2600" dirty="0" err="1" smtClean="0"/>
              <a:t>availability@Point</a:t>
            </a:r>
            <a:r>
              <a:rPr lang="en-GB" sz="2600" dirty="0" smtClean="0"/>
              <a:t> of  tractors, radiation training to controlled area</a:t>
            </a:r>
          </a:p>
          <a:p>
            <a:r>
              <a:rPr lang="en-US" sz="2600" dirty="0" smtClean="0"/>
              <a:t>Another jobs…</a:t>
            </a:r>
            <a:endParaRPr lang="en-GB" sz="2600" dirty="0" smtClean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1048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Sector 6-7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980728"/>
            <a:ext cx="8784976" cy="5688632"/>
          </a:xfrm>
        </p:spPr>
        <p:txBody>
          <a:bodyPr>
            <a:normAutofit fontScale="92500" lnSpcReduction="10000"/>
          </a:bodyPr>
          <a:lstStyle/>
          <a:p>
            <a:r>
              <a:rPr lang="en-GB" sz="1600" dirty="0" smtClean="0"/>
              <a:t>BLMs </a:t>
            </a:r>
            <a:r>
              <a:rPr lang="en-GB" sz="1600" dirty="0"/>
              <a:t>(including </a:t>
            </a:r>
            <a:r>
              <a:rPr lang="en-GB" sz="1600" dirty="0" smtClean="0"/>
              <a:t>LICs) </a:t>
            </a:r>
            <a:r>
              <a:rPr lang="en-GB" sz="1600" dirty="0"/>
              <a:t> from 4R6(MSD) to 4L7 (</a:t>
            </a:r>
            <a:r>
              <a:rPr lang="en-GB" sz="1600" dirty="0" smtClean="0"/>
              <a:t>TCSM)</a:t>
            </a:r>
            <a:r>
              <a:rPr lang="en-GB" sz="1600" dirty="0"/>
              <a:t> </a:t>
            </a:r>
            <a:r>
              <a:rPr lang="en-GB" sz="1600" dirty="0" smtClean="0"/>
              <a:t>: ARC and </a:t>
            </a:r>
            <a:r>
              <a:rPr lang="en-GB" sz="1600" b="1" dirty="0" smtClean="0"/>
              <a:t>LSS </a:t>
            </a:r>
          </a:p>
          <a:p>
            <a:pPr marL="0" indent="0">
              <a:buNone/>
            </a:pPr>
            <a:r>
              <a:rPr lang="en-US" sz="1600" b="1" dirty="0" smtClean="0">
                <a:solidFill>
                  <a:srgbClr val="FF0000"/>
                </a:solidFill>
              </a:rPr>
              <a:t>Not done (LSS)</a:t>
            </a:r>
            <a:endParaRPr lang="en-GB" sz="1600" b="1" dirty="0">
              <a:solidFill>
                <a:srgbClr val="FF0000"/>
              </a:solidFill>
            </a:endParaRPr>
          </a:p>
          <a:p>
            <a:r>
              <a:rPr lang="en-GB" sz="1600" dirty="0" smtClean="0"/>
              <a:t>HV dividers</a:t>
            </a:r>
          </a:p>
          <a:p>
            <a:pPr marL="0" indent="0">
              <a:buNone/>
            </a:pPr>
            <a:r>
              <a:rPr lang="en-US" sz="1600" b="1" dirty="0">
                <a:solidFill>
                  <a:srgbClr val="FF0000"/>
                </a:solidFill>
              </a:rPr>
              <a:t>Not done (LSS</a:t>
            </a:r>
            <a:r>
              <a:rPr lang="en-US" sz="1600" b="1" dirty="0" smtClean="0">
                <a:solidFill>
                  <a:srgbClr val="FF0000"/>
                </a:solidFill>
              </a:rPr>
              <a:t>)</a:t>
            </a:r>
            <a:endParaRPr lang="en-GB" sz="1600" dirty="0" smtClean="0"/>
          </a:p>
          <a:p>
            <a:r>
              <a:rPr lang="en-GB" sz="1600" dirty="0" smtClean="0"/>
              <a:t>CFC cards </a:t>
            </a:r>
          </a:p>
          <a:p>
            <a:pPr marL="0" indent="0">
              <a:buNone/>
            </a:pPr>
            <a:r>
              <a:rPr lang="en-US" sz="1600" b="1" dirty="0">
                <a:solidFill>
                  <a:srgbClr val="FF0000"/>
                </a:solidFill>
              </a:rPr>
              <a:t>Not done </a:t>
            </a:r>
            <a:endParaRPr lang="en-GB" sz="1600" dirty="0" smtClean="0"/>
          </a:p>
          <a:p>
            <a:r>
              <a:rPr lang="en-GB" sz="1600" dirty="0"/>
              <a:t>C</a:t>
            </a:r>
            <a:r>
              <a:rPr lang="en-GB" sz="1600" dirty="0" smtClean="0"/>
              <a:t>heck of the installation, </a:t>
            </a:r>
            <a:r>
              <a:rPr lang="en-GB" sz="1600" dirty="0"/>
              <a:t>the </a:t>
            </a:r>
            <a:r>
              <a:rPr lang="en-GB" sz="1600" dirty="0" smtClean="0"/>
              <a:t>“space” </a:t>
            </a:r>
            <a:r>
              <a:rPr lang="en-GB" sz="1600" dirty="0"/>
              <a:t>location </a:t>
            </a:r>
            <a:r>
              <a:rPr lang="en-GB" sz="1600" dirty="0" smtClean="0"/>
              <a:t> and pictures of monitors, mini-racks, </a:t>
            </a:r>
            <a:r>
              <a:rPr lang="en-GB" sz="1600" dirty="0" err="1" smtClean="0"/>
              <a:t>B%boxes</a:t>
            </a:r>
            <a:endParaRPr lang="en-GB" sz="1600" dirty="0" smtClean="0"/>
          </a:p>
          <a:p>
            <a:pPr marL="0" indent="0">
              <a:buNone/>
            </a:pPr>
            <a:r>
              <a:rPr lang="en-US" sz="1600" b="1" dirty="0">
                <a:solidFill>
                  <a:srgbClr val="FF0000"/>
                </a:solidFill>
              </a:rPr>
              <a:t>Not done </a:t>
            </a:r>
            <a:endParaRPr lang="en-GB" sz="1600" dirty="0" smtClean="0"/>
          </a:p>
          <a:p>
            <a:r>
              <a:rPr lang="en-US" sz="1600" dirty="0" smtClean="0"/>
              <a:t>Database (Layout, MTF, </a:t>
            </a:r>
            <a:r>
              <a:rPr lang="en-US" sz="1600" dirty="0"/>
              <a:t>LSA)   </a:t>
            </a:r>
            <a:r>
              <a:rPr lang="en-US" sz="1600" dirty="0" smtClean="0"/>
              <a:t>for ARC and LSS </a:t>
            </a:r>
          </a:p>
          <a:p>
            <a:pPr marL="0" indent="0">
              <a:buNone/>
            </a:pPr>
            <a:r>
              <a:rPr lang="en-US" sz="1600" b="1" dirty="0">
                <a:solidFill>
                  <a:srgbClr val="FF0000"/>
                </a:solidFill>
              </a:rPr>
              <a:t>Not done </a:t>
            </a:r>
            <a:endParaRPr lang="en-US" sz="1600" dirty="0" smtClean="0"/>
          </a:p>
          <a:p>
            <a:r>
              <a:rPr lang="en-US" sz="1600" dirty="0" smtClean="0"/>
              <a:t>synchronized </a:t>
            </a:r>
            <a:r>
              <a:rPr lang="en-US" sz="1600" dirty="0"/>
              <a:t>and  </a:t>
            </a:r>
            <a:r>
              <a:rPr lang="en-US" sz="1600" dirty="0" smtClean="0"/>
              <a:t>uploading to the electronic</a:t>
            </a:r>
          </a:p>
          <a:p>
            <a:pPr marL="0" indent="0">
              <a:buNone/>
            </a:pPr>
            <a:r>
              <a:rPr lang="en-US" sz="1600" b="1" dirty="0">
                <a:solidFill>
                  <a:srgbClr val="FF0000"/>
                </a:solidFill>
              </a:rPr>
              <a:t>Not done (</a:t>
            </a:r>
            <a:r>
              <a:rPr lang="en-US" sz="1600" b="1" dirty="0" smtClean="0">
                <a:solidFill>
                  <a:srgbClr val="FF0000"/>
                </a:solidFill>
              </a:rPr>
              <a:t>Greg)</a:t>
            </a:r>
            <a:endParaRPr lang="en-GB" sz="1600" dirty="0"/>
          </a:p>
          <a:p>
            <a:r>
              <a:rPr lang="en-GB" sz="1600" dirty="0" smtClean="0"/>
              <a:t>Labels </a:t>
            </a:r>
            <a:r>
              <a:rPr lang="en-GB" sz="1600" dirty="0"/>
              <a:t>of monitors, HV divider, </a:t>
            </a:r>
            <a:r>
              <a:rPr lang="en-GB" sz="1600" dirty="0" err="1" smtClean="0"/>
              <a:t>B%boxes</a:t>
            </a:r>
            <a:r>
              <a:rPr lang="en-GB" sz="1600" dirty="0" smtClean="0"/>
              <a:t> ( BJLAP – BJLHT for LIC for example)</a:t>
            </a:r>
          </a:p>
          <a:p>
            <a:pPr marL="0" indent="0">
              <a:buNone/>
            </a:pPr>
            <a:r>
              <a:rPr lang="en-US" sz="1600" b="1" dirty="0">
                <a:solidFill>
                  <a:srgbClr val="FF0000"/>
                </a:solidFill>
              </a:rPr>
              <a:t>Not done </a:t>
            </a:r>
            <a:endParaRPr lang="en-GB" sz="1600" dirty="0" smtClean="0"/>
          </a:p>
          <a:p>
            <a:r>
              <a:rPr lang="en-US" sz="1600" dirty="0" smtClean="0"/>
              <a:t>Bar code reader </a:t>
            </a:r>
          </a:p>
          <a:p>
            <a:pPr marL="0" indent="0">
              <a:buNone/>
            </a:pPr>
            <a:r>
              <a:rPr lang="en-US" sz="1600" dirty="0" smtClean="0"/>
              <a:t>Done</a:t>
            </a:r>
            <a:endParaRPr lang="en-GB" sz="1600" dirty="0"/>
          </a:p>
          <a:p>
            <a:r>
              <a:rPr lang="en-GB" sz="1600" dirty="0" smtClean="0"/>
              <a:t>Surface </a:t>
            </a:r>
            <a:r>
              <a:rPr lang="en-GB" sz="1600" dirty="0"/>
              <a:t>electronics  at P6 and </a:t>
            </a:r>
            <a:r>
              <a:rPr lang="en-GB" sz="1600" dirty="0" smtClean="0"/>
              <a:t>P7</a:t>
            </a:r>
          </a:p>
          <a:p>
            <a:pPr marL="0" indent="0">
              <a:buNone/>
            </a:pPr>
            <a:r>
              <a:rPr lang="en-US" sz="1600" dirty="0" smtClean="0"/>
              <a:t>Done (Christos’s excel file)</a:t>
            </a:r>
            <a:endParaRPr lang="en-GB" sz="1600" dirty="0" smtClean="0"/>
          </a:p>
          <a:p>
            <a:r>
              <a:rPr lang="en-US" sz="1600" dirty="0" smtClean="0"/>
              <a:t>Measurement DB</a:t>
            </a:r>
          </a:p>
          <a:p>
            <a:pPr marL="0" indent="0">
              <a:buNone/>
            </a:pPr>
            <a:r>
              <a:rPr lang="en-US" sz="1600" b="1" dirty="0">
                <a:solidFill>
                  <a:srgbClr val="FF0000"/>
                </a:solidFill>
              </a:rPr>
              <a:t>Not done </a:t>
            </a:r>
            <a:endParaRPr lang="en-GB" sz="1600" dirty="0"/>
          </a:p>
          <a:p>
            <a:r>
              <a:rPr lang="en-GB" sz="1600" dirty="0" smtClean="0"/>
              <a:t>Ready for reparation </a:t>
            </a:r>
            <a:endParaRPr lang="en-GB" sz="1600" dirty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?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19260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11654</TotalTime>
  <Words>302</Words>
  <Application>Microsoft Office PowerPoint</Application>
  <PresentationFormat>On-screen Show (4:3)</PresentationFormat>
  <Paragraphs>99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From: Bernd Dehning  Sent: 04 July 2014 17:27 Subject: meeting LHC BLM, 07.07.2014 in room 865 1-B03 </vt:lpstr>
      <vt:lpstr>PowerPoint Presentation</vt:lpstr>
      <vt:lpstr>AccTest framework</vt:lpstr>
      <vt:lpstr>RSM- 2014</vt:lpstr>
      <vt:lpstr>Sector 6-7 </vt:lpstr>
    </vt:vector>
  </TitlesOfParts>
  <Company>CERN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Slava Grishin</dc:creator>
  <cp:lastModifiedBy>Slava Grishin</cp:lastModifiedBy>
  <cp:revision>96</cp:revision>
  <cp:lastPrinted>2014-07-07T05:25:33Z</cp:lastPrinted>
  <dcterms:created xsi:type="dcterms:W3CDTF">2014-01-19T14:18:55Z</dcterms:created>
  <dcterms:modified xsi:type="dcterms:W3CDTF">2014-07-09T18:52:48Z</dcterms:modified>
</cp:coreProperties>
</file>