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21386800" cy="30243463"/>
  <p:notesSz cx="29457650" cy="41748075"/>
  <p:defaultTextStyle>
    <a:defPPr>
      <a:defRPr lang="en-GB"/>
    </a:defPPr>
    <a:lvl1pPr algn="l" rtl="0" fontAlgn="base">
      <a:spcBef>
        <a:spcPct val="0"/>
      </a:spcBef>
      <a:spcAft>
        <a:spcPct val="0"/>
      </a:spcAft>
      <a:defRPr sz="5800" kern="1200">
        <a:solidFill>
          <a:schemeClr val="tx1"/>
        </a:solidFill>
        <a:latin typeface="Arial" charset="0"/>
        <a:ea typeface="+mn-ea"/>
        <a:cs typeface="+mn-cs"/>
      </a:defRPr>
    </a:lvl1pPr>
    <a:lvl2pPr marL="457200" algn="l" rtl="0" fontAlgn="base">
      <a:spcBef>
        <a:spcPct val="0"/>
      </a:spcBef>
      <a:spcAft>
        <a:spcPct val="0"/>
      </a:spcAft>
      <a:defRPr sz="5800" kern="1200">
        <a:solidFill>
          <a:schemeClr val="tx1"/>
        </a:solidFill>
        <a:latin typeface="Arial" charset="0"/>
        <a:ea typeface="+mn-ea"/>
        <a:cs typeface="+mn-cs"/>
      </a:defRPr>
    </a:lvl2pPr>
    <a:lvl3pPr marL="914400" algn="l" rtl="0" fontAlgn="base">
      <a:spcBef>
        <a:spcPct val="0"/>
      </a:spcBef>
      <a:spcAft>
        <a:spcPct val="0"/>
      </a:spcAft>
      <a:defRPr sz="5800" kern="1200">
        <a:solidFill>
          <a:schemeClr val="tx1"/>
        </a:solidFill>
        <a:latin typeface="Arial" charset="0"/>
        <a:ea typeface="+mn-ea"/>
        <a:cs typeface="+mn-cs"/>
      </a:defRPr>
    </a:lvl3pPr>
    <a:lvl4pPr marL="1371600" algn="l" rtl="0" fontAlgn="base">
      <a:spcBef>
        <a:spcPct val="0"/>
      </a:spcBef>
      <a:spcAft>
        <a:spcPct val="0"/>
      </a:spcAft>
      <a:defRPr sz="5800" kern="1200">
        <a:solidFill>
          <a:schemeClr val="tx1"/>
        </a:solidFill>
        <a:latin typeface="Arial" charset="0"/>
        <a:ea typeface="+mn-ea"/>
        <a:cs typeface="+mn-cs"/>
      </a:defRPr>
    </a:lvl4pPr>
    <a:lvl5pPr marL="1828800" algn="l" rtl="0" fontAlgn="base">
      <a:spcBef>
        <a:spcPct val="0"/>
      </a:spcBef>
      <a:spcAft>
        <a:spcPct val="0"/>
      </a:spcAft>
      <a:defRPr sz="5800" kern="1200">
        <a:solidFill>
          <a:schemeClr val="tx1"/>
        </a:solidFill>
        <a:latin typeface="Arial" charset="0"/>
        <a:ea typeface="+mn-ea"/>
        <a:cs typeface="+mn-cs"/>
      </a:defRPr>
    </a:lvl5pPr>
    <a:lvl6pPr marL="2286000" algn="l" defTabSz="914400" rtl="0" eaLnBrk="1" latinLnBrk="0" hangingPunct="1">
      <a:defRPr sz="5800" kern="1200">
        <a:solidFill>
          <a:schemeClr val="tx1"/>
        </a:solidFill>
        <a:latin typeface="Arial" charset="0"/>
        <a:ea typeface="+mn-ea"/>
        <a:cs typeface="+mn-cs"/>
      </a:defRPr>
    </a:lvl6pPr>
    <a:lvl7pPr marL="2743200" algn="l" defTabSz="914400" rtl="0" eaLnBrk="1" latinLnBrk="0" hangingPunct="1">
      <a:defRPr sz="5800" kern="1200">
        <a:solidFill>
          <a:schemeClr val="tx1"/>
        </a:solidFill>
        <a:latin typeface="Arial" charset="0"/>
        <a:ea typeface="+mn-ea"/>
        <a:cs typeface="+mn-cs"/>
      </a:defRPr>
    </a:lvl7pPr>
    <a:lvl8pPr marL="3200400" algn="l" defTabSz="914400" rtl="0" eaLnBrk="1" latinLnBrk="0" hangingPunct="1">
      <a:defRPr sz="5800" kern="1200">
        <a:solidFill>
          <a:schemeClr val="tx1"/>
        </a:solidFill>
        <a:latin typeface="Arial" charset="0"/>
        <a:ea typeface="+mn-ea"/>
        <a:cs typeface="+mn-cs"/>
      </a:defRPr>
    </a:lvl8pPr>
    <a:lvl9pPr marL="3657600" algn="l" defTabSz="914400" rtl="0" eaLnBrk="1" latinLnBrk="0" hangingPunct="1">
      <a:defRPr sz="5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8448" autoAdjust="0"/>
    <p:restoredTop sz="99674" autoAdjust="0"/>
  </p:normalViewPr>
  <p:slideViewPr>
    <p:cSldViewPr>
      <p:cViewPr>
        <p:scale>
          <a:sx n="50" d="100"/>
          <a:sy n="50" d="100"/>
        </p:scale>
        <p:origin x="-1182" y="3612"/>
      </p:cViewPr>
      <p:guideLst>
        <p:guide orient="horz" pos="9526"/>
        <p:guide pos="673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15873E-1D83-428E-9449-390E98D0B317}"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GB"/>
        </a:p>
      </dgm:t>
    </dgm:pt>
    <dgm:pt modelId="{113660D3-3152-4DE3-81AB-E556289B1B97}">
      <dgm:prSet custT="1"/>
      <dgm:spPr/>
      <dgm:t>
        <a:bodyPr/>
        <a:lstStyle/>
        <a:p>
          <a:pPr algn="l" rtl="0"/>
          <a:r>
            <a:rPr lang="en-GB" sz="2400" b="1" dirty="0" smtClean="0"/>
            <a:t>Remotely</a:t>
          </a:r>
          <a:r>
            <a:rPr lang="en-GB" sz="2400" dirty="0" smtClean="0"/>
            <a:t> via the Front-End Computer and the VME bus, </a:t>
          </a:r>
          <a:endParaRPr lang="en-GB" sz="2400" dirty="0"/>
        </a:p>
      </dgm:t>
    </dgm:pt>
    <dgm:pt modelId="{ACEF7327-386B-41A7-A420-67CFDB941BDE}" type="parTrans" cxnId="{74DFDC2A-E4ED-4C74-B096-1A00F8FC4366}">
      <dgm:prSet/>
      <dgm:spPr/>
      <dgm:t>
        <a:bodyPr/>
        <a:lstStyle/>
        <a:p>
          <a:endParaRPr lang="en-GB"/>
        </a:p>
      </dgm:t>
    </dgm:pt>
    <dgm:pt modelId="{E023EEBA-E8F8-4542-B37F-5D6C1CD332CB}" type="sibTrans" cxnId="{74DFDC2A-E4ED-4C74-B096-1A00F8FC4366}">
      <dgm:prSet/>
      <dgm:spPr/>
      <dgm:t>
        <a:bodyPr/>
        <a:lstStyle/>
        <a:p>
          <a:endParaRPr lang="en-GB"/>
        </a:p>
      </dgm:t>
    </dgm:pt>
    <dgm:pt modelId="{E9DCC5C4-2132-477A-A191-B93B431324DF}">
      <dgm:prSet custT="1"/>
      <dgm:spPr/>
      <dgm:t>
        <a:bodyPr/>
        <a:lstStyle/>
        <a:p>
          <a:pPr algn="l" rtl="0"/>
          <a:r>
            <a:rPr lang="en-GB" sz="2400" b="1" dirty="0" smtClean="0"/>
            <a:t>Locally</a:t>
          </a:r>
          <a:r>
            <a:rPr lang="en-GB" sz="2400" dirty="0" smtClean="0"/>
            <a:t> via the JTAG connection in the front panel </a:t>
          </a:r>
          <a:endParaRPr lang="en-GB" sz="2400" dirty="0"/>
        </a:p>
      </dgm:t>
    </dgm:pt>
    <dgm:pt modelId="{EAAA67FB-C424-461C-B833-05D6634A46C9}" type="parTrans" cxnId="{5B266D39-08E3-43CD-A6A7-A9FC892C08EF}">
      <dgm:prSet/>
      <dgm:spPr/>
      <dgm:t>
        <a:bodyPr/>
        <a:lstStyle/>
        <a:p>
          <a:endParaRPr lang="en-GB"/>
        </a:p>
      </dgm:t>
    </dgm:pt>
    <dgm:pt modelId="{6042EABF-5698-4696-8B5C-4DB9D8F7A359}" type="sibTrans" cxnId="{5B266D39-08E3-43CD-A6A7-A9FC892C08EF}">
      <dgm:prSet/>
      <dgm:spPr/>
      <dgm:t>
        <a:bodyPr/>
        <a:lstStyle/>
        <a:p>
          <a:endParaRPr lang="en-GB"/>
        </a:p>
      </dgm:t>
    </dgm:pt>
    <dgm:pt modelId="{A7329D41-4034-4D2C-873B-80BF8BDF275C}">
      <dgm:prSet custT="1"/>
      <dgm:spPr/>
      <dgm:t>
        <a:bodyPr/>
        <a:lstStyle/>
        <a:p>
          <a:pPr algn="l" rtl="0"/>
          <a:r>
            <a:rPr lang="en-GB" sz="2400" b="0" dirty="0" smtClean="0"/>
            <a:t>Set as </a:t>
          </a:r>
          <a:r>
            <a:rPr lang="en-GB" sz="2400" b="1" dirty="0" smtClean="0"/>
            <a:t>auto-configurable</a:t>
          </a:r>
          <a:r>
            <a:rPr lang="en-GB" sz="2400" dirty="0" smtClean="0"/>
            <a:t> by utilising the on-board memory. </a:t>
          </a:r>
          <a:endParaRPr lang="en-GB" sz="2400" dirty="0"/>
        </a:p>
      </dgm:t>
    </dgm:pt>
    <dgm:pt modelId="{D5F92F58-5B1F-4908-87E9-227DE88E3B77}" type="parTrans" cxnId="{38CFD8B7-91D0-4EAC-BC54-5928C6CA1DFC}">
      <dgm:prSet/>
      <dgm:spPr/>
      <dgm:t>
        <a:bodyPr/>
        <a:lstStyle/>
        <a:p>
          <a:endParaRPr lang="en-GB"/>
        </a:p>
      </dgm:t>
    </dgm:pt>
    <dgm:pt modelId="{0311A920-D1FC-48B3-A646-16A44CF62CEF}" type="sibTrans" cxnId="{38CFD8B7-91D0-4EAC-BC54-5928C6CA1DFC}">
      <dgm:prSet/>
      <dgm:spPr/>
      <dgm:t>
        <a:bodyPr/>
        <a:lstStyle/>
        <a:p>
          <a:endParaRPr lang="en-GB"/>
        </a:p>
      </dgm:t>
    </dgm:pt>
    <dgm:pt modelId="{98205B5B-B880-43CC-B436-86C180CC4415}" type="pres">
      <dgm:prSet presAssocID="{E115873E-1D83-428E-9449-390E98D0B317}" presName="Name0" presStyleCnt="0">
        <dgm:presLayoutVars>
          <dgm:chMax val="7"/>
          <dgm:dir/>
          <dgm:animLvl val="lvl"/>
          <dgm:resizeHandles val="exact"/>
        </dgm:presLayoutVars>
      </dgm:prSet>
      <dgm:spPr/>
      <dgm:t>
        <a:bodyPr/>
        <a:lstStyle/>
        <a:p>
          <a:endParaRPr lang="en-GB"/>
        </a:p>
      </dgm:t>
    </dgm:pt>
    <dgm:pt modelId="{078A6122-AE47-4498-B905-D95507AF920E}" type="pres">
      <dgm:prSet presAssocID="{113660D3-3152-4DE3-81AB-E556289B1B97}" presName="circle1" presStyleLbl="node1" presStyleIdx="0" presStyleCnt="3"/>
      <dgm:spPr/>
    </dgm:pt>
    <dgm:pt modelId="{49A2D945-310F-444D-B758-BF99B40E06FC}" type="pres">
      <dgm:prSet presAssocID="{113660D3-3152-4DE3-81AB-E556289B1B97}" presName="space" presStyleCnt="0"/>
      <dgm:spPr/>
    </dgm:pt>
    <dgm:pt modelId="{FB65B357-FBA7-433C-A8D1-C16D42EA2632}" type="pres">
      <dgm:prSet presAssocID="{113660D3-3152-4DE3-81AB-E556289B1B97}" presName="rect1" presStyleLbl="alignAcc1" presStyleIdx="0" presStyleCnt="3"/>
      <dgm:spPr/>
      <dgm:t>
        <a:bodyPr/>
        <a:lstStyle/>
        <a:p>
          <a:endParaRPr lang="en-GB"/>
        </a:p>
      </dgm:t>
    </dgm:pt>
    <dgm:pt modelId="{C8BD1FBB-4826-4B4C-B3C1-8B8C7B1BD441}" type="pres">
      <dgm:prSet presAssocID="{E9DCC5C4-2132-477A-A191-B93B431324DF}" presName="vertSpace2" presStyleLbl="node1" presStyleIdx="0" presStyleCnt="3"/>
      <dgm:spPr/>
    </dgm:pt>
    <dgm:pt modelId="{3D1468ED-0299-4E6E-937B-4536D559341E}" type="pres">
      <dgm:prSet presAssocID="{E9DCC5C4-2132-477A-A191-B93B431324DF}" presName="circle2" presStyleLbl="node1" presStyleIdx="1" presStyleCnt="3"/>
      <dgm:spPr/>
    </dgm:pt>
    <dgm:pt modelId="{507B109C-1155-47BE-BE83-EEA97B468198}" type="pres">
      <dgm:prSet presAssocID="{E9DCC5C4-2132-477A-A191-B93B431324DF}" presName="rect2" presStyleLbl="alignAcc1" presStyleIdx="1" presStyleCnt="3"/>
      <dgm:spPr/>
      <dgm:t>
        <a:bodyPr/>
        <a:lstStyle/>
        <a:p>
          <a:endParaRPr lang="en-GB"/>
        </a:p>
      </dgm:t>
    </dgm:pt>
    <dgm:pt modelId="{AECA0D49-C5EC-4F8A-A1BB-7AA26871D0F3}" type="pres">
      <dgm:prSet presAssocID="{A7329D41-4034-4D2C-873B-80BF8BDF275C}" presName="vertSpace3" presStyleLbl="node1" presStyleIdx="1" presStyleCnt="3"/>
      <dgm:spPr/>
    </dgm:pt>
    <dgm:pt modelId="{6430D934-00FC-4BC7-8360-DC42CC388C1C}" type="pres">
      <dgm:prSet presAssocID="{A7329D41-4034-4D2C-873B-80BF8BDF275C}" presName="circle3" presStyleLbl="node1" presStyleIdx="2" presStyleCnt="3"/>
      <dgm:spPr/>
    </dgm:pt>
    <dgm:pt modelId="{66345C3F-4661-4728-A229-7BD59252A599}" type="pres">
      <dgm:prSet presAssocID="{A7329D41-4034-4D2C-873B-80BF8BDF275C}" presName="rect3" presStyleLbl="alignAcc1" presStyleIdx="2" presStyleCnt="3"/>
      <dgm:spPr/>
      <dgm:t>
        <a:bodyPr/>
        <a:lstStyle/>
        <a:p>
          <a:endParaRPr lang="en-GB"/>
        </a:p>
      </dgm:t>
    </dgm:pt>
    <dgm:pt modelId="{9F73691D-AB19-4CE7-986B-6BDCE75D8353}" type="pres">
      <dgm:prSet presAssocID="{113660D3-3152-4DE3-81AB-E556289B1B97}" presName="rect1ParTxNoCh" presStyleLbl="alignAcc1" presStyleIdx="2" presStyleCnt="3">
        <dgm:presLayoutVars>
          <dgm:chMax val="1"/>
          <dgm:bulletEnabled val="1"/>
        </dgm:presLayoutVars>
      </dgm:prSet>
      <dgm:spPr/>
      <dgm:t>
        <a:bodyPr/>
        <a:lstStyle/>
        <a:p>
          <a:endParaRPr lang="en-GB"/>
        </a:p>
      </dgm:t>
    </dgm:pt>
    <dgm:pt modelId="{B395379B-DB61-4C76-AEAA-53F6B3B403FA}" type="pres">
      <dgm:prSet presAssocID="{E9DCC5C4-2132-477A-A191-B93B431324DF}" presName="rect2ParTxNoCh" presStyleLbl="alignAcc1" presStyleIdx="2" presStyleCnt="3">
        <dgm:presLayoutVars>
          <dgm:chMax val="1"/>
          <dgm:bulletEnabled val="1"/>
        </dgm:presLayoutVars>
      </dgm:prSet>
      <dgm:spPr/>
      <dgm:t>
        <a:bodyPr/>
        <a:lstStyle/>
        <a:p>
          <a:endParaRPr lang="en-GB"/>
        </a:p>
      </dgm:t>
    </dgm:pt>
    <dgm:pt modelId="{8EB921C4-820E-4071-80B0-BE057C98E4CF}" type="pres">
      <dgm:prSet presAssocID="{A7329D41-4034-4D2C-873B-80BF8BDF275C}" presName="rect3ParTxNoCh" presStyleLbl="alignAcc1" presStyleIdx="2" presStyleCnt="3">
        <dgm:presLayoutVars>
          <dgm:chMax val="1"/>
          <dgm:bulletEnabled val="1"/>
        </dgm:presLayoutVars>
      </dgm:prSet>
      <dgm:spPr/>
      <dgm:t>
        <a:bodyPr/>
        <a:lstStyle/>
        <a:p>
          <a:endParaRPr lang="en-GB"/>
        </a:p>
      </dgm:t>
    </dgm:pt>
  </dgm:ptLst>
  <dgm:cxnLst>
    <dgm:cxn modelId="{C1C5AF7F-E3F9-4E12-A9C6-E6B74F2A0C0D}" type="presOf" srcId="{A7329D41-4034-4D2C-873B-80BF8BDF275C}" destId="{8EB921C4-820E-4071-80B0-BE057C98E4CF}" srcOrd="1" destOrd="0" presId="urn:microsoft.com/office/officeart/2005/8/layout/target3"/>
    <dgm:cxn modelId="{1587D198-6D63-41E6-BABB-34F72224C50C}" type="presOf" srcId="{113660D3-3152-4DE3-81AB-E556289B1B97}" destId="{9F73691D-AB19-4CE7-986B-6BDCE75D8353}" srcOrd="1" destOrd="0" presId="urn:microsoft.com/office/officeart/2005/8/layout/target3"/>
    <dgm:cxn modelId="{5B266D39-08E3-43CD-A6A7-A9FC892C08EF}" srcId="{E115873E-1D83-428E-9449-390E98D0B317}" destId="{E9DCC5C4-2132-477A-A191-B93B431324DF}" srcOrd="1" destOrd="0" parTransId="{EAAA67FB-C424-461C-B833-05D6634A46C9}" sibTransId="{6042EABF-5698-4696-8B5C-4DB9D8F7A359}"/>
    <dgm:cxn modelId="{C6DC7FF2-AF60-4968-A1E1-6146B55800D6}" type="presOf" srcId="{113660D3-3152-4DE3-81AB-E556289B1B97}" destId="{FB65B357-FBA7-433C-A8D1-C16D42EA2632}" srcOrd="0" destOrd="0" presId="urn:microsoft.com/office/officeart/2005/8/layout/target3"/>
    <dgm:cxn modelId="{6DD3F491-026E-440C-9147-6509A4F704D6}" type="presOf" srcId="{E115873E-1D83-428E-9449-390E98D0B317}" destId="{98205B5B-B880-43CC-B436-86C180CC4415}" srcOrd="0" destOrd="0" presId="urn:microsoft.com/office/officeart/2005/8/layout/target3"/>
    <dgm:cxn modelId="{A24E0FA3-77C0-4163-812C-1F6678097853}" type="presOf" srcId="{E9DCC5C4-2132-477A-A191-B93B431324DF}" destId="{507B109C-1155-47BE-BE83-EEA97B468198}" srcOrd="0" destOrd="0" presId="urn:microsoft.com/office/officeart/2005/8/layout/target3"/>
    <dgm:cxn modelId="{185A59F9-382A-42F9-9C49-3937750180F5}" type="presOf" srcId="{E9DCC5C4-2132-477A-A191-B93B431324DF}" destId="{B395379B-DB61-4C76-AEAA-53F6B3B403FA}" srcOrd="1" destOrd="0" presId="urn:microsoft.com/office/officeart/2005/8/layout/target3"/>
    <dgm:cxn modelId="{FA8B3D5C-D7CD-4066-9F98-4AC98F4391E2}" type="presOf" srcId="{A7329D41-4034-4D2C-873B-80BF8BDF275C}" destId="{66345C3F-4661-4728-A229-7BD59252A599}" srcOrd="0" destOrd="0" presId="urn:microsoft.com/office/officeart/2005/8/layout/target3"/>
    <dgm:cxn modelId="{38CFD8B7-91D0-4EAC-BC54-5928C6CA1DFC}" srcId="{E115873E-1D83-428E-9449-390E98D0B317}" destId="{A7329D41-4034-4D2C-873B-80BF8BDF275C}" srcOrd="2" destOrd="0" parTransId="{D5F92F58-5B1F-4908-87E9-227DE88E3B77}" sibTransId="{0311A920-D1FC-48B3-A646-16A44CF62CEF}"/>
    <dgm:cxn modelId="{74DFDC2A-E4ED-4C74-B096-1A00F8FC4366}" srcId="{E115873E-1D83-428E-9449-390E98D0B317}" destId="{113660D3-3152-4DE3-81AB-E556289B1B97}" srcOrd="0" destOrd="0" parTransId="{ACEF7327-386B-41A7-A420-67CFDB941BDE}" sibTransId="{E023EEBA-E8F8-4542-B37F-5D6C1CD332CB}"/>
    <dgm:cxn modelId="{89C7DFBE-46FD-48B2-914D-B8192FF3467A}" type="presParOf" srcId="{98205B5B-B880-43CC-B436-86C180CC4415}" destId="{078A6122-AE47-4498-B905-D95507AF920E}" srcOrd="0" destOrd="0" presId="urn:microsoft.com/office/officeart/2005/8/layout/target3"/>
    <dgm:cxn modelId="{E56145CA-78E6-4296-8F35-EFA25C79B44F}" type="presParOf" srcId="{98205B5B-B880-43CC-B436-86C180CC4415}" destId="{49A2D945-310F-444D-B758-BF99B40E06FC}" srcOrd="1" destOrd="0" presId="urn:microsoft.com/office/officeart/2005/8/layout/target3"/>
    <dgm:cxn modelId="{748BC6CB-6583-4712-AE8C-B084B6AC3F16}" type="presParOf" srcId="{98205B5B-B880-43CC-B436-86C180CC4415}" destId="{FB65B357-FBA7-433C-A8D1-C16D42EA2632}" srcOrd="2" destOrd="0" presId="urn:microsoft.com/office/officeart/2005/8/layout/target3"/>
    <dgm:cxn modelId="{BC1DA8B2-3F9A-4CC3-8F9F-8433BC756908}" type="presParOf" srcId="{98205B5B-B880-43CC-B436-86C180CC4415}" destId="{C8BD1FBB-4826-4B4C-B3C1-8B8C7B1BD441}" srcOrd="3" destOrd="0" presId="urn:microsoft.com/office/officeart/2005/8/layout/target3"/>
    <dgm:cxn modelId="{84ACA7E5-0582-4EE6-8B6F-B6A942B527D5}" type="presParOf" srcId="{98205B5B-B880-43CC-B436-86C180CC4415}" destId="{3D1468ED-0299-4E6E-937B-4536D559341E}" srcOrd="4" destOrd="0" presId="urn:microsoft.com/office/officeart/2005/8/layout/target3"/>
    <dgm:cxn modelId="{FB011788-6307-428F-A8E5-D25F995F137F}" type="presParOf" srcId="{98205B5B-B880-43CC-B436-86C180CC4415}" destId="{507B109C-1155-47BE-BE83-EEA97B468198}" srcOrd="5" destOrd="0" presId="urn:microsoft.com/office/officeart/2005/8/layout/target3"/>
    <dgm:cxn modelId="{BF96B07D-70EB-4236-987F-0E6A2558CB72}" type="presParOf" srcId="{98205B5B-B880-43CC-B436-86C180CC4415}" destId="{AECA0D49-C5EC-4F8A-A1BB-7AA26871D0F3}" srcOrd="6" destOrd="0" presId="urn:microsoft.com/office/officeart/2005/8/layout/target3"/>
    <dgm:cxn modelId="{308808C0-4AAB-4245-8911-120353462DDD}" type="presParOf" srcId="{98205B5B-B880-43CC-B436-86C180CC4415}" destId="{6430D934-00FC-4BC7-8360-DC42CC388C1C}" srcOrd="7" destOrd="0" presId="urn:microsoft.com/office/officeart/2005/8/layout/target3"/>
    <dgm:cxn modelId="{9321DB9E-8243-43C5-A52F-742E37EF951F}" type="presParOf" srcId="{98205B5B-B880-43CC-B436-86C180CC4415}" destId="{66345C3F-4661-4728-A229-7BD59252A599}" srcOrd="8" destOrd="0" presId="urn:microsoft.com/office/officeart/2005/8/layout/target3"/>
    <dgm:cxn modelId="{C36C2ED3-018D-47BE-81BD-B0DC1CA51A50}" type="presParOf" srcId="{98205B5B-B880-43CC-B436-86C180CC4415}" destId="{9F73691D-AB19-4CE7-986B-6BDCE75D8353}" srcOrd="9" destOrd="0" presId="urn:microsoft.com/office/officeart/2005/8/layout/target3"/>
    <dgm:cxn modelId="{AF703AE0-2E89-4C0D-A4A6-245C01EFE116}" type="presParOf" srcId="{98205B5B-B880-43CC-B436-86C180CC4415}" destId="{B395379B-DB61-4C76-AEAA-53F6B3B403FA}" srcOrd="10" destOrd="0" presId="urn:microsoft.com/office/officeart/2005/8/layout/target3"/>
    <dgm:cxn modelId="{00BCD35A-A631-4945-8B55-BA686C4F89A3}" type="presParOf" srcId="{98205B5B-B880-43CC-B436-86C180CC4415}" destId="{8EB921C4-820E-4071-80B0-BE057C98E4CF}" srcOrd="11" destOrd="0" presId="urn:microsoft.com/office/officeart/2005/8/layout/target3"/>
  </dgm:cxnLst>
  <dgm:bg/>
  <dgm:whole/>
</dgm:dataModel>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12764834" cy="2089182"/>
          </a:xfrm>
          <a:prstGeom prst="rect">
            <a:avLst/>
          </a:prstGeom>
          <a:noFill/>
          <a:ln w="9525">
            <a:noFill/>
            <a:miter lim="800000"/>
            <a:headEnd/>
            <a:tailEnd/>
          </a:ln>
          <a:effectLst/>
        </p:spPr>
        <p:txBody>
          <a:bodyPr vert="horz" wrap="square" lIns="269685" tIns="134843" rIns="269685" bIns="134843" numCol="1" anchor="t" anchorCtr="0" compatLnSpc="1">
            <a:prstTxWarp prst="textNoShape">
              <a:avLst/>
            </a:prstTxWarp>
          </a:bodyPr>
          <a:lstStyle>
            <a:lvl1pPr defTabSz="2696471">
              <a:defRPr sz="3500" smtClean="0"/>
            </a:lvl1pPr>
          </a:lstStyle>
          <a:p>
            <a:pPr>
              <a:defRPr/>
            </a:pPr>
            <a:endParaRPr lang="en-GB"/>
          </a:p>
        </p:txBody>
      </p:sp>
      <p:sp>
        <p:nvSpPr>
          <p:cNvPr id="3075" name="Rectangle 3"/>
          <p:cNvSpPr>
            <a:spLocks noGrp="1" noChangeArrowheads="1"/>
          </p:cNvSpPr>
          <p:nvPr>
            <p:ph type="dt" sz="quarter" idx="1"/>
          </p:nvPr>
        </p:nvSpPr>
        <p:spPr bwMode="auto">
          <a:xfrm>
            <a:off x="16683886" y="0"/>
            <a:ext cx="12769302" cy="2089182"/>
          </a:xfrm>
          <a:prstGeom prst="rect">
            <a:avLst/>
          </a:prstGeom>
          <a:noFill/>
          <a:ln w="9525">
            <a:noFill/>
            <a:miter lim="800000"/>
            <a:headEnd/>
            <a:tailEnd/>
          </a:ln>
          <a:effectLst/>
        </p:spPr>
        <p:txBody>
          <a:bodyPr vert="horz" wrap="square" lIns="269685" tIns="134843" rIns="269685" bIns="134843" numCol="1" anchor="t" anchorCtr="0" compatLnSpc="1">
            <a:prstTxWarp prst="textNoShape">
              <a:avLst/>
            </a:prstTxWarp>
          </a:bodyPr>
          <a:lstStyle>
            <a:lvl1pPr algn="r" defTabSz="2696471">
              <a:defRPr sz="3500" smtClean="0"/>
            </a:lvl1pPr>
          </a:lstStyle>
          <a:p>
            <a:pPr>
              <a:defRPr/>
            </a:pPr>
            <a:endParaRPr lang="en-GB"/>
          </a:p>
        </p:txBody>
      </p:sp>
      <p:sp>
        <p:nvSpPr>
          <p:cNvPr id="3076" name="Rectangle 4"/>
          <p:cNvSpPr>
            <a:spLocks noGrp="1" noChangeArrowheads="1"/>
          </p:cNvSpPr>
          <p:nvPr>
            <p:ph type="ftr" sz="quarter" idx="2"/>
          </p:nvPr>
        </p:nvSpPr>
        <p:spPr bwMode="auto">
          <a:xfrm>
            <a:off x="1" y="39654455"/>
            <a:ext cx="12764834" cy="2084734"/>
          </a:xfrm>
          <a:prstGeom prst="rect">
            <a:avLst/>
          </a:prstGeom>
          <a:noFill/>
          <a:ln w="9525">
            <a:noFill/>
            <a:miter lim="800000"/>
            <a:headEnd/>
            <a:tailEnd/>
          </a:ln>
          <a:effectLst/>
        </p:spPr>
        <p:txBody>
          <a:bodyPr vert="horz" wrap="square" lIns="269685" tIns="134843" rIns="269685" bIns="134843" numCol="1" anchor="b" anchorCtr="0" compatLnSpc="1">
            <a:prstTxWarp prst="textNoShape">
              <a:avLst/>
            </a:prstTxWarp>
          </a:bodyPr>
          <a:lstStyle>
            <a:lvl1pPr defTabSz="2696471">
              <a:defRPr sz="3500" smtClean="0"/>
            </a:lvl1pPr>
          </a:lstStyle>
          <a:p>
            <a:pPr>
              <a:defRPr/>
            </a:pPr>
            <a:endParaRPr lang="en-GB"/>
          </a:p>
        </p:txBody>
      </p:sp>
      <p:sp>
        <p:nvSpPr>
          <p:cNvPr id="3077" name="Rectangle 5"/>
          <p:cNvSpPr>
            <a:spLocks noGrp="1" noChangeArrowheads="1"/>
          </p:cNvSpPr>
          <p:nvPr>
            <p:ph type="sldNum" sz="quarter" idx="3"/>
          </p:nvPr>
        </p:nvSpPr>
        <p:spPr bwMode="auto">
          <a:xfrm>
            <a:off x="16683886" y="39654455"/>
            <a:ext cx="12769302" cy="2084734"/>
          </a:xfrm>
          <a:prstGeom prst="rect">
            <a:avLst/>
          </a:prstGeom>
          <a:noFill/>
          <a:ln w="9525">
            <a:noFill/>
            <a:miter lim="800000"/>
            <a:headEnd/>
            <a:tailEnd/>
          </a:ln>
          <a:effectLst/>
        </p:spPr>
        <p:txBody>
          <a:bodyPr vert="horz" wrap="square" lIns="269685" tIns="134843" rIns="269685" bIns="134843" numCol="1" anchor="b" anchorCtr="0" compatLnSpc="1">
            <a:prstTxWarp prst="textNoShape">
              <a:avLst/>
            </a:prstTxWarp>
          </a:bodyPr>
          <a:lstStyle>
            <a:lvl1pPr algn="r" defTabSz="2696471">
              <a:defRPr sz="3500" smtClean="0"/>
            </a:lvl1pPr>
          </a:lstStyle>
          <a:p>
            <a:pPr>
              <a:defRPr/>
            </a:pPr>
            <a:fld id="{2EFF136C-F773-4756-9EAE-057A9323F72B}"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12764834" cy="2089182"/>
          </a:xfrm>
          <a:prstGeom prst="rect">
            <a:avLst/>
          </a:prstGeom>
          <a:noFill/>
          <a:ln w="9525">
            <a:noFill/>
            <a:miter lim="800000"/>
            <a:headEnd/>
            <a:tailEnd/>
          </a:ln>
          <a:effectLst/>
        </p:spPr>
        <p:txBody>
          <a:bodyPr vert="horz" wrap="square" lIns="269685" tIns="134843" rIns="269685" bIns="134843" numCol="1" anchor="t" anchorCtr="0" compatLnSpc="1">
            <a:prstTxWarp prst="textNoShape">
              <a:avLst/>
            </a:prstTxWarp>
          </a:bodyPr>
          <a:lstStyle>
            <a:lvl1pPr defTabSz="2696471">
              <a:defRPr sz="3500" smtClean="0"/>
            </a:lvl1pPr>
          </a:lstStyle>
          <a:p>
            <a:pPr>
              <a:defRPr/>
            </a:pPr>
            <a:endParaRPr lang="en-GB"/>
          </a:p>
        </p:txBody>
      </p:sp>
      <p:sp>
        <p:nvSpPr>
          <p:cNvPr id="4099" name="Rectangle 3"/>
          <p:cNvSpPr>
            <a:spLocks noGrp="1" noChangeArrowheads="1"/>
          </p:cNvSpPr>
          <p:nvPr>
            <p:ph type="dt" idx="1"/>
          </p:nvPr>
        </p:nvSpPr>
        <p:spPr bwMode="auto">
          <a:xfrm>
            <a:off x="16683886" y="0"/>
            <a:ext cx="12769302" cy="2089182"/>
          </a:xfrm>
          <a:prstGeom prst="rect">
            <a:avLst/>
          </a:prstGeom>
          <a:noFill/>
          <a:ln w="9525">
            <a:noFill/>
            <a:miter lim="800000"/>
            <a:headEnd/>
            <a:tailEnd/>
          </a:ln>
          <a:effectLst/>
        </p:spPr>
        <p:txBody>
          <a:bodyPr vert="horz" wrap="square" lIns="269685" tIns="134843" rIns="269685" bIns="134843" numCol="1" anchor="t" anchorCtr="0" compatLnSpc="1">
            <a:prstTxWarp prst="textNoShape">
              <a:avLst/>
            </a:prstTxWarp>
          </a:bodyPr>
          <a:lstStyle>
            <a:lvl1pPr algn="r" defTabSz="2696471">
              <a:defRPr sz="3500" smtClean="0"/>
            </a:lvl1pPr>
          </a:lstStyle>
          <a:p>
            <a:pPr>
              <a:defRPr/>
            </a:pPr>
            <a:endParaRPr lang="en-GB"/>
          </a:p>
        </p:txBody>
      </p:sp>
      <p:sp>
        <p:nvSpPr>
          <p:cNvPr id="3076" name="Rectangle 4"/>
          <p:cNvSpPr>
            <a:spLocks noGrp="1" noRot="1" noChangeAspect="1" noChangeArrowheads="1" noTextEdit="1"/>
          </p:cNvSpPr>
          <p:nvPr>
            <p:ph type="sldImg" idx="2"/>
          </p:nvPr>
        </p:nvSpPr>
        <p:spPr bwMode="auto">
          <a:xfrm>
            <a:off x="9199563" y="3128963"/>
            <a:ext cx="11068050" cy="15651162"/>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2947110" y="19829452"/>
            <a:ext cx="23563435" cy="18791524"/>
          </a:xfrm>
          <a:prstGeom prst="rect">
            <a:avLst/>
          </a:prstGeom>
          <a:noFill/>
          <a:ln w="9525">
            <a:noFill/>
            <a:miter lim="800000"/>
            <a:headEnd/>
            <a:tailEnd/>
          </a:ln>
          <a:effectLst/>
        </p:spPr>
        <p:txBody>
          <a:bodyPr vert="horz" wrap="square" lIns="269685" tIns="134843" rIns="269685" bIns="13484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1" y="39654455"/>
            <a:ext cx="12764834" cy="2084734"/>
          </a:xfrm>
          <a:prstGeom prst="rect">
            <a:avLst/>
          </a:prstGeom>
          <a:noFill/>
          <a:ln w="9525">
            <a:noFill/>
            <a:miter lim="800000"/>
            <a:headEnd/>
            <a:tailEnd/>
          </a:ln>
          <a:effectLst/>
        </p:spPr>
        <p:txBody>
          <a:bodyPr vert="horz" wrap="square" lIns="269685" tIns="134843" rIns="269685" bIns="134843" numCol="1" anchor="b" anchorCtr="0" compatLnSpc="1">
            <a:prstTxWarp prst="textNoShape">
              <a:avLst/>
            </a:prstTxWarp>
          </a:bodyPr>
          <a:lstStyle>
            <a:lvl1pPr defTabSz="2696471">
              <a:defRPr sz="3500" smtClean="0"/>
            </a:lvl1pPr>
          </a:lstStyle>
          <a:p>
            <a:pPr>
              <a:defRPr/>
            </a:pPr>
            <a:endParaRPr lang="en-GB"/>
          </a:p>
        </p:txBody>
      </p:sp>
      <p:sp>
        <p:nvSpPr>
          <p:cNvPr id="4103" name="Rectangle 7"/>
          <p:cNvSpPr>
            <a:spLocks noGrp="1" noChangeArrowheads="1"/>
          </p:cNvSpPr>
          <p:nvPr>
            <p:ph type="sldNum" sz="quarter" idx="5"/>
          </p:nvPr>
        </p:nvSpPr>
        <p:spPr bwMode="auto">
          <a:xfrm>
            <a:off x="16683886" y="39654455"/>
            <a:ext cx="12769302" cy="2084734"/>
          </a:xfrm>
          <a:prstGeom prst="rect">
            <a:avLst/>
          </a:prstGeom>
          <a:noFill/>
          <a:ln w="9525">
            <a:noFill/>
            <a:miter lim="800000"/>
            <a:headEnd/>
            <a:tailEnd/>
          </a:ln>
          <a:effectLst/>
        </p:spPr>
        <p:txBody>
          <a:bodyPr vert="horz" wrap="square" lIns="269685" tIns="134843" rIns="269685" bIns="134843" numCol="1" anchor="b" anchorCtr="0" compatLnSpc="1">
            <a:prstTxWarp prst="textNoShape">
              <a:avLst/>
            </a:prstTxWarp>
          </a:bodyPr>
          <a:lstStyle>
            <a:lvl1pPr algn="r" defTabSz="2696471">
              <a:defRPr sz="3500" smtClean="0"/>
            </a:lvl1pPr>
          </a:lstStyle>
          <a:p>
            <a:pPr>
              <a:defRPr/>
            </a:pPr>
            <a:fld id="{86369705-23BE-444C-B6F4-784BB1B6D23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865CE3D1-FA71-4494-9E70-14D6E7F24CFF}" type="slidenum">
              <a:rPr lang="en-GB"/>
              <a:pPr/>
              <a:t>1</a:t>
            </a:fld>
            <a:endParaRPr lang="en-GB"/>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375" y="9394825"/>
            <a:ext cx="18180050" cy="6483350"/>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338" y="17138650"/>
            <a:ext cx="14970125" cy="77279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FA01E191-4C0C-4845-A45F-EEA254A565D3}"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7D3D3F7-65B7-4535-9E3A-59201AE21C40}"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5113" y="1211263"/>
            <a:ext cx="4811712" cy="258048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69975" y="1211263"/>
            <a:ext cx="14282738" cy="25804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92BFC06-380E-443C-9A1B-CB9398720F63}"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7C7F626-8A8E-4A55-A043-FF6F3741CFD2}"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00" y="19434175"/>
            <a:ext cx="18178463" cy="6007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1689100" y="12819063"/>
            <a:ext cx="18178463" cy="66151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7D30670-14AF-4A74-A2A8-942A6BC356EC}"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069975" y="7056438"/>
            <a:ext cx="9547225" cy="19959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769600" y="7056438"/>
            <a:ext cx="9547225" cy="19959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BD3E65C-DDD9-4EBC-BBC5-B729CDBF2FAA}"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975" y="6769100"/>
            <a:ext cx="9448800" cy="2822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975" y="9591675"/>
            <a:ext cx="9448800" cy="17424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850" y="6769100"/>
            <a:ext cx="9451975" cy="28225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0864850" y="9591675"/>
            <a:ext cx="9451975" cy="17424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08C2F241-4457-4266-BA9A-979042AAA7DC}"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2D78F44E-1560-4ACB-A2CA-215809B9BB3C}"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A9D82C77-3393-47D9-9784-DCCBE25B0224}"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975" y="1204913"/>
            <a:ext cx="7035800" cy="51244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8361363" y="1204913"/>
            <a:ext cx="11955462" cy="258111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975" y="6329363"/>
            <a:ext cx="7035800" cy="206867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CCAC1A8-72F5-4666-A8FC-84E6ED19C3B5}"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588" y="21170900"/>
            <a:ext cx="12831762" cy="249872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4192588" y="2701925"/>
            <a:ext cx="12831762" cy="181467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192588" y="23669625"/>
            <a:ext cx="12831762" cy="35496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C003EB09-2012-44C3-9B6C-68662DD2B427}"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069975" y="1211263"/>
            <a:ext cx="19246850" cy="5040312"/>
          </a:xfrm>
          <a:prstGeom prst="rect">
            <a:avLst/>
          </a:prstGeom>
          <a:noFill/>
          <a:ln w="9525">
            <a:noFill/>
            <a:miter lim="800000"/>
            <a:headEnd/>
            <a:tailEnd/>
          </a:ln>
        </p:spPr>
        <p:txBody>
          <a:bodyPr vert="horz" wrap="square" lIns="295022" tIns="147511" rIns="295022" bIns="147511" numCol="1" anchor="ctr" anchorCtr="0" compatLnSpc="1">
            <a:prstTxWarp prst="textNoShape">
              <a:avLst/>
            </a:prstTxWarp>
          </a:bodyPr>
          <a:lstStyle/>
          <a:p>
            <a:pPr lvl="0"/>
            <a:r>
              <a:rPr lang="en-GB" smtClean="0"/>
              <a:t>Click to edit Master title style</a:t>
            </a:r>
          </a:p>
        </p:txBody>
      </p:sp>
      <p:sp>
        <p:nvSpPr>
          <p:cNvPr id="2051" name="Rectangle 3"/>
          <p:cNvSpPr>
            <a:spLocks noGrp="1" noChangeArrowheads="1"/>
          </p:cNvSpPr>
          <p:nvPr>
            <p:ph type="body" idx="1"/>
          </p:nvPr>
        </p:nvSpPr>
        <p:spPr bwMode="auto">
          <a:xfrm>
            <a:off x="1069975" y="7056438"/>
            <a:ext cx="19246850" cy="19959637"/>
          </a:xfrm>
          <a:prstGeom prst="rect">
            <a:avLst/>
          </a:prstGeom>
          <a:noFill/>
          <a:ln w="9525">
            <a:noFill/>
            <a:miter lim="800000"/>
            <a:headEnd/>
            <a:tailEnd/>
          </a:ln>
        </p:spPr>
        <p:txBody>
          <a:bodyPr vert="horz" wrap="square" lIns="295022" tIns="147511" rIns="295022" bIns="147511"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1069975" y="27541538"/>
            <a:ext cx="4989513" cy="2100262"/>
          </a:xfrm>
          <a:prstGeom prst="rect">
            <a:avLst/>
          </a:prstGeom>
          <a:noFill/>
          <a:ln w="9525">
            <a:noFill/>
            <a:miter lim="800000"/>
            <a:headEnd/>
            <a:tailEnd/>
          </a:ln>
          <a:effectLst/>
        </p:spPr>
        <p:txBody>
          <a:bodyPr vert="horz" wrap="square" lIns="295022" tIns="147511" rIns="295022" bIns="147511" numCol="1" anchor="t" anchorCtr="0" compatLnSpc="1">
            <a:prstTxWarp prst="textNoShape">
              <a:avLst/>
            </a:prstTxWarp>
          </a:bodyPr>
          <a:lstStyle>
            <a:lvl1pPr>
              <a:defRPr sz="4500"/>
            </a:lvl1pPr>
          </a:lstStyle>
          <a:p>
            <a:endParaRPr lang="en-US"/>
          </a:p>
        </p:txBody>
      </p:sp>
      <p:sp>
        <p:nvSpPr>
          <p:cNvPr id="1029" name="Rectangle 5"/>
          <p:cNvSpPr>
            <a:spLocks noGrp="1" noChangeArrowheads="1"/>
          </p:cNvSpPr>
          <p:nvPr>
            <p:ph type="ftr" sz="quarter" idx="3"/>
          </p:nvPr>
        </p:nvSpPr>
        <p:spPr bwMode="auto">
          <a:xfrm>
            <a:off x="7307263" y="27541538"/>
            <a:ext cx="6772275" cy="2100262"/>
          </a:xfrm>
          <a:prstGeom prst="rect">
            <a:avLst/>
          </a:prstGeom>
          <a:noFill/>
          <a:ln w="9525">
            <a:noFill/>
            <a:miter lim="800000"/>
            <a:headEnd/>
            <a:tailEnd/>
          </a:ln>
          <a:effectLst/>
        </p:spPr>
        <p:txBody>
          <a:bodyPr vert="horz" wrap="square" lIns="295022" tIns="147511" rIns="295022" bIns="147511" numCol="1" anchor="t" anchorCtr="0" compatLnSpc="1">
            <a:prstTxWarp prst="textNoShape">
              <a:avLst/>
            </a:prstTxWarp>
          </a:bodyPr>
          <a:lstStyle>
            <a:lvl1pPr algn="ctr">
              <a:defRPr sz="4500"/>
            </a:lvl1pPr>
          </a:lstStyle>
          <a:p>
            <a:endParaRPr lang="en-US"/>
          </a:p>
        </p:txBody>
      </p:sp>
      <p:sp>
        <p:nvSpPr>
          <p:cNvPr id="1030" name="Rectangle 6"/>
          <p:cNvSpPr>
            <a:spLocks noGrp="1" noChangeArrowheads="1"/>
          </p:cNvSpPr>
          <p:nvPr>
            <p:ph type="sldNum" sz="quarter" idx="4"/>
          </p:nvPr>
        </p:nvSpPr>
        <p:spPr bwMode="auto">
          <a:xfrm>
            <a:off x="15327313" y="27541538"/>
            <a:ext cx="4989512" cy="2100262"/>
          </a:xfrm>
          <a:prstGeom prst="rect">
            <a:avLst/>
          </a:prstGeom>
          <a:noFill/>
          <a:ln w="9525">
            <a:noFill/>
            <a:miter lim="800000"/>
            <a:headEnd/>
            <a:tailEnd/>
          </a:ln>
          <a:effectLst/>
        </p:spPr>
        <p:txBody>
          <a:bodyPr vert="horz" wrap="square" lIns="295022" tIns="147511" rIns="295022" bIns="147511" numCol="1" anchor="t" anchorCtr="0" compatLnSpc="1">
            <a:prstTxWarp prst="textNoShape">
              <a:avLst/>
            </a:prstTxWarp>
          </a:bodyPr>
          <a:lstStyle>
            <a:lvl1pPr algn="r">
              <a:defRPr sz="4500"/>
            </a:lvl1pPr>
          </a:lstStyle>
          <a:p>
            <a:fld id="{B3BE5FF3-CA6F-4D7C-9342-4159374B7FB3}"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49575" rtl="0" eaLnBrk="0" fontAlgn="base" hangingPunct="0">
        <a:spcBef>
          <a:spcPct val="0"/>
        </a:spcBef>
        <a:spcAft>
          <a:spcPct val="0"/>
        </a:spcAft>
        <a:defRPr sz="14200">
          <a:solidFill>
            <a:schemeClr val="tx2"/>
          </a:solidFill>
          <a:latin typeface="+mj-lt"/>
          <a:ea typeface="+mj-ea"/>
          <a:cs typeface="+mj-cs"/>
        </a:defRPr>
      </a:lvl1pPr>
      <a:lvl2pPr algn="ctr" defTabSz="2949575" rtl="0" eaLnBrk="0" fontAlgn="base" hangingPunct="0">
        <a:spcBef>
          <a:spcPct val="0"/>
        </a:spcBef>
        <a:spcAft>
          <a:spcPct val="0"/>
        </a:spcAft>
        <a:defRPr sz="14200">
          <a:solidFill>
            <a:schemeClr val="tx2"/>
          </a:solidFill>
          <a:latin typeface="Arial" charset="0"/>
        </a:defRPr>
      </a:lvl2pPr>
      <a:lvl3pPr algn="ctr" defTabSz="2949575" rtl="0" eaLnBrk="0" fontAlgn="base" hangingPunct="0">
        <a:spcBef>
          <a:spcPct val="0"/>
        </a:spcBef>
        <a:spcAft>
          <a:spcPct val="0"/>
        </a:spcAft>
        <a:defRPr sz="14200">
          <a:solidFill>
            <a:schemeClr val="tx2"/>
          </a:solidFill>
          <a:latin typeface="Arial" charset="0"/>
        </a:defRPr>
      </a:lvl3pPr>
      <a:lvl4pPr algn="ctr" defTabSz="2949575" rtl="0" eaLnBrk="0" fontAlgn="base" hangingPunct="0">
        <a:spcBef>
          <a:spcPct val="0"/>
        </a:spcBef>
        <a:spcAft>
          <a:spcPct val="0"/>
        </a:spcAft>
        <a:defRPr sz="14200">
          <a:solidFill>
            <a:schemeClr val="tx2"/>
          </a:solidFill>
          <a:latin typeface="Arial" charset="0"/>
        </a:defRPr>
      </a:lvl4pPr>
      <a:lvl5pPr algn="ctr" defTabSz="2949575" rtl="0" eaLnBrk="0" fontAlgn="base" hangingPunct="0">
        <a:spcBef>
          <a:spcPct val="0"/>
        </a:spcBef>
        <a:spcAft>
          <a:spcPct val="0"/>
        </a:spcAft>
        <a:defRPr sz="14200">
          <a:solidFill>
            <a:schemeClr val="tx2"/>
          </a:solidFill>
          <a:latin typeface="Arial" charset="0"/>
        </a:defRPr>
      </a:lvl5pPr>
      <a:lvl6pPr marL="457200" algn="ctr" defTabSz="2949575" rtl="0" fontAlgn="base">
        <a:spcBef>
          <a:spcPct val="0"/>
        </a:spcBef>
        <a:spcAft>
          <a:spcPct val="0"/>
        </a:spcAft>
        <a:defRPr sz="14200">
          <a:solidFill>
            <a:schemeClr val="tx2"/>
          </a:solidFill>
          <a:latin typeface="Arial" charset="0"/>
        </a:defRPr>
      </a:lvl6pPr>
      <a:lvl7pPr marL="914400" algn="ctr" defTabSz="2949575" rtl="0" fontAlgn="base">
        <a:spcBef>
          <a:spcPct val="0"/>
        </a:spcBef>
        <a:spcAft>
          <a:spcPct val="0"/>
        </a:spcAft>
        <a:defRPr sz="14200">
          <a:solidFill>
            <a:schemeClr val="tx2"/>
          </a:solidFill>
          <a:latin typeface="Arial" charset="0"/>
        </a:defRPr>
      </a:lvl7pPr>
      <a:lvl8pPr marL="1371600" algn="ctr" defTabSz="2949575" rtl="0" fontAlgn="base">
        <a:spcBef>
          <a:spcPct val="0"/>
        </a:spcBef>
        <a:spcAft>
          <a:spcPct val="0"/>
        </a:spcAft>
        <a:defRPr sz="14200">
          <a:solidFill>
            <a:schemeClr val="tx2"/>
          </a:solidFill>
          <a:latin typeface="Arial" charset="0"/>
        </a:defRPr>
      </a:lvl8pPr>
      <a:lvl9pPr marL="1828800" algn="ctr" defTabSz="2949575" rtl="0" fontAlgn="base">
        <a:spcBef>
          <a:spcPct val="0"/>
        </a:spcBef>
        <a:spcAft>
          <a:spcPct val="0"/>
        </a:spcAft>
        <a:defRPr sz="14200">
          <a:solidFill>
            <a:schemeClr val="tx2"/>
          </a:solidFill>
          <a:latin typeface="Arial" charset="0"/>
        </a:defRPr>
      </a:lvl9pPr>
    </p:titleStyle>
    <p:bodyStyle>
      <a:lvl1pPr marL="1106488" indent="-1106488" algn="l" defTabSz="2949575" rtl="0" eaLnBrk="0" fontAlgn="base" hangingPunct="0">
        <a:spcBef>
          <a:spcPct val="20000"/>
        </a:spcBef>
        <a:spcAft>
          <a:spcPct val="0"/>
        </a:spcAft>
        <a:buChar char="•"/>
        <a:defRPr sz="10300">
          <a:solidFill>
            <a:schemeClr val="tx1"/>
          </a:solidFill>
          <a:latin typeface="+mn-lt"/>
          <a:ea typeface="+mn-ea"/>
          <a:cs typeface="+mn-cs"/>
        </a:defRPr>
      </a:lvl1pPr>
      <a:lvl2pPr marL="2397125" indent="-922338" algn="l" defTabSz="2949575" rtl="0" eaLnBrk="0" fontAlgn="base" hangingPunct="0">
        <a:spcBef>
          <a:spcPct val="20000"/>
        </a:spcBef>
        <a:spcAft>
          <a:spcPct val="0"/>
        </a:spcAft>
        <a:buChar char="–"/>
        <a:defRPr sz="9000">
          <a:solidFill>
            <a:schemeClr val="tx1"/>
          </a:solidFill>
          <a:latin typeface="+mn-lt"/>
        </a:defRPr>
      </a:lvl2pPr>
      <a:lvl3pPr marL="3687763" indent="-738188" algn="l" defTabSz="2949575" rtl="0" eaLnBrk="0" fontAlgn="base" hangingPunct="0">
        <a:spcBef>
          <a:spcPct val="20000"/>
        </a:spcBef>
        <a:spcAft>
          <a:spcPct val="0"/>
        </a:spcAft>
        <a:buChar char="•"/>
        <a:defRPr sz="7700">
          <a:solidFill>
            <a:schemeClr val="tx1"/>
          </a:solidFill>
          <a:latin typeface="+mn-lt"/>
        </a:defRPr>
      </a:lvl3pPr>
      <a:lvl4pPr marL="5162550" indent="-736600" algn="l" defTabSz="2949575" rtl="0" eaLnBrk="0" fontAlgn="base" hangingPunct="0">
        <a:spcBef>
          <a:spcPct val="20000"/>
        </a:spcBef>
        <a:spcAft>
          <a:spcPct val="0"/>
        </a:spcAft>
        <a:buChar char="–"/>
        <a:defRPr sz="6500">
          <a:solidFill>
            <a:schemeClr val="tx1"/>
          </a:solidFill>
          <a:latin typeface="+mn-lt"/>
        </a:defRPr>
      </a:lvl4pPr>
      <a:lvl5pPr marL="6637338" indent="-736600" algn="l" defTabSz="2949575" rtl="0" eaLnBrk="0" fontAlgn="base" hangingPunct="0">
        <a:spcBef>
          <a:spcPct val="20000"/>
        </a:spcBef>
        <a:spcAft>
          <a:spcPct val="0"/>
        </a:spcAft>
        <a:buChar char="»"/>
        <a:defRPr sz="6500">
          <a:solidFill>
            <a:schemeClr val="tx1"/>
          </a:solidFill>
          <a:latin typeface="+mn-lt"/>
        </a:defRPr>
      </a:lvl5pPr>
      <a:lvl6pPr marL="7094538" indent="-736600" algn="l" defTabSz="2949575" rtl="0" fontAlgn="base">
        <a:spcBef>
          <a:spcPct val="20000"/>
        </a:spcBef>
        <a:spcAft>
          <a:spcPct val="0"/>
        </a:spcAft>
        <a:buChar char="»"/>
        <a:defRPr sz="6500">
          <a:solidFill>
            <a:schemeClr val="tx1"/>
          </a:solidFill>
          <a:latin typeface="+mn-lt"/>
        </a:defRPr>
      </a:lvl6pPr>
      <a:lvl7pPr marL="7551738" indent="-736600" algn="l" defTabSz="2949575" rtl="0" fontAlgn="base">
        <a:spcBef>
          <a:spcPct val="20000"/>
        </a:spcBef>
        <a:spcAft>
          <a:spcPct val="0"/>
        </a:spcAft>
        <a:buChar char="»"/>
        <a:defRPr sz="6500">
          <a:solidFill>
            <a:schemeClr val="tx1"/>
          </a:solidFill>
          <a:latin typeface="+mn-lt"/>
        </a:defRPr>
      </a:lvl7pPr>
      <a:lvl8pPr marL="8008938" indent="-736600" algn="l" defTabSz="2949575" rtl="0" fontAlgn="base">
        <a:spcBef>
          <a:spcPct val="20000"/>
        </a:spcBef>
        <a:spcAft>
          <a:spcPct val="0"/>
        </a:spcAft>
        <a:buChar char="»"/>
        <a:defRPr sz="6500">
          <a:solidFill>
            <a:schemeClr val="tx1"/>
          </a:solidFill>
          <a:latin typeface="+mn-lt"/>
        </a:defRPr>
      </a:lvl8pPr>
      <a:lvl9pPr marL="8466138" indent="-736600" algn="l" defTabSz="2949575" rtl="0" fontAlgn="base">
        <a:spcBef>
          <a:spcPct val="20000"/>
        </a:spcBef>
        <a:spcAft>
          <a:spcPct val="0"/>
        </a:spcAft>
        <a:buChar char="»"/>
        <a:defRPr sz="6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1.xml"/><Relationship Id="rId13" Type="http://schemas.openxmlformats.org/officeDocument/2006/relationships/image" Target="../media/image7.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6.png"/><Relationship Id="rId2" Type="http://schemas.openxmlformats.org/officeDocument/2006/relationships/notesSlide" Target="../notesSlides/notesSlide1.xml"/><Relationship Id="rId16"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diagramColors" Target="../diagrams/colors1.xml"/><Relationship Id="rId5" Type="http://schemas.openxmlformats.org/officeDocument/2006/relationships/image" Target="../media/image3.png"/><Relationship Id="rId15" Type="http://schemas.openxmlformats.org/officeDocument/2006/relationships/image" Target="../media/image9.png"/><Relationship Id="rId10" Type="http://schemas.openxmlformats.org/officeDocument/2006/relationships/diagramQuickStyle" Target="../diagrams/quickStyle1.xml"/><Relationship Id="rId4" Type="http://schemas.openxmlformats.org/officeDocument/2006/relationships/image" Target="../media/image2.png"/><Relationship Id="rId9" Type="http://schemas.openxmlformats.org/officeDocument/2006/relationships/diagramLayout" Target="../diagrams/layout1.xml"/><Relationship Id="rId1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ectangle 13"/>
          <p:cNvSpPr>
            <a:spLocks noChangeArrowheads="1"/>
          </p:cNvSpPr>
          <p:nvPr/>
        </p:nvSpPr>
        <p:spPr bwMode="auto">
          <a:xfrm>
            <a:off x="769799" y="7120675"/>
            <a:ext cx="9929882" cy="9787006"/>
          </a:xfrm>
          <a:prstGeom prst="rect">
            <a:avLst/>
          </a:prstGeom>
          <a:solidFill>
            <a:schemeClr val="bg1"/>
          </a:solidFill>
          <a:ln w="12700" cap="rnd">
            <a:solidFill>
              <a:schemeClr val="tx1"/>
            </a:solidFill>
            <a:round/>
            <a:headEnd/>
            <a:tailEnd/>
          </a:ln>
          <a:effectLst>
            <a:outerShdw blurRad="50800" dist="38100" dir="2700000" algn="tl" rotWithShape="0">
              <a:prstClr val="black">
                <a:alpha val="40000"/>
              </a:prstClr>
            </a:outerShdw>
          </a:effectLst>
          <a:scene3d>
            <a:camera prst="orthographicFront"/>
            <a:lightRig rig="threePt" dir="t"/>
          </a:scene3d>
          <a:sp3d prstMaterial="metal">
            <a:bevelT w="165100" prst="coolSlant"/>
          </a:sp3d>
        </p:spPr>
        <p:txBody>
          <a:bodyPr lIns="295022" tIns="147511" rIns="295022" bIns="147511" anchor="ctr" anchorCtr="0"/>
          <a:lstStyle/>
          <a:p>
            <a:pPr algn="ctr" defTabSz="2949575">
              <a:defRPr/>
            </a:pPr>
            <a:endParaRPr lang="en-US" sz="3600">
              <a:solidFill>
                <a:schemeClr val="tx2"/>
              </a:solidFill>
            </a:endParaRPr>
          </a:p>
        </p:txBody>
      </p:sp>
      <p:sp>
        <p:nvSpPr>
          <p:cNvPr id="2131" name="Rectangle 83"/>
          <p:cNvSpPr>
            <a:spLocks noChangeArrowheads="1"/>
          </p:cNvSpPr>
          <p:nvPr/>
        </p:nvSpPr>
        <p:spPr bwMode="auto">
          <a:xfrm>
            <a:off x="763518" y="4155365"/>
            <a:ext cx="20008921" cy="2804258"/>
          </a:xfrm>
          <a:prstGeom prst="rect">
            <a:avLst/>
          </a:prstGeom>
          <a:solidFill>
            <a:schemeClr val="bg1"/>
          </a:solidFill>
          <a:ln w="9525">
            <a:solidFill>
              <a:schemeClr val="tx1"/>
            </a:solidFill>
            <a:miter lim="800000"/>
            <a:headEnd/>
            <a:tailEnd/>
          </a:ln>
          <a:effectLst>
            <a:outerShdw blurRad="50800" dist="38100" dir="2700000" algn="tl" rotWithShape="0">
              <a:prstClr val="black">
                <a:alpha val="40000"/>
              </a:prstClr>
            </a:outerShdw>
          </a:effectLst>
          <a:scene3d>
            <a:camera prst="orthographicFront"/>
            <a:lightRig rig="threePt" dir="t"/>
          </a:scene3d>
          <a:sp3d prstMaterial="metal">
            <a:bevelT w="165100" prst="coolSlant"/>
          </a:sp3d>
        </p:spPr>
        <p:txBody>
          <a:bodyPr lIns="295022" tIns="147511" rIns="295022" bIns="147511" anchor="ctr" anchorCtr="0"/>
          <a:lstStyle/>
          <a:p>
            <a:pPr algn="just" defTabSz="723900" eaLnBrk="1" hangingPunct="1">
              <a:lnSpc>
                <a:spcPct val="80000"/>
              </a:lnSpc>
            </a:pPr>
            <a:r>
              <a:rPr lang="en-GB" sz="2400" b="1" i="1" dirty="0" smtClean="0">
                <a:solidFill>
                  <a:srgbClr val="0000FF"/>
                </a:solidFill>
              </a:rPr>
              <a:t>Abstract:</a:t>
            </a:r>
            <a:r>
              <a:rPr lang="en-GB" sz="2400" b="1" i="1" dirty="0" smtClean="0"/>
              <a:t> </a:t>
            </a:r>
            <a:r>
              <a:rPr lang="en-GB" sz="2400" dirty="0" smtClean="0"/>
              <a:t>The LHC Beam Loss Monitoring (BLM) system is one of the most complex instrumentation systems deployed in the LHC. As well as protecting the machine, the system is also used as a means of diagnosing machine faults, and providing feedback of losses to the control room and several systems such as the Collimation, the Beam Dump and the Post-Mortem. The system has to transmit and process signals from over 4’000 monitors, and has approaching 3 million configurable parameters.</a:t>
            </a:r>
          </a:p>
          <a:p>
            <a:pPr algn="just" defTabSz="723900" eaLnBrk="1" hangingPunct="1">
              <a:lnSpc>
                <a:spcPct val="80000"/>
              </a:lnSpc>
            </a:pPr>
            <a:r>
              <a:rPr lang="en-GB" sz="2400" dirty="0" smtClean="0"/>
              <a:t>This paper describes the types of configuration data needed, the means used to store and deploy all the parameters in such a distributed system and how operators are able to alter the operating parameters of the system, particularly with regard to the loss threshold values. The various security mechanisms put in place, both at the hardware and software level, to avoid accidental or malicious modification of these BLM parameters are also shown for each case.</a:t>
            </a:r>
          </a:p>
        </p:txBody>
      </p:sp>
      <p:sp>
        <p:nvSpPr>
          <p:cNvPr id="2059" name="Rectangle 11"/>
          <p:cNvSpPr>
            <a:spLocks noChangeArrowheads="1"/>
          </p:cNvSpPr>
          <p:nvPr/>
        </p:nvSpPr>
        <p:spPr bwMode="auto">
          <a:xfrm>
            <a:off x="769799" y="17121995"/>
            <a:ext cx="20002640" cy="12215898"/>
          </a:xfrm>
          <a:prstGeom prst="rect">
            <a:avLst/>
          </a:prstGeom>
          <a:solidFill>
            <a:schemeClr val="bg1"/>
          </a:solidFill>
          <a:ln w="12700" cap="rnd">
            <a:solidFill>
              <a:schemeClr val="tx1"/>
            </a:solidFill>
            <a:round/>
            <a:headEnd/>
            <a:tailEnd/>
          </a:ln>
          <a:effectLst>
            <a:outerShdw blurRad="50800" dist="38100" dir="2700000" algn="tl" rotWithShape="0">
              <a:prstClr val="black">
                <a:alpha val="40000"/>
              </a:prstClr>
            </a:outerShdw>
          </a:effectLst>
          <a:scene3d>
            <a:camera prst="orthographicFront"/>
            <a:lightRig rig="threePt" dir="t"/>
          </a:scene3d>
          <a:sp3d prstMaterial="metal">
            <a:bevelT w="165100" prst="coolSlant"/>
          </a:sp3d>
        </p:spPr>
        <p:txBody>
          <a:bodyPr lIns="295022" tIns="147511" rIns="295022" bIns="147511" anchor="ctr" anchorCtr="0"/>
          <a:lstStyle/>
          <a:p>
            <a:pPr algn="ctr" defTabSz="2949575">
              <a:defRPr/>
            </a:pPr>
            <a:r>
              <a:rPr lang="en-US" sz="3600" dirty="0" err="1" smtClean="0">
                <a:solidFill>
                  <a:schemeClr val="tx2"/>
                </a:solidFill>
              </a:rPr>
              <a:t>sd</a:t>
            </a:r>
            <a:endParaRPr lang="en-US" sz="3600" dirty="0">
              <a:solidFill>
                <a:schemeClr val="tx2"/>
              </a:solidFill>
            </a:endParaRPr>
          </a:p>
        </p:txBody>
      </p:sp>
      <p:sp>
        <p:nvSpPr>
          <p:cNvPr id="2050" name="Rectangle 2"/>
          <p:cNvSpPr>
            <a:spLocks noGrp="1" noChangeArrowheads="1"/>
          </p:cNvSpPr>
          <p:nvPr>
            <p:ph type="ctrTitle"/>
          </p:nvPr>
        </p:nvSpPr>
        <p:spPr>
          <a:xfrm>
            <a:off x="763518" y="673079"/>
            <a:ext cx="20008921" cy="3286148"/>
          </a:xfrm>
          <a:solidFill>
            <a:schemeClr val="accent1"/>
          </a:solidFill>
          <a:ln>
            <a:solidFill>
              <a:schemeClr val="tx1"/>
            </a:solidFill>
          </a:ln>
          <a:effectLst>
            <a:outerShdw blurRad="50800" dist="38100" dir="2700000" algn="tl" rotWithShape="0">
              <a:prstClr val="black">
                <a:alpha val="40000"/>
              </a:prstClr>
            </a:outerShdw>
          </a:effectLst>
          <a:scene3d>
            <a:camera prst="orthographicFront"/>
            <a:lightRig rig="threePt" dir="t"/>
          </a:scene3d>
          <a:sp3d prstMaterial="metal">
            <a:bevelT w="165100" prst="coolSlant"/>
          </a:sp3d>
        </p:spPr>
        <p:txBody>
          <a:bodyPr anchor="ctr" anchorCtr="0"/>
          <a:lstStyle/>
          <a:p>
            <a:pPr eaLnBrk="1" hangingPunct="1">
              <a:defRPr/>
            </a:pPr>
            <a:r>
              <a:rPr lang="en-GB" sz="4800" b="1" dirty="0" smtClean="0"/>
              <a:t>Configuration and Validation </a:t>
            </a:r>
            <a:br>
              <a:rPr lang="en-GB" sz="4800" b="1" dirty="0" smtClean="0"/>
            </a:br>
            <a:r>
              <a:rPr lang="en-GB" sz="4800" b="1" dirty="0" smtClean="0"/>
              <a:t>of the LHC Beam Loss Monitoring System.</a:t>
            </a:r>
            <a:r>
              <a:rPr lang="en-GB" sz="4800" dirty="0" smtClean="0"/>
              <a:t/>
            </a:r>
            <a:br>
              <a:rPr lang="en-GB" sz="4800" dirty="0" smtClean="0"/>
            </a:br>
            <a:r>
              <a:rPr lang="en-GB" sz="4800" dirty="0" smtClean="0"/>
              <a:t> </a:t>
            </a:r>
            <a:r>
              <a:rPr lang="en-GB" sz="3200" dirty="0" smtClean="0"/>
              <a:t>C. Zamantzas, B. Dehning, J. Emery, J. </a:t>
            </a:r>
            <a:r>
              <a:rPr lang="en-GB" sz="3200" dirty="0" err="1" smtClean="0"/>
              <a:t>Fitzek</a:t>
            </a:r>
            <a:r>
              <a:rPr lang="en-GB" sz="3200" dirty="0" smtClean="0"/>
              <a:t>, F. Follin, S. Jackson, </a:t>
            </a:r>
            <a:br>
              <a:rPr lang="en-GB" sz="3200" dirty="0" smtClean="0"/>
            </a:br>
            <a:r>
              <a:rPr lang="en-GB" sz="3200" dirty="0" smtClean="0"/>
              <a:t>V. Kain, G. Kruk, M. Misiowiec, C. Roderick, M. Sapinski</a:t>
            </a:r>
          </a:p>
        </p:txBody>
      </p:sp>
      <p:sp>
        <p:nvSpPr>
          <p:cNvPr id="1039" name="Text Box 12"/>
          <p:cNvSpPr txBox="1">
            <a:spLocks noChangeArrowheads="1"/>
          </p:cNvSpPr>
          <p:nvPr/>
        </p:nvSpPr>
        <p:spPr bwMode="auto">
          <a:xfrm>
            <a:off x="912675" y="17336310"/>
            <a:ext cx="19645450" cy="785817"/>
          </a:xfrm>
          <a:prstGeom prst="rect">
            <a:avLst/>
          </a:prstGeom>
          <a:solidFill>
            <a:schemeClr val="accent1"/>
          </a:solidFill>
          <a:ln w="9525">
            <a:noFill/>
            <a:miter lim="800000"/>
            <a:headEnd/>
            <a:tailEnd/>
          </a:ln>
          <a:effectLst>
            <a:outerShdw blurRad="50800" dist="38100" algn="l" rotWithShape="0">
              <a:prstClr val="black">
                <a:alpha val="40000"/>
              </a:prstClr>
            </a:outerShdw>
          </a:effectLst>
          <a:scene3d>
            <a:camera prst="orthographicFront"/>
            <a:lightRig rig="threePt" dir="t"/>
          </a:scene3d>
          <a:sp3d>
            <a:bevelT w="165100" prst="coolSlant"/>
          </a:sp3d>
        </p:spPr>
        <p:txBody>
          <a:bodyPr wrap="square" anchor="ctr" anchorCtr="0">
            <a:noAutofit/>
          </a:bodyPr>
          <a:lstStyle/>
          <a:p>
            <a:pPr algn="ctr" defTabSz="2949575">
              <a:spcBef>
                <a:spcPct val="50000"/>
              </a:spcBef>
            </a:pPr>
            <a:r>
              <a:rPr lang="en-GB" sz="3600" b="1" dirty="0" smtClean="0"/>
              <a:t>System Parameters Validation</a:t>
            </a:r>
            <a:endParaRPr lang="en-GB" sz="3600" b="1" dirty="0"/>
          </a:p>
        </p:txBody>
      </p:sp>
      <p:pic>
        <p:nvPicPr>
          <p:cNvPr id="1083" name="Picture 119" descr="CERN600"/>
          <p:cNvPicPr>
            <a:picLocks noChangeAspect="1" noChangeArrowheads="1"/>
          </p:cNvPicPr>
          <p:nvPr/>
        </p:nvPicPr>
        <p:blipFill>
          <a:blip r:embed="rId3"/>
          <a:srcRect/>
          <a:stretch>
            <a:fillRect/>
          </a:stretch>
        </p:blipFill>
        <p:spPr bwMode="auto">
          <a:xfrm>
            <a:off x="1339781" y="1132763"/>
            <a:ext cx="2447925" cy="2447925"/>
          </a:xfrm>
          <a:prstGeom prst="rect">
            <a:avLst/>
          </a:prstGeom>
          <a:noFill/>
          <a:ln w="9525">
            <a:noFill/>
            <a:miter lim="800000"/>
            <a:headEnd/>
            <a:tailEnd/>
          </a:ln>
        </p:spPr>
      </p:pic>
      <p:pic>
        <p:nvPicPr>
          <p:cNvPr id="1090" name="Picture 66"/>
          <p:cNvPicPr>
            <a:picLocks noChangeAspect="1" noChangeArrowheads="1"/>
          </p:cNvPicPr>
          <p:nvPr/>
        </p:nvPicPr>
        <p:blipFill>
          <a:blip r:embed="rId4"/>
          <a:srcRect/>
          <a:stretch>
            <a:fillRect/>
          </a:stretch>
        </p:blipFill>
        <p:spPr bwMode="auto">
          <a:xfrm>
            <a:off x="5692740" y="18479317"/>
            <a:ext cx="8475776" cy="9358378"/>
          </a:xfrm>
          <a:prstGeom prst="rect">
            <a:avLst/>
          </a:prstGeom>
          <a:noFill/>
          <a:ln w="9525">
            <a:noFill/>
            <a:miter lim="800000"/>
            <a:headEnd/>
            <a:tailEnd/>
          </a:ln>
          <a:effectLst/>
        </p:spPr>
      </p:pic>
      <p:pic>
        <p:nvPicPr>
          <p:cNvPr id="1091" name="Picture 67" descr="\\cern.ch\dfs\Users\c\czam\Documents\My Pictures\dipac_figures\TRIM_chartb.bmp"/>
          <p:cNvPicPr>
            <a:picLocks noChangeAspect="1" noChangeArrowheads="1"/>
          </p:cNvPicPr>
          <p:nvPr/>
        </p:nvPicPr>
        <p:blipFill>
          <a:blip r:embed="rId5"/>
          <a:srcRect/>
          <a:stretch>
            <a:fillRect/>
          </a:stretch>
        </p:blipFill>
        <p:spPr bwMode="auto">
          <a:xfrm>
            <a:off x="1120708" y="18693631"/>
            <a:ext cx="4152862" cy="2212658"/>
          </a:xfrm>
          <a:prstGeom prst="rect">
            <a:avLst/>
          </a:prstGeom>
          <a:noFill/>
        </p:spPr>
      </p:pic>
      <p:pic>
        <p:nvPicPr>
          <p:cNvPr id="1092" name="Picture 68" descr="\\cern.ch\dfs\Users\c\czam\Documents\My Pictures\dipac_figures\TRIM_edit.bmp"/>
          <p:cNvPicPr>
            <a:picLocks noChangeAspect="1" noChangeArrowheads="1"/>
          </p:cNvPicPr>
          <p:nvPr/>
        </p:nvPicPr>
        <p:blipFill>
          <a:blip r:embed="rId6"/>
          <a:srcRect/>
          <a:stretch>
            <a:fillRect/>
          </a:stretch>
        </p:blipFill>
        <p:spPr bwMode="auto">
          <a:xfrm>
            <a:off x="15527856" y="18693631"/>
            <a:ext cx="4809674" cy="3500462"/>
          </a:xfrm>
          <a:prstGeom prst="rect">
            <a:avLst/>
          </a:prstGeom>
          <a:noFill/>
        </p:spPr>
      </p:pic>
      <p:sp>
        <p:nvSpPr>
          <p:cNvPr id="72" name="Text Box 14"/>
          <p:cNvSpPr txBox="1">
            <a:spLocks noChangeArrowheads="1"/>
          </p:cNvSpPr>
          <p:nvPr/>
        </p:nvSpPr>
        <p:spPr bwMode="auto">
          <a:xfrm>
            <a:off x="912675" y="7334990"/>
            <a:ext cx="9644130" cy="785817"/>
          </a:xfrm>
          <a:prstGeom prst="rect">
            <a:avLst/>
          </a:prstGeom>
          <a:solidFill>
            <a:schemeClr val="accent1"/>
          </a:solidFill>
          <a:ln w="9525">
            <a:noFill/>
            <a:miter lim="800000"/>
            <a:headEnd/>
            <a:tailEnd/>
          </a:ln>
          <a:effectLst>
            <a:outerShdw blurRad="50800" dist="38100" algn="l" rotWithShape="0">
              <a:prstClr val="black">
                <a:alpha val="40000"/>
              </a:prstClr>
            </a:outerShdw>
          </a:effectLst>
          <a:scene3d>
            <a:camera prst="orthographicFront"/>
            <a:lightRig rig="threePt" dir="t"/>
          </a:scene3d>
          <a:sp3d>
            <a:bevelT w="165100" prst="coolSlant"/>
          </a:sp3d>
        </p:spPr>
        <p:txBody>
          <a:bodyPr wrap="square" anchor="ctr" anchorCtr="0">
            <a:noAutofit/>
          </a:bodyPr>
          <a:lstStyle/>
          <a:p>
            <a:pPr algn="ctr" defTabSz="2949575">
              <a:spcBef>
                <a:spcPct val="50000"/>
              </a:spcBef>
            </a:pPr>
            <a:r>
              <a:rPr lang="en-GB" sz="3600" b="1" dirty="0" smtClean="0"/>
              <a:t>Configuration of BLETC Module </a:t>
            </a:r>
            <a:endParaRPr lang="en-GB" sz="3600" b="1" dirty="0"/>
          </a:p>
        </p:txBody>
      </p:sp>
      <p:pic>
        <p:nvPicPr>
          <p:cNvPr id="1094" name="Picture 70" descr="D:\CERN\Docs\A_Papers\DIPAC09\temp\DAB programming.bmp"/>
          <p:cNvPicPr>
            <a:picLocks noChangeAspect="1" noChangeArrowheads="1"/>
          </p:cNvPicPr>
          <p:nvPr/>
        </p:nvPicPr>
        <p:blipFill>
          <a:blip r:embed="rId7"/>
          <a:srcRect/>
          <a:stretch>
            <a:fillRect/>
          </a:stretch>
        </p:blipFill>
        <p:spPr bwMode="auto">
          <a:xfrm>
            <a:off x="2841501" y="11049765"/>
            <a:ext cx="6234092" cy="3071684"/>
          </a:xfrm>
          <a:prstGeom prst="rect">
            <a:avLst/>
          </a:prstGeom>
          <a:noFill/>
        </p:spPr>
      </p:pic>
      <p:sp>
        <p:nvSpPr>
          <p:cNvPr id="86" name="Rectangle 85"/>
          <p:cNvSpPr/>
          <p:nvPr/>
        </p:nvSpPr>
        <p:spPr>
          <a:xfrm>
            <a:off x="1484179" y="14478789"/>
            <a:ext cx="8643998" cy="2160591"/>
          </a:xfrm>
          <a:prstGeom prst="rect">
            <a:avLst/>
          </a:prstGeom>
        </p:spPr>
        <p:txBody>
          <a:bodyPr wrap="square">
            <a:spAutoFit/>
          </a:bodyPr>
          <a:lstStyle/>
          <a:p>
            <a:pPr>
              <a:lnSpc>
                <a:spcPct val="80000"/>
              </a:lnSpc>
              <a:buSzTx/>
              <a:buFont typeface="Wingdings" pitchFamily="2" charset="2"/>
              <a:buChar char="§"/>
            </a:pPr>
            <a:r>
              <a:rPr lang="en-GB" sz="2400" dirty="0" smtClean="0"/>
              <a:t> Parameters are</a:t>
            </a:r>
            <a:r>
              <a:rPr lang="en-GB" sz="2400" dirty="0" smtClean="0">
                <a:solidFill>
                  <a:schemeClr val="tx1"/>
                </a:solidFill>
              </a:rPr>
              <a:t> stored in the configuration memory. </a:t>
            </a:r>
          </a:p>
          <a:p>
            <a:pPr>
              <a:lnSpc>
                <a:spcPct val="80000"/>
              </a:lnSpc>
              <a:buSzTx/>
            </a:pPr>
            <a:r>
              <a:rPr lang="en-GB" sz="2400" dirty="0" smtClean="0"/>
              <a:t>After the initialisation of the module the FPGA makes a local copy in its embedded memory. </a:t>
            </a:r>
          </a:p>
          <a:p>
            <a:pPr>
              <a:lnSpc>
                <a:spcPct val="80000"/>
              </a:lnSpc>
              <a:buSzTx/>
            </a:pPr>
            <a:endParaRPr lang="en-GB" sz="2400" dirty="0" smtClean="0"/>
          </a:p>
          <a:p>
            <a:pPr>
              <a:lnSpc>
                <a:spcPct val="80000"/>
              </a:lnSpc>
              <a:buSzTx/>
              <a:buFont typeface="Wingdings" pitchFamily="2" charset="2"/>
              <a:buChar char="§"/>
            </a:pPr>
            <a:r>
              <a:rPr lang="en-GB" sz="2400" dirty="0" smtClean="0"/>
              <a:t> The stored parameters can be updated remotely, but if safety reasons require it, only local updates can be enforced by an on-board switch.</a:t>
            </a:r>
            <a:endParaRPr lang="en-GB" sz="2400" dirty="0" smtClean="0">
              <a:solidFill>
                <a:schemeClr val="tx1"/>
              </a:solidFill>
            </a:endParaRPr>
          </a:p>
        </p:txBody>
      </p:sp>
      <p:graphicFrame>
        <p:nvGraphicFramePr>
          <p:cNvPr id="91" name="Diagram 90"/>
          <p:cNvGraphicFramePr/>
          <p:nvPr/>
        </p:nvGraphicFramePr>
        <p:xfrm>
          <a:off x="977832" y="8835187"/>
          <a:ext cx="9229974" cy="181588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8" name="Rectangle 13"/>
          <p:cNvSpPr>
            <a:spLocks noChangeArrowheads="1"/>
          </p:cNvSpPr>
          <p:nvPr/>
        </p:nvSpPr>
        <p:spPr bwMode="auto">
          <a:xfrm>
            <a:off x="10842557" y="7120675"/>
            <a:ext cx="9929882" cy="9787006"/>
          </a:xfrm>
          <a:prstGeom prst="rect">
            <a:avLst/>
          </a:prstGeom>
          <a:solidFill>
            <a:schemeClr val="bg1"/>
          </a:solidFill>
          <a:ln w="12700" cap="rnd">
            <a:solidFill>
              <a:schemeClr val="tx1"/>
            </a:solidFill>
            <a:round/>
            <a:headEnd/>
            <a:tailEnd/>
          </a:ln>
          <a:effectLst>
            <a:outerShdw blurRad="50800" dist="38100" dir="2700000" algn="tl" rotWithShape="0">
              <a:prstClr val="black">
                <a:alpha val="40000"/>
              </a:prstClr>
            </a:outerShdw>
          </a:effectLst>
          <a:scene3d>
            <a:camera prst="orthographicFront"/>
            <a:lightRig rig="threePt" dir="t"/>
          </a:scene3d>
          <a:sp3d prstMaterial="metal">
            <a:bevelT w="165100" prst="coolSlant"/>
          </a:sp3d>
        </p:spPr>
        <p:txBody>
          <a:bodyPr lIns="295022" tIns="147511" rIns="295022" bIns="147511" anchor="ctr" anchorCtr="0"/>
          <a:lstStyle/>
          <a:p>
            <a:pPr algn="ctr" defTabSz="2949575">
              <a:defRPr/>
            </a:pPr>
            <a:endParaRPr lang="en-US" sz="3600">
              <a:solidFill>
                <a:schemeClr val="tx2"/>
              </a:solidFill>
            </a:endParaRPr>
          </a:p>
        </p:txBody>
      </p:sp>
      <p:sp>
        <p:nvSpPr>
          <p:cNvPr id="90" name="Text Box 14"/>
          <p:cNvSpPr txBox="1">
            <a:spLocks noChangeArrowheads="1"/>
          </p:cNvSpPr>
          <p:nvPr/>
        </p:nvSpPr>
        <p:spPr bwMode="auto">
          <a:xfrm>
            <a:off x="10985433" y="7334989"/>
            <a:ext cx="9644130" cy="785817"/>
          </a:xfrm>
          <a:prstGeom prst="rect">
            <a:avLst/>
          </a:prstGeom>
          <a:solidFill>
            <a:schemeClr val="accent1"/>
          </a:solidFill>
          <a:ln w="9525">
            <a:noFill/>
            <a:miter lim="800000"/>
            <a:headEnd/>
            <a:tailEnd/>
          </a:ln>
          <a:effectLst>
            <a:outerShdw blurRad="50800" dist="38100" algn="l" rotWithShape="0">
              <a:prstClr val="black">
                <a:alpha val="40000"/>
              </a:prstClr>
            </a:outerShdw>
          </a:effectLst>
          <a:scene3d>
            <a:camera prst="orthographicFront"/>
            <a:lightRig rig="threePt" dir="t"/>
          </a:scene3d>
          <a:sp3d>
            <a:bevelT w="165100" prst="coolSlant"/>
          </a:sp3d>
        </p:spPr>
        <p:txBody>
          <a:bodyPr wrap="square" anchor="ctr" anchorCtr="0">
            <a:noAutofit/>
          </a:bodyPr>
          <a:lstStyle/>
          <a:p>
            <a:pPr algn="ctr" defTabSz="2949575">
              <a:spcBef>
                <a:spcPct val="50000"/>
              </a:spcBef>
            </a:pPr>
            <a:r>
              <a:rPr lang="en-GB" sz="3600" b="1" dirty="0" smtClean="0"/>
              <a:t>Storage of Parameters</a:t>
            </a:r>
            <a:endParaRPr lang="en-GB" sz="3600" b="1" dirty="0"/>
          </a:p>
        </p:txBody>
      </p:sp>
      <p:grpSp>
        <p:nvGrpSpPr>
          <p:cNvPr id="92" name="Group 91"/>
          <p:cNvGrpSpPr/>
          <p:nvPr/>
        </p:nvGrpSpPr>
        <p:grpSpPr>
          <a:xfrm>
            <a:off x="2106368" y="8263683"/>
            <a:ext cx="7950371" cy="500066"/>
            <a:chOff x="907941" y="0"/>
            <a:chExt cx="7950371" cy="1894505"/>
          </a:xfrm>
        </p:grpSpPr>
        <p:sp>
          <p:nvSpPr>
            <p:cNvPr id="93" name="Rectangle 92"/>
            <p:cNvSpPr/>
            <p:nvPr/>
          </p:nvSpPr>
          <p:spPr>
            <a:xfrm>
              <a:off x="907941" y="0"/>
              <a:ext cx="7950371" cy="1815882"/>
            </a:xfrm>
            <a:prstGeom prst="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4" name="Rectangle 93"/>
            <p:cNvSpPr/>
            <p:nvPr/>
          </p:nvSpPr>
          <p:spPr>
            <a:xfrm>
              <a:off x="907941" y="0"/>
              <a:ext cx="7950371" cy="189450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2800" kern="1200" dirty="0" smtClean="0">
                  <a:solidFill>
                    <a:schemeClr val="tx1"/>
                  </a:solidFill>
                </a:rPr>
                <a:t>The </a:t>
              </a:r>
              <a:r>
                <a:rPr lang="en-GB" sz="2800" b="1" kern="1200" dirty="0" smtClean="0">
                  <a:solidFill>
                    <a:schemeClr val="tx1"/>
                  </a:solidFill>
                </a:rPr>
                <a:t>FPGA </a:t>
              </a:r>
              <a:r>
                <a:rPr lang="en-GB" sz="2800" b="1" dirty="0" smtClean="0">
                  <a:solidFill>
                    <a:schemeClr val="tx1"/>
                  </a:solidFill>
                </a:rPr>
                <a:t>firmware</a:t>
              </a:r>
              <a:r>
                <a:rPr lang="en-GB" sz="2800" b="1" kern="1200" dirty="0" smtClean="0">
                  <a:solidFill>
                    <a:schemeClr val="tx1"/>
                  </a:solidFill>
                </a:rPr>
                <a:t> </a:t>
              </a:r>
              <a:r>
                <a:rPr lang="en-GB" sz="2800" kern="1200" dirty="0" smtClean="0">
                  <a:solidFill>
                    <a:schemeClr val="tx1"/>
                  </a:solidFill>
                </a:rPr>
                <a:t>can be loaded either:</a:t>
              </a:r>
              <a:endParaRPr lang="en-GB" sz="2800" kern="1200" dirty="0">
                <a:solidFill>
                  <a:schemeClr val="tx1"/>
                </a:solidFill>
              </a:endParaRPr>
            </a:p>
          </p:txBody>
        </p:sp>
      </p:grpSp>
      <p:pic>
        <p:nvPicPr>
          <p:cNvPr id="1026" name="Picture 2" descr="D:\CERN\Docs\A_Papers\DIPAC09\poster\CHECK_crates.bmp"/>
          <p:cNvPicPr>
            <a:picLocks noChangeAspect="1" noChangeArrowheads="1"/>
          </p:cNvPicPr>
          <p:nvPr/>
        </p:nvPicPr>
        <p:blipFill>
          <a:blip r:embed="rId12"/>
          <a:srcRect/>
          <a:stretch>
            <a:fillRect/>
          </a:stretch>
        </p:blipFill>
        <p:spPr bwMode="auto">
          <a:xfrm>
            <a:off x="1120708" y="24194357"/>
            <a:ext cx="2055840" cy="2428892"/>
          </a:xfrm>
          <a:prstGeom prst="rect">
            <a:avLst/>
          </a:prstGeom>
          <a:noFill/>
        </p:spPr>
      </p:pic>
      <p:pic>
        <p:nvPicPr>
          <p:cNvPr id="1027" name="Picture 3" descr="D:\CERN\Docs\A_Papers\DIPAC09\poster\error.bmp"/>
          <p:cNvPicPr>
            <a:picLocks noChangeAspect="1" noChangeArrowheads="1"/>
          </p:cNvPicPr>
          <p:nvPr/>
        </p:nvPicPr>
        <p:blipFill>
          <a:blip r:embed="rId13"/>
          <a:srcRect/>
          <a:stretch>
            <a:fillRect/>
          </a:stretch>
        </p:blipFill>
        <p:spPr bwMode="auto">
          <a:xfrm>
            <a:off x="13765234" y="26551811"/>
            <a:ext cx="6643734" cy="1547096"/>
          </a:xfrm>
          <a:prstGeom prst="rect">
            <a:avLst/>
          </a:prstGeom>
          <a:noFill/>
        </p:spPr>
      </p:pic>
      <p:sp>
        <p:nvSpPr>
          <p:cNvPr id="23" name="Rectangle 22"/>
          <p:cNvSpPr/>
          <p:nvPr/>
        </p:nvSpPr>
        <p:spPr>
          <a:xfrm>
            <a:off x="13765234" y="28266323"/>
            <a:ext cx="6643734" cy="683264"/>
          </a:xfrm>
          <a:prstGeom prst="rect">
            <a:avLst/>
          </a:prstGeom>
        </p:spPr>
        <p:txBody>
          <a:bodyPr wrap="square">
            <a:spAutoFit/>
          </a:bodyPr>
          <a:lstStyle/>
          <a:p>
            <a:pPr algn="just">
              <a:lnSpc>
                <a:spcPct val="80000"/>
              </a:lnSpc>
              <a:buSzTx/>
            </a:pPr>
            <a:r>
              <a:rPr lang="en-GB" sz="2400" dirty="0" smtClean="0">
                <a:solidFill>
                  <a:schemeClr val="tx1"/>
                </a:solidFill>
              </a:rPr>
              <a:t>Drive of settings can be performed only when the accelerator status permits, i.e. offline. </a:t>
            </a:r>
          </a:p>
        </p:txBody>
      </p:sp>
      <p:sp>
        <p:nvSpPr>
          <p:cNvPr id="24" name="Rectangle 23"/>
          <p:cNvSpPr/>
          <p:nvPr/>
        </p:nvSpPr>
        <p:spPr>
          <a:xfrm>
            <a:off x="1049270" y="21265399"/>
            <a:ext cx="4143404" cy="2456057"/>
          </a:xfrm>
          <a:prstGeom prst="rect">
            <a:avLst/>
          </a:prstGeom>
        </p:spPr>
        <p:txBody>
          <a:bodyPr wrap="square">
            <a:spAutoFit/>
          </a:bodyPr>
          <a:lstStyle/>
          <a:p>
            <a:pPr algn="just">
              <a:lnSpc>
                <a:spcPct val="80000"/>
              </a:lnSpc>
              <a:buSzTx/>
            </a:pPr>
            <a:r>
              <a:rPr lang="en-GB" sz="2400" dirty="0" smtClean="0"/>
              <a:t>The </a:t>
            </a:r>
            <a:r>
              <a:rPr lang="en-GB" sz="2400" b="1" dirty="0" smtClean="0"/>
              <a:t>TRIM application GUI </a:t>
            </a:r>
            <a:r>
              <a:rPr lang="en-GB" sz="2400" dirty="0" smtClean="0"/>
              <a:t>triggered by the operators reads the </a:t>
            </a:r>
            <a:r>
              <a:rPr lang="en-GB" sz="2400" b="1" dirty="0" smtClean="0"/>
              <a:t>MASTER</a:t>
            </a:r>
            <a:r>
              <a:rPr lang="en-GB" sz="2400" dirty="0" smtClean="0"/>
              <a:t> table, applies unique per monitor threshold coefficients, which are always &lt; 1, and saves the new table as the APPLIED table.</a:t>
            </a:r>
          </a:p>
        </p:txBody>
      </p:sp>
      <p:sp>
        <p:nvSpPr>
          <p:cNvPr id="25" name="Rectangle 24"/>
          <p:cNvSpPr/>
          <p:nvPr/>
        </p:nvSpPr>
        <p:spPr>
          <a:xfrm>
            <a:off x="3406724" y="25053589"/>
            <a:ext cx="2286016" cy="1569660"/>
          </a:xfrm>
          <a:prstGeom prst="rect">
            <a:avLst/>
          </a:prstGeom>
        </p:spPr>
        <p:txBody>
          <a:bodyPr wrap="square">
            <a:spAutoFit/>
          </a:bodyPr>
          <a:lstStyle/>
          <a:p>
            <a:pPr algn="just">
              <a:lnSpc>
                <a:spcPct val="80000"/>
              </a:lnSpc>
              <a:buSzTx/>
            </a:pPr>
            <a:r>
              <a:rPr lang="en-GB" sz="2400" dirty="0" smtClean="0"/>
              <a:t>The </a:t>
            </a:r>
            <a:r>
              <a:rPr lang="en-GB" sz="2400" b="1" dirty="0" smtClean="0"/>
              <a:t>APPLIED</a:t>
            </a:r>
            <a:r>
              <a:rPr lang="en-GB" sz="2400" dirty="0" smtClean="0"/>
              <a:t> table is sent to the system and  its correctness is verified.</a:t>
            </a:r>
            <a:endParaRPr lang="en-GB" sz="2400" dirty="0" smtClean="0">
              <a:solidFill>
                <a:schemeClr val="tx1"/>
              </a:solidFill>
            </a:endParaRPr>
          </a:p>
        </p:txBody>
      </p:sp>
      <p:sp>
        <p:nvSpPr>
          <p:cNvPr id="26" name="Rectangle 25"/>
          <p:cNvSpPr/>
          <p:nvPr/>
        </p:nvSpPr>
        <p:spPr>
          <a:xfrm>
            <a:off x="1120708" y="27115577"/>
            <a:ext cx="5857916" cy="1865126"/>
          </a:xfrm>
          <a:prstGeom prst="rect">
            <a:avLst/>
          </a:prstGeom>
        </p:spPr>
        <p:txBody>
          <a:bodyPr wrap="square">
            <a:spAutoFit/>
          </a:bodyPr>
          <a:lstStyle/>
          <a:p>
            <a:pPr algn="just">
              <a:lnSpc>
                <a:spcPct val="80000"/>
              </a:lnSpc>
              <a:buSzTx/>
            </a:pPr>
            <a:r>
              <a:rPr lang="en-GB" sz="2400" dirty="0" smtClean="0"/>
              <a:t>In that way, operators and domain experts can readjust by scaling down the individual threshold values of each monitor, if this is found  necessary, without impairing the protection characteristics of the system.</a:t>
            </a:r>
            <a:endParaRPr lang="en-GB" sz="2400" dirty="0" smtClean="0">
              <a:solidFill>
                <a:schemeClr val="tx1"/>
              </a:solidFill>
            </a:endParaRPr>
          </a:p>
        </p:txBody>
      </p:sp>
      <p:sp>
        <p:nvSpPr>
          <p:cNvPr id="27" name="Rectangle 26"/>
          <p:cNvSpPr/>
          <p:nvPr/>
        </p:nvSpPr>
        <p:spPr>
          <a:xfrm>
            <a:off x="14551052" y="22479845"/>
            <a:ext cx="5929354" cy="3785652"/>
          </a:xfrm>
          <a:prstGeom prst="rect">
            <a:avLst/>
          </a:prstGeom>
        </p:spPr>
        <p:txBody>
          <a:bodyPr wrap="square">
            <a:spAutoFit/>
          </a:bodyPr>
          <a:lstStyle/>
          <a:p>
            <a:pPr algn="just"/>
            <a:r>
              <a:rPr lang="en-GB" sz="2400" dirty="0" smtClean="0"/>
              <a:t>The </a:t>
            </a:r>
            <a:r>
              <a:rPr lang="en-GB" sz="2400" b="1" dirty="0" smtClean="0"/>
              <a:t>Management of Critical Settings (MCS) Online Check</a:t>
            </a:r>
            <a:r>
              <a:rPr lang="en-GB" sz="2400" dirty="0" smtClean="0"/>
              <a:t> requests from the </a:t>
            </a:r>
            <a:r>
              <a:rPr lang="en-GB" sz="2400" dirty="0" err="1" smtClean="0"/>
              <a:t>FEC</a:t>
            </a:r>
            <a:r>
              <a:rPr lang="en-GB" sz="2400" dirty="0" smtClean="0"/>
              <a:t> to read all the currently used parameters (by incrementing the energy levels and recording the used threshold values). </a:t>
            </a:r>
          </a:p>
          <a:p>
            <a:pPr algn="just"/>
            <a:r>
              <a:rPr lang="en-GB" sz="2400" dirty="0" smtClean="0"/>
              <a:t>It subsequently transmits them to the MCS Online Check for comparison. Both the </a:t>
            </a:r>
            <a:r>
              <a:rPr lang="en-GB" sz="2400" dirty="0" err="1" smtClean="0"/>
              <a:t>FEC</a:t>
            </a:r>
            <a:r>
              <a:rPr lang="en-GB" sz="2400" dirty="0" smtClean="0"/>
              <a:t> and the Software Interlock System (SIS) receive the PASS/FAIL result. </a:t>
            </a:r>
            <a:endParaRPr lang="en-GB" sz="2400" dirty="0"/>
          </a:p>
        </p:txBody>
      </p:sp>
      <p:sp>
        <p:nvSpPr>
          <p:cNvPr id="31" name="Rectangle 30"/>
          <p:cNvSpPr/>
          <p:nvPr/>
        </p:nvSpPr>
        <p:spPr>
          <a:xfrm>
            <a:off x="11479218" y="8335121"/>
            <a:ext cx="8643998" cy="1569660"/>
          </a:xfrm>
          <a:prstGeom prst="rect">
            <a:avLst/>
          </a:prstGeom>
        </p:spPr>
        <p:txBody>
          <a:bodyPr wrap="square">
            <a:spAutoFit/>
          </a:bodyPr>
          <a:lstStyle/>
          <a:p>
            <a:pPr algn="just">
              <a:lnSpc>
                <a:spcPct val="80000"/>
              </a:lnSpc>
              <a:buSzTx/>
            </a:pPr>
            <a:r>
              <a:rPr lang="en-GB" sz="2400" dirty="0" smtClean="0"/>
              <a:t>Initially the data are imported in MTF and are copied and linked together after </a:t>
            </a:r>
            <a:r>
              <a:rPr lang="en-GB" sz="2400" dirty="0" err="1" smtClean="0"/>
              <a:t>scrutinous</a:t>
            </a:r>
            <a:r>
              <a:rPr lang="en-GB" sz="2400" dirty="0" smtClean="0"/>
              <a:t> verification to the </a:t>
            </a:r>
            <a:r>
              <a:rPr lang="en-GB" sz="2400" dirty="0" smtClean="0"/>
              <a:t>Layout DB. </a:t>
            </a:r>
            <a:r>
              <a:rPr lang="en-GB" sz="2400" dirty="0" smtClean="0"/>
              <a:t>The latter provides hierarchical views of the system as well as information on the position in the tunnel and with respect to all other elements of the </a:t>
            </a:r>
            <a:r>
              <a:rPr lang="en-GB" sz="2400" dirty="0" err="1" smtClean="0"/>
              <a:t>LHC</a:t>
            </a:r>
            <a:r>
              <a:rPr lang="en-GB" sz="2400" dirty="0" smtClean="0"/>
              <a:t>. </a:t>
            </a:r>
          </a:p>
        </p:txBody>
      </p:sp>
      <p:sp>
        <p:nvSpPr>
          <p:cNvPr id="32" name="Rectangle 31"/>
          <p:cNvSpPr/>
          <p:nvPr/>
        </p:nvSpPr>
        <p:spPr>
          <a:xfrm>
            <a:off x="11336342" y="13951558"/>
            <a:ext cx="3214710" cy="2456057"/>
          </a:xfrm>
          <a:prstGeom prst="rect">
            <a:avLst/>
          </a:prstGeom>
        </p:spPr>
        <p:txBody>
          <a:bodyPr wrap="square">
            <a:spAutoFit/>
          </a:bodyPr>
          <a:lstStyle/>
          <a:p>
            <a:pPr algn="just">
              <a:lnSpc>
                <a:spcPct val="80000"/>
              </a:lnSpc>
              <a:buSzTx/>
            </a:pPr>
            <a:r>
              <a:rPr lang="en-GB" sz="2400" dirty="0" smtClean="0"/>
              <a:t>The complete dataset can be one-way synchronised to </a:t>
            </a:r>
            <a:r>
              <a:rPr lang="en-GB" sz="2400" dirty="0" err="1" smtClean="0"/>
              <a:t>LSA</a:t>
            </a:r>
            <a:r>
              <a:rPr lang="en-GB" sz="2400" dirty="0" smtClean="0"/>
              <a:t> where it is split into tables to hold information for each monitor, crate or sector.</a:t>
            </a:r>
            <a:endParaRPr lang="en-GB" sz="2400" dirty="0" smtClean="0">
              <a:solidFill>
                <a:schemeClr val="tx1"/>
              </a:solidFill>
            </a:endParaRPr>
          </a:p>
        </p:txBody>
      </p:sp>
      <p:sp>
        <p:nvSpPr>
          <p:cNvPr id="33" name="Rounded Rectangle 32"/>
          <p:cNvSpPr/>
          <p:nvPr/>
        </p:nvSpPr>
        <p:spPr bwMode="auto">
          <a:xfrm>
            <a:off x="12122160" y="9978195"/>
            <a:ext cx="3000396" cy="3214710"/>
          </a:xfrm>
          <a:prstGeom prst="roundRect">
            <a:avLst>
              <a:gd name="adj" fmla="val 7143"/>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2949575"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err="1" smtClean="0">
                <a:ln>
                  <a:noFill/>
                </a:ln>
                <a:solidFill>
                  <a:srgbClr val="FF0000"/>
                </a:solidFill>
                <a:effectLst/>
                <a:latin typeface="Arial" charset="0"/>
              </a:rPr>
              <a:t>MTF</a:t>
            </a:r>
            <a:r>
              <a:rPr kumimoji="0" lang="en-GB" sz="2400" b="1" i="0" u="none" strike="noStrike" cap="none" normalizeH="0" baseline="0" dirty="0" smtClean="0">
                <a:ln>
                  <a:noFill/>
                </a:ln>
                <a:solidFill>
                  <a:srgbClr val="FF0000"/>
                </a:solidFill>
                <a:effectLst/>
                <a:latin typeface="Arial" charset="0"/>
              </a:rPr>
              <a:t> DB</a:t>
            </a:r>
          </a:p>
        </p:txBody>
      </p:sp>
      <p:pic>
        <p:nvPicPr>
          <p:cNvPr id="3" name="Picture 2" descr="D:\CERN\Docs\A_Papers\DIPAC09\poster\MTF2.bmp"/>
          <p:cNvPicPr>
            <a:picLocks noChangeAspect="1" noChangeArrowheads="1"/>
          </p:cNvPicPr>
          <p:nvPr/>
        </p:nvPicPr>
        <p:blipFill>
          <a:blip r:embed="rId14"/>
          <a:srcRect/>
          <a:stretch>
            <a:fillRect/>
          </a:stretch>
        </p:blipFill>
        <p:spPr bwMode="auto">
          <a:xfrm>
            <a:off x="12407912" y="10692575"/>
            <a:ext cx="2500330" cy="2305164"/>
          </a:xfrm>
          <a:prstGeom prst="rect">
            <a:avLst/>
          </a:prstGeom>
          <a:noFill/>
        </p:spPr>
      </p:pic>
      <p:sp>
        <p:nvSpPr>
          <p:cNvPr id="34" name="Rounded Rectangle 33"/>
          <p:cNvSpPr/>
          <p:nvPr/>
        </p:nvSpPr>
        <p:spPr bwMode="auto">
          <a:xfrm>
            <a:off x="16051250" y="9978195"/>
            <a:ext cx="3143272" cy="3214710"/>
          </a:xfrm>
          <a:prstGeom prst="roundRect">
            <a:avLst>
              <a:gd name="adj" fmla="val 6364"/>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2949575"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rgbClr val="FF0000"/>
                </a:solidFill>
                <a:effectLst/>
                <a:latin typeface="Arial" charset="0"/>
              </a:rPr>
              <a:t>LAYOUT DB</a:t>
            </a:r>
          </a:p>
        </p:txBody>
      </p:sp>
      <p:pic>
        <p:nvPicPr>
          <p:cNvPr id="4" name="Picture 3" descr="D:\CERN\Docs\A_Papers\DIPAC09\poster\Layout.bmp"/>
          <p:cNvPicPr>
            <a:picLocks noChangeAspect="1" noChangeArrowheads="1"/>
          </p:cNvPicPr>
          <p:nvPr/>
        </p:nvPicPr>
        <p:blipFill>
          <a:blip r:embed="rId15"/>
          <a:srcRect/>
          <a:stretch>
            <a:fillRect/>
          </a:stretch>
        </p:blipFill>
        <p:spPr bwMode="auto">
          <a:xfrm>
            <a:off x="16337002" y="10548668"/>
            <a:ext cx="2607231" cy="2429923"/>
          </a:xfrm>
          <a:prstGeom prst="rect">
            <a:avLst/>
          </a:prstGeom>
          <a:noFill/>
        </p:spPr>
      </p:pic>
      <p:sp>
        <p:nvSpPr>
          <p:cNvPr id="35" name="Right Arrow 34"/>
          <p:cNvSpPr/>
          <p:nvPr/>
        </p:nvSpPr>
        <p:spPr bwMode="auto">
          <a:xfrm>
            <a:off x="15122556" y="11406955"/>
            <a:ext cx="928694" cy="357190"/>
          </a:xfrm>
          <a:prstGeom prst="rightArrow">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49575" rtl="0" eaLnBrk="1" fontAlgn="base" latinLnBrk="0" hangingPunct="1">
              <a:lnSpc>
                <a:spcPct val="100000"/>
              </a:lnSpc>
              <a:spcBef>
                <a:spcPct val="0"/>
              </a:spcBef>
              <a:spcAft>
                <a:spcPct val="0"/>
              </a:spcAft>
              <a:buClrTx/>
              <a:buSzTx/>
              <a:buFontTx/>
              <a:buNone/>
              <a:tabLst/>
            </a:pPr>
            <a:endParaRPr kumimoji="0" lang="en-GB" sz="5800" b="0" i="0" u="none" strike="noStrike" cap="none" normalizeH="0" baseline="0" dirty="0" smtClean="0">
              <a:ln>
                <a:noFill/>
              </a:ln>
              <a:solidFill>
                <a:srgbClr val="FF0000"/>
              </a:solidFill>
              <a:effectLst/>
              <a:latin typeface="Arial" charset="0"/>
            </a:endParaRPr>
          </a:p>
        </p:txBody>
      </p:sp>
      <p:sp>
        <p:nvSpPr>
          <p:cNvPr id="36" name="Rounded Rectangle 35"/>
          <p:cNvSpPr/>
          <p:nvPr/>
        </p:nvSpPr>
        <p:spPr bwMode="auto">
          <a:xfrm>
            <a:off x="15193994" y="13621533"/>
            <a:ext cx="4786346" cy="3071834"/>
          </a:xfrm>
          <a:prstGeom prst="roundRect">
            <a:avLst>
              <a:gd name="adj" fmla="val 7365"/>
            </a:avLst>
          </a:prstGeom>
          <a:solidFill>
            <a:schemeClr val="bg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2949575"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err="1" smtClean="0">
                <a:ln>
                  <a:noFill/>
                </a:ln>
                <a:solidFill>
                  <a:srgbClr val="FF0000"/>
                </a:solidFill>
                <a:effectLst/>
                <a:latin typeface="Arial" charset="0"/>
              </a:rPr>
              <a:t>LSA</a:t>
            </a:r>
            <a:r>
              <a:rPr kumimoji="0" lang="en-GB" sz="2400" b="1" i="0" u="none" strike="noStrike" cap="none" normalizeH="0" baseline="0" dirty="0" smtClean="0">
                <a:ln>
                  <a:noFill/>
                </a:ln>
                <a:solidFill>
                  <a:srgbClr val="FF0000"/>
                </a:solidFill>
                <a:effectLst/>
                <a:latin typeface="Arial" charset="0"/>
              </a:rPr>
              <a:t> DB</a:t>
            </a:r>
          </a:p>
        </p:txBody>
      </p:sp>
      <p:pic>
        <p:nvPicPr>
          <p:cNvPr id="1028" name="Picture 4" descr="D:\CERN\Docs\A_Papers\DIPAC09\poster\BLM Staging Tables Diagram.png"/>
          <p:cNvPicPr>
            <a:picLocks noChangeAspect="1" noChangeArrowheads="1"/>
          </p:cNvPicPr>
          <p:nvPr/>
        </p:nvPicPr>
        <p:blipFill>
          <a:blip r:embed="rId16" cstate="print"/>
          <a:srcRect/>
          <a:stretch>
            <a:fillRect/>
          </a:stretch>
        </p:blipFill>
        <p:spPr bwMode="auto">
          <a:xfrm>
            <a:off x="15479746" y="14193037"/>
            <a:ext cx="4228415" cy="2275789"/>
          </a:xfrm>
          <a:prstGeom prst="rect">
            <a:avLst/>
          </a:prstGeom>
          <a:noFill/>
        </p:spPr>
      </p:pic>
      <p:sp>
        <p:nvSpPr>
          <p:cNvPr id="37" name="Down Arrow 36"/>
          <p:cNvSpPr/>
          <p:nvPr/>
        </p:nvSpPr>
        <p:spPr bwMode="auto">
          <a:xfrm>
            <a:off x="17408572" y="13192905"/>
            <a:ext cx="357190" cy="428628"/>
          </a:xfrm>
          <a:prstGeom prst="downArrow">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49575" rtl="0" eaLnBrk="1" fontAlgn="base" latinLnBrk="0" hangingPunct="1">
              <a:lnSpc>
                <a:spcPct val="100000"/>
              </a:lnSpc>
              <a:spcBef>
                <a:spcPct val="0"/>
              </a:spcBef>
              <a:spcAft>
                <a:spcPct val="0"/>
              </a:spcAft>
              <a:buClrTx/>
              <a:buSzTx/>
              <a:buFontTx/>
              <a:buNone/>
              <a:tabLst/>
            </a:pPr>
            <a:endParaRPr kumimoji="0" lang="en-GB" sz="5800" b="0" i="0" u="none" strike="noStrike" cap="none" normalizeH="0" baseline="0" smtClean="0">
              <a:ln>
                <a:noFill/>
              </a:ln>
              <a:solidFill>
                <a:schemeClr val="tx1"/>
              </a:solidFill>
              <a:effectLst/>
              <a:latin typeface="Arial" charset="0"/>
            </a:endParaRPr>
          </a:p>
        </p:txBody>
      </p:sp>
      <p:sp>
        <p:nvSpPr>
          <p:cNvPr id="38" name="Rectangle 37"/>
          <p:cNvSpPr/>
          <p:nvPr/>
        </p:nvSpPr>
        <p:spPr>
          <a:xfrm>
            <a:off x="5335550" y="29467328"/>
            <a:ext cx="15359170" cy="227755"/>
          </a:xfrm>
          <a:prstGeom prst="rect">
            <a:avLst/>
          </a:prstGeom>
        </p:spPr>
        <p:txBody>
          <a:bodyPr wrap="square">
            <a:spAutoFit/>
          </a:bodyPr>
          <a:lstStyle/>
          <a:p>
            <a:pPr algn="r">
              <a:lnSpc>
                <a:spcPct val="80000"/>
              </a:lnSpc>
              <a:buSzTx/>
            </a:pPr>
            <a:r>
              <a:rPr lang="en-GB" sz="1050" dirty="0" smtClean="0"/>
              <a:t>Presented at the 9th European </a:t>
            </a:r>
            <a:r>
              <a:rPr lang="en-GB" sz="900" dirty="0" smtClean="0"/>
              <a:t>Workshop</a:t>
            </a:r>
            <a:r>
              <a:rPr lang="en-GB" sz="1050" dirty="0" smtClean="0"/>
              <a:t> on Beam Diagnostics and Instrumentation for Particle Accelerators (DIPAC09), Basel, May 25-27 2009</a:t>
            </a:r>
            <a:endParaRPr lang="en-GB" sz="1050" dirty="0" smtClean="0">
              <a:solidFill>
                <a:schemeClr val="tx1"/>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49575" rtl="0" eaLnBrk="1" fontAlgn="base" latinLnBrk="0" hangingPunct="1">
          <a:lnSpc>
            <a:spcPct val="100000"/>
          </a:lnSpc>
          <a:spcBef>
            <a:spcPct val="0"/>
          </a:spcBef>
          <a:spcAft>
            <a:spcPct val="0"/>
          </a:spcAft>
          <a:buClrTx/>
          <a:buSzTx/>
          <a:buFontTx/>
          <a:buNone/>
          <a:tabLst/>
          <a:defRPr kumimoji="0" lang="en-GB" sz="5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49575" rtl="0" eaLnBrk="1" fontAlgn="base" latinLnBrk="0" hangingPunct="1">
          <a:lnSpc>
            <a:spcPct val="100000"/>
          </a:lnSpc>
          <a:spcBef>
            <a:spcPct val="0"/>
          </a:spcBef>
          <a:spcAft>
            <a:spcPct val="0"/>
          </a:spcAft>
          <a:buClrTx/>
          <a:buSzTx/>
          <a:buFontTx/>
          <a:buNone/>
          <a:tabLst/>
          <a:defRPr kumimoji="0" lang="en-GB" sz="5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1940</TotalTime>
  <Words>543</Words>
  <Application>Microsoft Office PowerPoint</Application>
  <PresentationFormat>Custom</PresentationFormat>
  <Paragraphs>28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Configuration and Validation  of the LHC Beam Loss Monitoring System.  C. Zamantzas, B. Dehning, J. Emery, J. Fitzek, F. Follin, S. Jackson,  V. Kain, G. Kruk, M. Misiowiec, C. Roderick, M. Sapinski</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czam</dc:creator>
  <cp:lastModifiedBy>Christos Zamantzas</cp:lastModifiedBy>
  <cp:revision>114</cp:revision>
  <dcterms:created xsi:type="dcterms:W3CDTF">2006-09-16T19:08:31Z</dcterms:created>
  <dcterms:modified xsi:type="dcterms:W3CDTF">2009-05-23T12:46:39Z</dcterms:modified>
</cp:coreProperties>
</file>