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58" r:id="rId3"/>
    <p:sldId id="264" r:id="rId4"/>
    <p:sldId id="267" r:id="rId5"/>
    <p:sldId id="283" r:id="rId6"/>
    <p:sldId id="284" r:id="rId7"/>
    <p:sldId id="292" r:id="rId8"/>
    <p:sldId id="295" r:id="rId9"/>
    <p:sldId id="297" r:id="rId10"/>
    <p:sldId id="275" r:id="rId11"/>
    <p:sldId id="293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70" r:id="rId20"/>
    <p:sldId id="271" r:id="rId21"/>
    <p:sldId id="272" r:id="rId22"/>
    <p:sldId id="288" r:id="rId23"/>
    <p:sldId id="266" r:id="rId24"/>
    <p:sldId id="296" r:id="rId25"/>
    <p:sldId id="298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B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5" autoAdjust="0"/>
    <p:restoredTop sz="94713" autoAdjust="0"/>
  </p:normalViewPr>
  <p:slideViewPr>
    <p:cSldViewPr>
      <p:cViewPr>
        <p:scale>
          <a:sx n="75" d="100"/>
          <a:sy n="75" d="100"/>
        </p:scale>
        <p:origin x="-12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B3F13-09EA-427B-B4FB-C3EB5A06A576}" type="datetimeFigureOut">
              <a:rPr lang="en-US" smtClean="0"/>
              <a:pPr/>
              <a:t>6/18/2010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9CD3A-7AA3-49AA-8012-BC3984907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EFC03D-7C20-4EDF-B684-DA37FB816AB5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B34D66-6FD7-4DAF-AA5B-B3D3614CB255}" type="slidenum">
              <a:rPr lang="en-US"/>
              <a:pPr/>
              <a:t>15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4233B9-4BF8-4006-8F51-CB55C5055F4B}" type="slidenum">
              <a:rPr lang="en-US"/>
              <a:pPr/>
              <a:t>16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038498-B1A9-4AB8-9F36-C32D25256FF7}" type="slidenum">
              <a:rPr lang="en-US"/>
              <a:pPr/>
              <a:t>17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DFCA1F-4F88-402E-B47E-8403990BB742}" type="slidenum">
              <a:rPr lang="en-US"/>
              <a:pPr/>
              <a:t>18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FC9FDE-05E0-452A-88D0-A321CDC52302}" type="slidenum">
              <a:rPr lang="en-US"/>
              <a:pPr/>
              <a:t>19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FCB75A-93E7-4EFF-B5A4-E3A79D942476}" type="slidenum">
              <a:rPr lang="en-US"/>
              <a:pPr/>
              <a:t>20</a:t>
            </a:fld>
            <a:endParaRPr 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184E94-4D37-4DB5-8860-C0FF6F8402BE}" type="slidenum">
              <a:rPr lang="en-US"/>
              <a:pPr/>
              <a:t>21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26DF34-2E80-468E-8249-D91F305EF7D5}" type="slidenum">
              <a:rPr lang="en-US"/>
              <a:pPr/>
              <a:t>22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CD3A-7AA3-49AA-8012-BC3984907A4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A83E7-5CE4-42BF-8C24-6A7181519BF0}" type="slidenum">
              <a:rPr lang="en-US"/>
              <a:pPr/>
              <a:t>5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24DFB0-ADAC-488A-B087-908F7B8BB579}" type="slidenum">
              <a:rPr lang="en-US"/>
              <a:pPr/>
              <a:t>6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963380-709A-4A5C-AAAA-AA200AB02810}" type="slidenum">
              <a:rPr lang="en-US"/>
              <a:pPr/>
              <a:t>7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FA0824-487C-4339-B743-9619BB078FF1}" type="slidenum">
              <a:rPr lang="en-US"/>
              <a:pPr/>
              <a:t>10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1213A-F1A0-4C6A-B609-17D6FBEE6DD8}" type="slidenum">
              <a:rPr lang="en-US"/>
              <a:pPr/>
              <a:t>11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EF9B7C-DE6F-4623-8A1D-078C230338C8}" type="slidenum">
              <a:rPr lang="en-US"/>
              <a:pPr/>
              <a:t>12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112AC-14EF-4033-9E90-35B6C0DE9FD1}" type="slidenum">
              <a:rPr lang="en-US"/>
              <a:pPr/>
              <a:t>13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624B7C-228F-4F53-AE7C-08C0EFEA544B}" type="slidenum">
              <a:rPr lang="en-US"/>
              <a:pPr/>
              <a:t>14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1380-198A-44FB-B4A8-47C33925C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18.06.2010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3C87E54-9B2A-40FE-B5D7-FE9D6DA43CC1}" type="slidenum">
              <a:rPr lang="en-US"/>
              <a:pPr/>
              <a:t>1</a:t>
            </a:fld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67868"/>
            <a:ext cx="8228160" cy="567420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BLM – MPP review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045744"/>
            <a:ext cx="8228160" cy="4526396"/>
          </a:xfrm>
          <a:ln/>
        </p:spPr>
        <p:txBody>
          <a:bodyPr>
            <a:noAutofit/>
          </a:bodyPr>
          <a:lstStyle/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Hardware nonconformities and safety</a:t>
            </a:r>
          </a:p>
          <a:p>
            <a:pPr marL="783372" lvl="1" indent="-293764"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Equipment failures</a:t>
            </a:r>
          </a:p>
          <a:p>
            <a:pPr marL="783372" lvl="1" indent="-293764"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IP 3 signal cross talk</a:t>
            </a:r>
          </a:p>
          <a:p>
            <a:pPr marL="783372" lvl="1" indent="-293764"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IP 2 sanity </a:t>
            </a:r>
            <a:r>
              <a:rPr lang="en-US" sz="1800" dirty="0"/>
              <a:t>check </a:t>
            </a:r>
            <a:r>
              <a:rPr lang="en-US" sz="1800" dirty="0" smtClean="0"/>
              <a:t>failures</a:t>
            </a:r>
          </a:p>
          <a:p>
            <a:pPr marL="783372" lvl="1" indent="-293764"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SEM signal</a:t>
            </a:r>
          </a:p>
          <a:p>
            <a:pPr marL="383322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/>
              <a:t>Maximum of Acquisition Range </a:t>
            </a:r>
          </a:p>
          <a:p>
            <a:pPr marL="383322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/>
              <a:t>Monitors with Filter</a:t>
            </a:r>
            <a:endParaRPr lang="en-US" sz="1600" dirty="0"/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Thresholds</a:t>
            </a:r>
            <a:endParaRPr lang="en-US" sz="1800" dirty="0"/>
          </a:p>
          <a:p>
            <a:pPr marL="783372" lvl="1" indent="-293764"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Global view</a:t>
            </a:r>
          </a:p>
          <a:p>
            <a:pPr marL="783372" lvl="1" indent="-293764"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Generation</a:t>
            </a:r>
          </a:p>
          <a:p>
            <a:pPr marL="783372" lvl="1" indent="-293764"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LSA developments</a:t>
            </a:r>
            <a:endParaRPr lang="en-US" sz="1800" dirty="0"/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MPP test </a:t>
            </a:r>
            <a:r>
              <a:rPr lang="en-US" sz="2000" dirty="0" smtClean="0"/>
              <a:t>remaining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/>
              <a:t>Audit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F67E35-4D6A-442C-B80E-4D4982A1E4C9}" type="slidenum">
              <a:rPr lang="en-US"/>
              <a:pPr/>
              <a:t>10</a:t>
            </a:fld>
            <a:endParaRPr lang="en-US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14561" y="207382"/>
            <a:ext cx="698544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Maximum Values in the BLMs during Operation in 40 </a:t>
            </a:r>
            <a:r>
              <a:rPr lang="en-US" sz="2200" dirty="0" err="1">
                <a:solidFill>
                  <a:srgbClr val="000000"/>
                </a:solidFill>
              </a:rPr>
              <a:t>μs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07360" y="829528"/>
            <a:ext cx="8936640" cy="170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Calibration: 1mA = 200 counts * 1024 = </a:t>
            </a:r>
            <a:r>
              <a:rPr lang="en-US" dirty="0">
                <a:solidFill>
                  <a:srgbClr val="0084D1"/>
                </a:solidFill>
              </a:rPr>
              <a:t>204800 BITS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The counter is able to count up to:  255 counts * 1024 = </a:t>
            </a:r>
            <a:r>
              <a:rPr lang="en-US" dirty="0">
                <a:solidFill>
                  <a:srgbClr val="0084D1"/>
                </a:solidFill>
              </a:rPr>
              <a:t>261120 BITS = 23.631 </a:t>
            </a:r>
            <a:r>
              <a:rPr lang="en-US" dirty="0" err="1">
                <a:solidFill>
                  <a:srgbClr val="0084D1"/>
                </a:solidFill>
              </a:rPr>
              <a:t>Gy</a:t>
            </a:r>
            <a:r>
              <a:rPr lang="en-US" dirty="0">
                <a:solidFill>
                  <a:srgbClr val="0084D1"/>
                </a:solidFill>
              </a:rPr>
              <a:t>/sec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err="1">
                <a:solidFill>
                  <a:srgbClr val="000000"/>
                </a:solidFill>
              </a:rPr>
              <a:t>Absolut</a:t>
            </a:r>
            <a:r>
              <a:rPr lang="en-US" dirty="0">
                <a:solidFill>
                  <a:srgbClr val="000000"/>
                </a:solidFill>
              </a:rPr>
              <a:t> maximum (including ADC): 255 counts * 1024 + 1023 = </a:t>
            </a:r>
            <a:r>
              <a:rPr lang="en-US" dirty="0">
                <a:solidFill>
                  <a:srgbClr val="0084D1"/>
                </a:solidFill>
              </a:rPr>
              <a:t>262143 BITS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4D1"/>
                </a:solidFill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4D1"/>
                </a:solidFill>
              </a:rPr>
              <a:t>23.724 </a:t>
            </a:r>
            <a:r>
              <a:rPr lang="en-US" dirty="0" err="1">
                <a:solidFill>
                  <a:srgbClr val="0084D1"/>
                </a:solidFill>
              </a:rPr>
              <a:t>Gy</a:t>
            </a:r>
            <a:r>
              <a:rPr lang="en-US" dirty="0">
                <a:solidFill>
                  <a:srgbClr val="0084D1"/>
                </a:solidFill>
              </a:rPr>
              <a:t>/sec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84D1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Restriction on LSA level (max. thresholds): 250 counts * 1024 = </a:t>
            </a:r>
            <a:r>
              <a:rPr lang="en-US" dirty="0">
                <a:solidFill>
                  <a:srgbClr val="0084D1"/>
                </a:solidFill>
              </a:rPr>
              <a:t>256000 BITS 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4D1"/>
                </a:solidFill>
              </a:rPr>
              <a:t>23.168 </a:t>
            </a:r>
            <a:r>
              <a:rPr lang="en-US" dirty="0" err="1">
                <a:solidFill>
                  <a:srgbClr val="0084D1"/>
                </a:solidFill>
              </a:rPr>
              <a:t>Gy</a:t>
            </a:r>
            <a:r>
              <a:rPr lang="en-US" dirty="0">
                <a:solidFill>
                  <a:srgbClr val="0084D1"/>
                </a:solidFill>
              </a:rPr>
              <a:t>/sec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401" y="2805415"/>
            <a:ext cx="5703840" cy="3830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880" y="3863927"/>
            <a:ext cx="2226240" cy="491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36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Mostly 23.631 </a:t>
            </a:r>
            <a:r>
              <a:rPr lang="en-US" sz="1500" dirty="0" err="1">
                <a:solidFill>
                  <a:srgbClr val="000000"/>
                </a:solidFill>
              </a:rPr>
              <a:t>Gy</a:t>
            </a:r>
            <a:r>
              <a:rPr lang="en-US" sz="1500" dirty="0">
                <a:solidFill>
                  <a:srgbClr val="000000"/>
                </a:solidFill>
              </a:rPr>
              <a:t>/sec are measured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523681" y="3940253"/>
            <a:ext cx="33206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60" y="3732872"/>
            <a:ext cx="3317760" cy="2488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41" y="1090195"/>
            <a:ext cx="3464640" cy="24684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4560" y="1036909"/>
            <a:ext cx="3732480" cy="2488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88320" y="207382"/>
            <a:ext cx="452736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Filter </a:t>
            </a:r>
            <a:r>
              <a:rPr lang="en-US" sz="2200" dirty="0">
                <a:solidFill>
                  <a:srgbClr val="000000"/>
                </a:solidFill>
              </a:rPr>
              <a:t>Monitors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515041" y="3683907"/>
            <a:ext cx="5572800" cy="260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b="1" dirty="0">
                <a:solidFill>
                  <a:srgbClr val="000000"/>
                </a:solidFill>
              </a:rPr>
              <a:t>Checking performance and </a:t>
            </a:r>
            <a:r>
              <a:rPr lang="en-US" b="1" dirty="0" smtClean="0">
                <a:solidFill>
                  <a:srgbClr val="000000"/>
                </a:solidFill>
              </a:rPr>
              <a:t>behavior:</a:t>
            </a:r>
            <a:endParaRPr lang="en-US" b="1" dirty="0">
              <a:solidFill>
                <a:srgbClr val="000000"/>
              </a:solidFill>
            </a:endParaRPr>
          </a:p>
          <a:p>
            <a:pPr marL="342900" indent="-342900">
              <a:buAutoNum type="arabicParenR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Check with beam that </a:t>
            </a:r>
            <a:r>
              <a:rPr lang="en-US" dirty="0">
                <a:solidFill>
                  <a:srgbClr val="000000"/>
                </a:solidFill>
              </a:rPr>
              <a:t>filters are installed </a:t>
            </a:r>
            <a:r>
              <a:rPr lang="en-US" dirty="0" smtClean="0">
                <a:solidFill>
                  <a:srgbClr val="000000"/>
                </a:solidFill>
              </a:rPr>
              <a:t>at the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defined channels </a:t>
            </a:r>
            <a:r>
              <a:rPr lang="en-US" dirty="0"/>
              <a:t>(done</a:t>
            </a:r>
            <a:r>
              <a:rPr lang="en-US" dirty="0" smtClean="0"/>
              <a:t>)</a:t>
            </a:r>
            <a:endParaRPr lang="en-US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2) </a:t>
            </a:r>
            <a:r>
              <a:rPr lang="en-US" dirty="0">
                <a:solidFill>
                  <a:srgbClr val="000000"/>
                </a:solidFill>
              </a:rPr>
              <a:t>Determination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rise time </a:t>
            </a:r>
            <a:r>
              <a:rPr lang="en-US" dirty="0">
                <a:solidFill>
                  <a:srgbClr val="000000"/>
                </a:solidFill>
              </a:rPr>
              <a:t>(time needed to collect 100%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>
                <a:solidFill>
                  <a:srgbClr val="000000"/>
                </a:solidFill>
              </a:rPr>
              <a:t>    of the charges (use PM data) (missing for IP6)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3) </a:t>
            </a:r>
            <a:r>
              <a:rPr lang="en-US" dirty="0">
                <a:solidFill>
                  <a:srgbClr val="000000"/>
                </a:solidFill>
              </a:rPr>
              <a:t>Determination of ratio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filter/non-filter amplitude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dirty="0">
                <a:solidFill>
                  <a:srgbClr val="000000"/>
                </a:solidFill>
              </a:rPr>
              <a:t>    i.e. height of signal (partially done) 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00628" y="1785926"/>
            <a:ext cx="15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@ 300 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072074"/>
            <a:ext cx="124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Tau = 10ms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1DA9D4-35D0-4E0C-A78D-272598815871}" type="slidenum">
              <a:rPr lang="en-US"/>
              <a:pPr/>
              <a:t>12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200" y="2281200"/>
            <a:ext cx="6220800" cy="4355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903040" y="207382"/>
            <a:ext cx="355968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Thresholds for MB Monitors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93921" y="622145"/>
            <a:ext cx="8007840" cy="1474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239 MBB and  MBA monitors (5 families according to position)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All monitors have the same thresholds, no difference for positions 1,2,3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Monitor factor = 0.1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045BAE9-F000-488D-9051-DB3F348BA881}" type="slidenum">
              <a:rPr lang="en-US"/>
              <a:pPr/>
              <a:t>13</a:t>
            </a:fld>
            <a:endParaRPr lang="en-US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903041" y="207382"/>
            <a:ext cx="359280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Thresholds for MQ Monitors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07360" y="686953"/>
            <a:ext cx="8709120" cy="170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2361 MQ monitors (18 families according to position 1,2,3 in LSS, DS, ARC)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Monitors in position 2,3 have the same thresholds and are ~ 30% smaller than for position 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No difference for LSS, DS, ARC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Monitor factor = 0.1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920" y="2577870"/>
            <a:ext cx="5806080" cy="3940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171925-2B58-4ECA-A6AE-4C2D89EA0A8E}" type="slidenum">
              <a:rPr lang="en-US"/>
              <a:pPr/>
              <a:t>14</a:t>
            </a:fld>
            <a:endParaRPr 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772000" y="207382"/>
            <a:ext cx="382320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Thresholds for MQM Monitors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7360" y="655269"/>
            <a:ext cx="8709120" cy="2171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361 MQM monitors (12 families according to position 1,2,3 in LSS, DS)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Thresholds in LSS: pos. 1 &gt; pos. 2 (~90% smaller) , pos. 3 at maximum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Thresholds in DS :  pos. 1 &gt; pos. 2 (~30% smaller) , pos. 3 same thresholds as in pos. 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LSS pos.1 &gt; DS pos.1 (~50% smaller)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solidFill>
                  <a:srgbClr val="000000"/>
                </a:solidFill>
              </a:rPr>
              <a:t>Monitor factor = 0.1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24176"/>
            <a:ext cx="5794102" cy="391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D9F73E5-25A5-4ED6-A3AB-5275F4C24475}" type="slidenum">
              <a:rPr lang="en-US"/>
              <a:pPr/>
              <a:t>15</a:t>
            </a:fld>
            <a:endParaRPr lang="en-US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772000" y="207382"/>
            <a:ext cx="390528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Thresholds for MQTL Monitors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7360" y="686953"/>
            <a:ext cx="8501760" cy="170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24 MQTLH monitors (6 families according to position 1,2,3)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No difference for position, non-linear energy dependence (change only above 3.5 </a:t>
            </a:r>
            <a:r>
              <a:rPr lang="en-US" dirty="0" err="1">
                <a:solidFill>
                  <a:srgbClr val="000000"/>
                </a:solidFill>
              </a:rPr>
              <a:t>TeV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Monitor factor = 0.1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FF0000"/>
                </a:solidFill>
              </a:rPr>
              <a:t>Thresholds need to be reviewed and recalculated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320" y="2432416"/>
            <a:ext cx="5728320" cy="414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DF4B40D-4F46-4B83-9FE1-C2C844E18693}" type="slidenum">
              <a:rPr lang="en-US"/>
              <a:pPr/>
              <a:t>16</a:t>
            </a:fld>
            <a:endParaRPr lang="en-US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772000" y="207382"/>
            <a:ext cx="394416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Thresholds for MQXA Monitors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7360" y="686953"/>
            <a:ext cx="8501760" cy="170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80 MQXA monitors (8 families according to position 1,2,3 and special positions)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Thresholds in pos. 1 &gt; pos. 2 (~70 % smaller) &lt; pos. 3 (~25% higher)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Thresholds in special positions are at maximum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Monitor factor = 0.1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1920" y="3469325"/>
            <a:ext cx="4224960" cy="31179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00" y="3525490"/>
            <a:ext cx="3844800" cy="2978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4FCE0FE-1D8B-4ACC-9910-0E0018BA4E93}" type="slidenum">
              <a:rPr lang="en-US"/>
              <a:pPr/>
              <a:t>17</a:t>
            </a:fld>
            <a:endParaRPr lang="en-US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772001" y="207382"/>
            <a:ext cx="396000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Thresholds for MQXB Monitors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07360" y="686953"/>
            <a:ext cx="8501760" cy="124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64 MQXB monitors (4 families according to position 2,3)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Thresholds in pos. 2 &lt; pos. 3 (~25 % higher)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Monitor factor = 0.1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880" y="2073818"/>
            <a:ext cx="6220800" cy="4355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C0EA16-DE29-43A7-9649-28344BEFE94A}" type="slidenum">
              <a:rPr lang="en-US"/>
              <a:pPr/>
              <a:t>18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772000" y="207382"/>
            <a:ext cx="377136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Thresholds for MQY Monitors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7360" y="686953"/>
            <a:ext cx="8501760" cy="124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108 MQY monitors (6 families according to position 1,2,3 in LSS)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Thresholds in pos. 1 &gt; pos. 2 (~90 % smaller), pos.3 at maximum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Monitor factor = 0.1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60" y="3110727"/>
            <a:ext cx="4147200" cy="3143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9280" y="3092005"/>
            <a:ext cx="4147200" cy="33253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348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201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Status of Threshold Settings</a:t>
            </a:r>
            <a:endParaRPr lang="en-US" sz="2200" dirty="0">
              <a:solidFill>
                <a:srgbClr val="000000"/>
              </a:solidFill>
            </a:endParaRPr>
          </a:p>
        </p:txBody>
      </p:sp>
      <p:graphicFrame>
        <p:nvGraphicFramePr>
          <p:cNvPr id="4099" name="Group 3"/>
          <p:cNvGraphicFramePr>
            <a:graphicFrameLocks noGrp="1"/>
          </p:cNvGraphicFramePr>
          <p:nvPr/>
        </p:nvGraphicFramePr>
        <p:xfrm>
          <a:off x="785786" y="714356"/>
          <a:ext cx="7579350" cy="5308810"/>
        </p:xfrm>
        <a:graphic>
          <a:graphicData uri="http://schemas.openxmlformats.org/drawingml/2006/table">
            <a:tbl>
              <a:tblPr/>
              <a:tblGrid>
                <a:gridCol w="798422"/>
                <a:gridCol w="1331541"/>
                <a:gridCol w="5449387"/>
              </a:tblGrid>
              <a:tr h="43383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Nr</a:t>
                      </a:r>
                    </a:p>
                  </a:txBody>
                  <a:tcPr marL="71283" marR="71283" marT="49647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Elements</a:t>
                      </a:r>
                    </a:p>
                  </a:txBody>
                  <a:tcPr marL="71283" marR="71283" marT="49647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Thresholds</a:t>
                      </a:r>
                    </a:p>
                  </a:txBody>
                  <a:tcPr marL="71283" marR="71283" marT="49647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65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MB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Detailed Geant4 and FLUKA simulations,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Quench tests on LHC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09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MQ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Detailed Geant4 simulations.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65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3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MQXA, MQXB (triplets)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FF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Detailed FLUKA simulations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(at 7 TeV only)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65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4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B1.3B_MQXA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B2.3B_MQXA</a:t>
                      </a:r>
                    </a:p>
                  </a:txBody>
                  <a:tcPr marL="71283" marR="71283" marT="48249" marB="37071" horzOverflow="overflow">
                    <a:lnL>
                      <a:noFill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Max. thresholds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New simulations are done – to be revised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7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5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MQY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Quench Levels rescaled from MQ simulations, new Geant4 simulations and loss maps may be needed,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monitors in position 3 have max. thresholds.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 Data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analysis standalone magnet needed.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22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6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MQM, MQML, MQM at 4.5 K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Quench Levels rescaled from MQ simulations, analysis loss maps needed (as for MQY),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Monitors in position 3 have max. thresholds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65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7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MQTLH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Quench Levels rescaled from MQ simulations (a setting error spotted, to be corrected asap)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65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8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MBRB, MBRC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Basic simulations for loss pattern generated by Wire Scanner, but thresholds are rescaled from MB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65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9</a:t>
                      </a:r>
                    </a:p>
                  </a:txBody>
                  <a:tcPr marL="71283" marR="71283" marT="49647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MBX</a:t>
                      </a:r>
                    </a:p>
                  </a:txBody>
                  <a:tcPr marL="71283" marR="71283" marT="49647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Quench Levels rescaled from MB + ECR's for over-injection issues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More detailed analysis for over-injection needed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10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Collimators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EDMS 995569 + ECRs, systematic study of signal per lost proton needed</a:t>
                      </a:r>
                    </a:p>
                  </a:txBody>
                  <a:tcPr marL="71283" marR="71283" marT="48249" marB="37071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85786" y="6000768"/>
            <a:ext cx="7367724" cy="714380"/>
            <a:chOff x="785786" y="6000768"/>
            <a:chExt cx="7367724" cy="714380"/>
          </a:xfrm>
        </p:grpSpPr>
        <p:sp>
          <p:nvSpPr>
            <p:cNvPr id="5" name="Rectangle 4"/>
            <p:cNvSpPr/>
            <p:nvPr/>
          </p:nvSpPr>
          <p:spPr>
            <a:xfrm>
              <a:off x="785786" y="6112985"/>
              <a:ext cx="428628" cy="142876"/>
            </a:xfrm>
            <a:prstGeom prst="rect">
              <a:avLst/>
            </a:prstGeom>
            <a:solidFill>
              <a:srgbClr val="25FB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4414" y="6000768"/>
              <a:ext cx="1826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Good knowledge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10435" y="6112985"/>
              <a:ext cx="428628" cy="14287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39063" y="6000768"/>
              <a:ext cx="2498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To be checked with data 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39393" y="6125127"/>
              <a:ext cx="428628" cy="1428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68021" y="6012910"/>
              <a:ext cx="1785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More simulation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14480" y="6458033"/>
              <a:ext cx="428628" cy="14287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43108" y="6345816"/>
              <a:ext cx="2204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Will be changed next 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3470" y="6445915"/>
              <a:ext cx="428628" cy="1428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2098" y="6333698"/>
              <a:ext cx="2356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Disconnected from BIS </a:t>
              </a:r>
              <a:endParaRPr lang="en-US" dirty="0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7858148" cy="371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Callout 1 (Accent Bar) 8"/>
          <p:cNvSpPr/>
          <p:nvPr/>
        </p:nvSpPr>
        <p:spPr>
          <a:xfrm rot="16200000">
            <a:off x="1214416" y="714356"/>
            <a:ext cx="500065" cy="2071702"/>
          </a:xfrm>
          <a:prstGeom prst="accentCallout1">
            <a:avLst>
              <a:gd name="adj1" fmla="val 20129"/>
              <a:gd name="adj2" fmla="val -14047"/>
              <a:gd name="adj3" fmla="val 29282"/>
              <a:gd name="adj4" fmla="val -247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9 IC with bad soldering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Overview of failures </a:t>
            </a:r>
            <a:r>
              <a:rPr lang="en-GB" sz="1800" dirty="0" smtClean="0"/>
              <a:t>(since Feb. 2010)</a:t>
            </a:r>
            <a:endParaRPr lang="en-GB" dirty="0"/>
          </a:p>
        </p:txBody>
      </p:sp>
      <p:sp>
        <p:nvSpPr>
          <p:cNvPr id="12" name="Line Callout 1 (Accent Bar) 11"/>
          <p:cNvSpPr/>
          <p:nvPr/>
        </p:nvSpPr>
        <p:spPr>
          <a:xfrm rot="16200000">
            <a:off x="3500430" y="1000108"/>
            <a:ext cx="500065" cy="2071702"/>
          </a:xfrm>
          <a:prstGeom prst="accentCallout1">
            <a:avLst>
              <a:gd name="adj1" fmla="val 33463"/>
              <a:gd name="adj2" fmla="val -12142"/>
              <a:gd name="adj3" fmla="val 55029"/>
              <a:gd name="adj4" fmla="val -196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buNone/>
            </a:pPr>
            <a:r>
              <a:rPr lang="en-GB" sz="1500" dirty="0">
                <a:solidFill>
                  <a:schemeClr val="bg1"/>
                </a:solidFill>
              </a:rPr>
              <a:t>9</a:t>
            </a:r>
            <a:r>
              <a:rPr lang="en-GB" sz="1500" dirty="0" smtClean="0">
                <a:solidFill>
                  <a:schemeClr val="bg1"/>
                </a:solidFill>
              </a:rPr>
              <a:t> GOH with low power</a:t>
            </a:r>
          </a:p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1 damaged connector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3" name="Line Callout 1 (Accent Bar) 12"/>
          <p:cNvSpPr/>
          <p:nvPr/>
        </p:nvSpPr>
        <p:spPr>
          <a:xfrm rot="5400000">
            <a:off x="1464447" y="4893480"/>
            <a:ext cx="500065" cy="2428892"/>
          </a:xfrm>
          <a:prstGeom prst="accentCallout1">
            <a:avLst>
              <a:gd name="adj1" fmla="val 45228"/>
              <a:gd name="adj2" fmla="val -12142"/>
              <a:gd name="adj3" fmla="val 19978"/>
              <a:gd name="adj4" fmla="val -165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buNone/>
            </a:pPr>
            <a:r>
              <a:rPr lang="en-GB" sz="1500" dirty="0">
                <a:solidFill>
                  <a:schemeClr val="bg1"/>
                </a:solidFill>
              </a:rPr>
              <a:t>6</a:t>
            </a:r>
            <a:r>
              <a:rPr lang="en-GB" sz="1500" dirty="0" smtClean="0">
                <a:solidFill>
                  <a:schemeClr val="bg1"/>
                </a:solidFill>
              </a:rPr>
              <a:t> CFC with noisy components</a:t>
            </a:r>
          </a:p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2 cards with bad soldering   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Line Callout 1 (Accent Bar) 13"/>
          <p:cNvSpPr/>
          <p:nvPr/>
        </p:nvSpPr>
        <p:spPr>
          <a:xfrm rot="5400000">
            <a:off x="4214810" y="5072074"/>
            <a:ext cx="500065" cy="2071702"/>
          </a:xfrm>
          <a:prstGeom prst="accentCallout1">
            <a:avLst>
              <a:gd name="adj1" fmla="val 33463"/>
              <a:gd name="adj2" fmla="val -12142"/>
              <a:gd name="adj3" fmla="val -7500"/>
              <a:gd name="adj4" fmla="val -301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buNone/>
            </a:pPr>
            <a:r>
              <a:rPr lang="en-GB" sz="1500" dirty="0" smtClean="0">
                <a:solidFill>
                  <a:schemeClr val="bg1"/>
                </a:solidFill>
              </a:rPr>
              <a:t>6x </a:t>
            </a:r>
            <a:r>
              <a:rPr lang="en-GB" sz="1500" dirty="0" smtClean="0">
                <a:solidFill>
                  <a:schemeClr val="bg1"/>
                </a:solidFill>
              </a:rPr>
              <a:t>optical receivers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5" name="Line Callout 1 (Accent Bar) 14"/>
          <p:cNvSpPr/>
          <p:nvPr/>
        </p:nvSpPr>
        <p:spPr>
          <a:xfrm rot="16200000">
            <a:off x="7500959" y="1214422"/>
            <a:ext cx="500065" cy="1357322"/>
          </a:xfrm>
          <a:prstGeom prst="accentCallout1">
            <a:avLst>
              <a:gd name="adj1" fmla="val 77674"/>
              <a:gd name="adj2" fmla="val -10239"/>
              <a:gd name="adj3" fmla="val 52270"/>
              <a:gd name="adj4" fmla="val -379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buNone/>
            </a:pPr>
            <a:r>
              <a:rPr lang="en-GB" sz="1500" dirty="0">
                <a:solidFill>
                  <a:schemeClr val="bg1"/>
                </a:solidFill>
              </a:rPr>
              <a:t>1</a:t>
            </a:r>
            <a:r>
              <a:rPr lang="en-GB" sz="1500" dirty="0" smtClean="0">
                <a:solidFill>
                  <a:schemeClr val="bg1"/>
                </a:solidFill>
              </a:rPr>
              <a:t> x SRAM failed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Group 1"/>
          <p:cNvGraphicFramePr>
            <a:graphicFrameLocks noGrp="1"/>
          </p:cNvGraphicFramePr>
          <p:nvPr/>
        </p:nvGraphicFramePr>
        <p:xfrm>
          <a:off x="414720" y="207382"/>
          <a:ext cx="8157808" cy="5795042"/>
        </p:xfrm>
        <a:graphic>
          <a:graphicData uri="http://schemas.openxmlformats.org/drawingml/2006/table">
            <a:tbl>
              <a:tblPr/>
              <a:tblGrid>
                <a:gridCol w="1062030"/>
                <a:gridCol w="1547732"/>
                <a:gridCol w="5548046"/>
              </a:tblGrid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11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TDI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Thresholds based on input from Brennan + analysis results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Detailed simulations have been started (but no results yet)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12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TCD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Max. thresholds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Need info from experts (who?)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13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MSI/D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Damage conditions agreed with Jan + Geant4 simulations (being revised now)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14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MKI/D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Max. thresholds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Need info from experts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15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Dump line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Disabled ,i.e. disconnected from BIS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Analysis needed in order to determine thresholds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16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MQW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The same thresholds as for MSI/D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17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MBW 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Max. thresholds 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(can they be re-scaled (BLM signal due to geometry) from MSI?)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18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TAN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Max. thresholds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Need info from experts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19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Roman pots (XRP)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Like TCT,TCLA thresholds + FLUKA simulations for BLM signal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20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On missing magnet in DS (LYRA)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FLUKA simulations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8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21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DFB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The same thresholds as for MB</a:t>
                      </a:r>
                    </a:p>
                  </a:txBody>
                  <a:tcPr marL="80280" marR="80280" marT="54339" marB="4175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85786" y="6000768"/>
            <a:ext cx="7367724" cy="714380"/>
            <a:chOff x="785786" y="6000768"/>
            <a:chExt cx="7367724" cy="714380"/>
          </a:xfrm>
        </p:grpSpPr>
        <p:sp>
          <p:nvSpPr>
            <p:cNvPr id="4" name="Rectangle 3"/>
            <p:cNvSpPr/>
            <p:nvPr/>
          </p:nvSpPr>
          <p:spPr>
            <a:xfrm>
              <a:off x="785786" y="6112985"/>
              <a:ext cx="428628" cy="142876"/>
            </a:xfrm>
            <a:prstGeom prst="rect">
              <a:avLst/>
            </a:prstGeom>
            <a:solidFill>
              <a:srgbClr val="25FB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4414" y="6000768"/>
              <a:ext cx="1826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Good knowledge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10435" y="6112985"/>
              <a:ext cx="428628" cy="14287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9063" y="6000768"/>
              <a:ext cx="2498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To be checked with data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39393" y="6125127"/>
              <a:ext cx="428628" cy="1428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68021" y="6012910"/>
              <a:ext cx="1785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More simulation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14480" y="6458033"/>
              <a:ext cx="428628" cy="14287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3108" y="6345816"/>
              <a:ext cx="2204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Will be changed next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3470" y="6445915"/>
              <a:ext cx="428628" cy="1428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2098" y="6333698"/>
              <a:ext cx="2356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Disconnected from BIS </a:t>
              </a:r>
              <a:endParaRPr lang="en-US" dirty="0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/>
        </p:nvGraphicFramePr>
        <p:xfrm>
          <a:off x="381601" y="207382"/>
          <a:ext cx="8295840" cy="2131423"/>
        </p:xfrm>
        <a:graphic>
          <a:graphicData uri="http://schemas.openxmlformats.org/drawingml/2006/table">
            <a:tbl>
              <a:tblPr/>
              <a:tblGrid>
                <a:gridCol w="1080000"/>
                <a:gridCol w="1573920"/>
                <a:gridCol w="5641920"/>
              </a:tblGrid>
              <a:tr h="5357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22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TCSM + TCHS +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TCAPA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Disabled ,i.e. disconnected from BIS, since element not installed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7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23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All SEM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Disabled ,i.e. disconnected from BIS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Analysis needed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1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24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BSRTM +BGI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Thresholds as for MSI/D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7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25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MBWMD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Max. thresholds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DejaVu Sans" charset="0"/>
                        </a:rPr>
                        <a:t>Need info from experts</a:t>
                      </a:r>
                    </a:p>
                  </a:txBody>
                  <a:tcPr marL="81638" marR="81638" marT="55258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85786" y="2428868"/>
            <a:ext cx="7367724" cy="714380"/>
            <a:chOff x="785786" y="6000768"/>
            <a:chExt cx="7367724" cy="714380"/>
          </a:xfrm>
        </p:grpSpPr>
        <p:sp>
          <p:nvSpPr>
            <p:cNvPr id="4" name="Rectangle 3"/>
            <p:cNvSpPr/>
            <p:nvPr/>
          </p:nvSpPr>
          <p:spPr>
            <a:xfrm>
              <a:off x="785786" y="6112985"/>
              <a:ext cx="428628" cy="142876"/>
            </a:xfrm>
            <a:prstGeom prst="rect">
              <a:avLst/>
            </a:prstGeom>
            <a:solidFill>
              <a:srgbClr val="25FB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4414" y="6000768"/>
              <a:ext cx="1826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Good knowledge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10435" y="6112985"/>
              <a:ext cx="428628" cy="14287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39063" y="6000768"/>
              <a:ext cx="2498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To be checked with data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39393" y="6125127"/>
              <a:ext cx="428628" cy="1428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68021" y="6012910"/>
              <a:ext cx="1785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More simulation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14480" y="6458033"/>
              <a:ext cx="428628" cy="14287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3108" y="6345816"/>
              <a:ext cx="2204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Will be changed next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3470" y="6445915"/>
              <a:ext cx="428628" cy="1428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2098" y="6333698"/>
              <a:ext cx="2356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Disconnected from BIS </a:t>
              </a:r>
              <a:endParaRPr lang="en-US" dirty="0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EC7C1A6-08BA-4853-B5B2-B1516421C337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176641" y="214290"/>
            <a:ext cx="29131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Threshold  Generation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37920" y="571480"/>
            <a:ext cx="7943040" cy="4958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Current: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Code written in C (object oriented source code, </a:t>
            </a:r>
            <a:r>
              <a:rPr lang="en-US" dirty="0">
                <a:solidFill>
                  <a:schemeClr val="accent5"/>
                </a:solidFill>
              </a:rPr>
              <a:t>Macros</a:t>
            </a:r>
            <a:r>
              <a:rPr lang="en-US" dirty="0">
                <a:solidFill>
                  <a:srgbClr val="000000"/>
                </a:solidFill>
              </a:rPr>
              <a:t> to create thresholds)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Code needs to be debugged in detail and needs to be improved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For each family we use one specific Macro  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Source code, macros and threshold files are stored in </a:t>
            </a:r>
            <a:r>
              <a:rPr lang="en-US" dirty="0" smtClean="0">
                <a:solidFill>
                  <a:schemeClr val="accent5"/>
                </a:solidFill>
              </a:rPr>
              <a:t>SVN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with given version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Automatic versioning needs to be implemented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Documentation of all changes (stored in SVN): </a:t>
            </a:r>
            <a:r>
              <a:rPr lang="en-US" dirty="0" err="1">
                <a:solidFill>
                  <a:srgbClr val="FF0000"/>
                </a:solidFill>
              </a:rPr>
              <a:t>automatization</a:t>
            </a:r>
            <a:r>
              <a:rPr lang="en-US" dirty="0">
                <a:solidFill>
                  <a:srgbClr val="FF0000"/>
                </a:solidFill>
              </a:rPr>
              <a:t> needed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ECR for each change that needs to be signed by the responsible persons (needs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 further improvement)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Planned: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Change to fully object oriented threshold code (C++ or python)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Implementing algorithms and </a:t>
            </a:r>
            <a:r>
              <a:rPr lang="en-US" dirty="0" err="1" smtClean="0">
                <a:solidFill>
                  <a:srgbClr val="000000"/>
                </a:solidFill>
              </a:rPr>
              <a:t>parametrization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LSA level</a:t>
            </a:r>
            <a:r>
              <a:rPr lang="en-US" dirty="0">
                <a:solidFill>
                  <a:schemeClr val="accent5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  thresholds generation directly in LSA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Checks: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Maximum BITS (code, application,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LSA level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- Decrease with energy and with integration time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Need more automatic procedures to keep human failures as small as possible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72320" y="3318108"/>
            <a:ext cx="207360" cy="38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LSA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57298"/>
            <a:ext cx="8591550" cy="5013325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 smtClean="0">
                <a:solidFill>
                  <a:schemeClr val="tx2"/>
                </a:solidFill>
              </a:rPr>
              <a:t>Internal LSA DB Constraints </a:t>
            </a:r>
            <a:r>
              <a:rPr lang="en-GB" sz="1800" dirty="0" smtClean="0"/>
              <a:t>[improvement]</a:t>
            </a:r>
          </a:p>
          <a:p>
            <a:pPr lvl="1"/>
            <a:r>
              <a:rPr lang="en-GB" sz="1800" dirty="0" smtClean="0"/>
              <a:t>Most of them already reviewed</a:t>
            </a:r>
          </a:p>
          <a:p>
            <a:pPr lvl="1"/>
            <a:r>
              <a:rPr lang="en-GB" sz="1800" dirty="0" smtClean="0"/>
              <a:t>Need to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add more complex/powerful </a:t>
            </a:r>
            <a:r>
              <a:rPr lang="en-GB" sz="1800" dirty="0" smtClean="0"/>
              <a:t>constraints</a:t>
            </a:r>
          </a:p>
          <a:p>
            <a:pPr lvl="1"/>
            <a:endParaRPr lang="en-GB" sz="1400" dirty="0" smtClean="0"/>
          </a:p>
          <a:p>
            <a:r>
              <a:rPr lang="en-GB" sz="2200" dirty="0" smtClean="0">
                <a:solidFill>
                  <a:schemeClr val="tx2"/>
                </a:solidFill>
              </a:rPr>
              <a:t>Internal LSA DB Check for disabled channels </a:t>
            </a:r>
            <a:r>
              <a:rPr lang="en-GB" sz="1800" dirty="0" smtClean="0"/>
              <a:t>[available]</a:t>
            </a:r>
          </a:p>
          <a:p>
            <a:pPr lvl="1"/>
            <a:r>
              <a:rPr lang="en-GB" sz="1800" dirty="0" smtClean="0"/>
              <a:t>Based on monitor criticality and adjacent disabled channels</a:t>
            </a:r>
          </a:p>
          <a:p>
            <a:pPr lvl="1"/>
            <a:r>
              <a:rPr lang="en-GB" sz="1800" dirty="0" smtClean="0"/>
              <a:t>Each monitor is being tagged on its criticality </a:t>
            </a:r>
          </a:p>
          <a:p>
            <a:pPr lvl="1"/>
            <a:r>
              <a:rPr lang="en-GB" sz="1800" dirty="0" smtClean="0"/>
              <a:t>Current version blocks commits on rules violation</a:t>
            </a:r>
          </a:p>
          <a:p>
            <a:pPr lvl="1"/>
            <a:r>
              <a:rPr lang="en-GB" sz="1800" dirty="0" smtClean="0"/>
              <a:t>Needs review of the monitor tags (e.g. collimator monitors can be disabled </a:t>
            </a:r>
            <a:r>
              <a:rPr lang="en-GB" sz="1800" dirty="0" err="1" smtClean="0"/>
              <a:t>atm</a:t>
            </a:r>
            <a:r>
              <a:rPr lang="en-GB" sz="1800" dirty="0" smtClean="0"/>
              <a:t>)</a:t>
            </a:r>
          </a:p>
          <a:p>
            <a:pPr lvl="1"/>
            <a:endParaRPr lang="en-GB" sz="1800" dirty="0"/>
          </a:p>
          <a:p>
            <a:r>
              <a:rPr lang="en-GB" sz="2200" dirty="0" smtClean="0">
                <a:solidFill>
                  <a:schemeClr val="tx2"/>
                </a:solidFill>
              </a:rPr>
              <a:t>Roll-Back of commits</a:t>
            </a:r>
          </a:p>
          <a:p>
            <a:pPr lvl="1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Complete</a:t>
            </a:r>
            <a:r>
              <a:rPr lang="en-GB" sz="1800" dirty="0" smtClean="0"/>
              <a:t> :: using DB Retention functionality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[available]</a:t>
            </a:r>
          </a:p>
          <a:p>
            <a:pPr lvl="2"/>
            <a:r>
              <a:rPr lang="en-GB" sz="1400" dirty="0"/>
              <a:t>C</a:t>
            </a:r>
            <a:r>
              <a:rPr lang="en-GB" sz="1400" dirty="0" smtClean="0"/>
              <a:t>urrently available max 24h after commit has been made</a:t>
            </a:r>
          </a:p>
          <a:p>
            <a:pPr lvl="2"/>
            <a:r>
              <a:rPr lang="en-GB" sz="1400" dirty="0" smtClean="0"/>
              <a:t>Only by DB expert (i.e.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CO/DM</a:t>
            </a:r>
            <a:r>
              <a:rPr lang="en-GB" sz="1400" dirty="0" smtClean="0"/>
              <a:t>)</a:t>
            </a:r>
          </a:p>
          <a:p>
            <a:pPr lvl="1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Partial :</a:t>
            </a:r>
            <a:r>
              <a:rPr lang="en-GB" sz="1800" dirty="0" smtClean="0"/>
              <a:t>: using history tables [under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development]</a:t>
            </a:r>
          </a:p>
          <a:p>
            <a:pPr lvl="2"/>
            <a:r>
              <a:rPr lang="en-GB" sz="1400" dirty="0" smtClean="0"/>
              <a:t>Flags (masking, </a:t>
            </a:r>
            <a:r>
              <a:rPr lang="en-GB" sz="1400" dirty="0" err="1" smtClean="0"/>
              <a:t>connection_to_BIS</a:t>
            </a:r>
            <a:r>
              <a:rPr lang="en-GB" sz="1400" dirty="0" smtClean="0"/>
              <a:t>, …)</a:t>
            </a:r>
          </a:p>
          <a:p>
            <a:pPr lvl="2"/>
            <a:r>
              <a:rPr lang="en-GB" sz="1400" dirty="0" smtClean="0"/>
              <a:t>Family (threshold values) </a:t>
            </a:r>
          </a:p>
          <a:p>
            <a:pPr lvl="2"/>
            <a:r>
              <a:rPr lang="en-GB" sz="1400" dirty="0" smtClean="0"/>
              <a:t>Monitor (classification to family, other settings)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Predefined Procedures (Audits) -</a:t>
            </a:r>
            <a:br>
              <a:rPr lang="en-GB" dirty="0" smtClean="0"/>
            </a:br>
            <a:r>
              <a:rPr lang="en-GB" dirty="0" smtClean="0"/>
              <a:t>what is not done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357430"/>
            <a:ext cx="8229600" cy="3643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Procedure/Implementation for generation of thresholds</a:t>
            </a:r>
          </a:p>
          <a:p>
            <a:r>
              <a:rPr lang="en-GB" dirty="0" smtClean="0"/>
              <a:t>Direct dump not tested, high intensity needed (electrically done)</a:t>
            </a:r>
          </a:p>
          <a:p>
            <a:r>
              <a:rPr lang="en-GB" dirty="0" smtClean="0"/>
              <a:t>Update of thresholds – two person procedure executed in the control room, enforced by program (will be </a:t>
            </a:r>
            <a:r>
              <a:rPr lang="en-GB" dirty="0" err="1" smtClean="0"/>
              <a:t>implemted</a:t>
            </a:r>
            <a:r>
              <a:rPr lang="en-GB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4348" y="157161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MPS Aspects of the Beam Loss Monitor System Commissioning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Management Procedure of the LM System Settings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MPS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b="1" dirty="0" smtClean="0"/>
              <a:t>Beam Commissioning Tests</a:t>
            </a:r>
            <a:r>
              <a:rPr lang="en-GB" dirty="0" smtClean="0"/>
              <a:t> </a:t>
            </a:r>
            <a:r>
              <a:rPr lang="en-GB" sz="2000" dirty="0" smtClean="0"/>
              <a:t>(only those still pending)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>
                <a:solidFill>
                  <a:schemeClr val="tx2"/>
                </a:solidFill>
              </a:rPr>
              <a:t>Interface of direct BLMs with the LBDS</a:t>
            </a:r>
          </a:p>
          <a:p>
            <a:pPr lvl="1"/>
            <a:r>
              <a:rPr lang="en-GB" dirty="0" smtClean="0"/>
              <a:t>Reduce the voltage setting of the abort threshold.</a:t>
            </a:r>
          </a:p>
          <a:p>
            <a:pPr lvl="1"/>
            <a:r>
              <a:rPr lang="en-GB" dirty="0" smtClean="0"/>
              <a:t>Dump the injected beam on the collimator TCDQ and TCSG (with local bump)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2 hours and 2 accesses</a:t>
            </a:r>
          </a:p>
          <a:p>
            <a:pPr lvl="1">
              <a:buFont typeface="Wingdings" pitchFamily="2" charset="2"/>
              <a:buChar char="v"/>
            </a:pPr>
            <a:endParaRPr lang="en-GB" dirty="0" smtClean="0"/>
          </a:p>
          <a:p>
            <a:r>
              <a:rPr lang="en-GB" dirty="0" smtClean="0">
                <a:solidFill>
                  <a:schemeClr val="tx2"/>
                </a:solidFill>
              </a:rPr>
              <a:t>Provoked quench for transient losses</a:t>
            </a:r>
          </a:p>
          <a:p>
            <a:pPr lvl="1"/>
            <a:r>
              <a:rPr lang="en-GB" dirty="0"/>
              <a:t>‘recovering quench</a:t>
            </a:r>
            <a:r>
              <a:rPr lang="en-GB" dirty="0" smtClean="0"/>
              <a:t>’ </a:t>
            </a:r>
            <a:r>
              <a:rPr lang="en-GB" dirty="0"/>
              <a:t>detected with the </a:t>
            </a:r>
            <a:r>
              <a:rPr lang="en-GB" dirty="0" err="1" smtClean="0"/>
              <a:t>nQPS</a:t>
            </a:r>
            <a:endParaRPr lang="en-GB" dirty="0" smtClean="0"/>
          </a:p>
          <a:p>
            <a:pPr lvl="1"/>
            <a:r>
              <a:rPr lang="en-GB" dirty="0" smtClean="0"/>
              <a:t>The losses are recorded and compared to the expected quench level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1 hour/magnet type = 4 hours</a:t>
            </a:r>
          </a:p>
          <a:p>
            <a:pPr lvl="1">
              <a:buFont typeface="Wingdings" pitchFamily="2" charset="2"/>
              <a:buChar char="v"/>
            </a:pPr>
            <a:endParaRPr lang="en-GB" dirty="0" smtClean="0"/>
          </a:p>
          <a:p>
            <a:r>
              <a:rPr lang="en-GB" dirty="0" smtClean="0">
                <a:solidFill>
                  <a:schemeClr val="tx2"/>
                </a:solidFill>
              </a:rPr>
              <a:t>Provoked quench for steady-state losses</a:t>
            </a:r>
          </a:p>
          <a:p>
            <a:pPr lvl="1"/>
            <a:r>
              <a:rPr lang="en-GB" dirty="0"/>
              <a:t>‘recovering </a:t>
            </a:r>
            <a:r>
              <a:rPr lang="en-GB" dirty="0" smtClean="0"/>
              <a:t>quench’ </a:t>
            </a:r>
            <a:r>
              <a:rPr lang="en-GB" dirty="0"/>
              <a:t>detected with the temperature </a:t>
            </a:r>
            <a:r>
              <a:rPr lang="en-GB" dirty="0" smtClean="0"/>
              <a:t>sensors</a:t>
            </a:r>
          </a:p>
          <a:p>
            <a:pPr lvl="1"/>
            <a:r>
              <a:rPr lang="en-GB" dirty="0" smtClean="0"/>
              <a:t>The losses are recorded and compared to the expected quench level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1 hour/magnet type = 4 hours</a:t>
            </a:r>
          </a:p>
          <a:p>
            <a:pPr lvl="1">
              <a:buFont typeface="Wingdings" pitchFamily="2" charset="2"/>
              <a:buChar char="v"/>
            </a:pPr>
            <a:endParaRPr lang="en-GB" dirty="0"/>
          </a:p>
          <a:p>
            <a:pPr lvl="1">
              <a:buNone/>
            </a:pPr>
            <a:endParaRPr lang="en-GB" sz="2300" i="1" dirty="0" smtClean="0"/>
          </a:p>
          <a:p>
            <a:pPr lvl="1">
              <a:buNone/>
            </a:pPr>
            <a:r>
              <a:rPr lang="en-GB" sz="2300" i="1" dirty="0"/>
              <a:t>	</a:t>
            </a:r>
            <a:r>
              <a:rPr lang="en-GB" sz="2300" i="1" dirty="0" smtClean="0"/>
              <a:t>			More info: https://espace.cern.ch/LHC-Machine-Protection/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35004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/>
              <a:t>R</a:t>
            </a:r>
            <a:r>
              <a:rPr lang="en-GB" dirty="0" smtClean="0"/>
              <a:t>eview </a:t>
            </a:r>
            <a:r>
              <a:rPr lang="en-US" dirty="0" smtClean="0"/>
              <a:t>will seek to: </a:t>
            </a:r>
            <a:endParaRPr lang="en-GB" dirty="0" smtClean="0"/>
          </a:p>
          <a:p>
            <a:r>
              <a:rPr lang="en-US" dirty="0" smtClean="0"/>
              <a:t>assess the </a:t>
            </a:r>
            <a:r>
              <a:rPr lang="en-US" b="1" dirty="0" smtClean="0"/>
              <a:t>adequacy of the overall </a:t>
            </a:r>
            <a:r>
              <a:rPr lang="en-US" dirty="0" smtClean="0"/>
              <a:t> BLM system design with a focus on the programmable parts</a:t>
            </a:r>
            <a:endParaRPr lang="en-GB" dirty="0" smtClean="0"/>
          </a:p>
          <a:p>
            <a:endParaRPr lang="en-GB" dirty="0" smtClean="0"/>
          </a:p>
          <a:p>
            <a:r>
              <a:rPr lang="en-US" b="1" dirty="0" smtClean="0"/>
              <a:t>identify possible weaknesses</a:t>
            </a:r>
            <a:r>
              <a:rPr lang="en-US" dirty="0" smtClean="0"/>
              <a:t> in the programmable parts of the mission-critical BLM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GB" dirty="0" smtClean="0"/>
          </a:p>
          <a:p>
            <a:r>
              <a:rPr lang="en-US" b="1" dirty="0" smtClean="0"/>
              <a:t>suggest activities that could increase the level of confidence </a:t>
            </a:r>
            <a:r>
              <a:rPr lang="en-US" dirty="0" smtClean="0"/>
              <a:t>that the programmable parts of BLM system performs as intended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GB" dirty="0" smtClean="0"/>
          </a:p>
          <a:p>
            <a:r>
              <a:rPr lang="en-US" b="1" dirty="0" smtClean="0"/>
              <a:t>suggest potential improvements</a:t>
            </a:r>
            <a:r>
              <a:rPr lang="en-US" dirty="0" smtClean="0"/>
              <a:t> of the BLM 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GB" dirty="0" smtClean="0"/>
          </a:p>
          <a:p>
            <a:r>
              <a:rPr lang="en-US" dirty="0" smtClean="0"/>
              <a:t>provide a </a:t>
            </a:r>
            <a:r>
              <a:rPr lang="en-US" b="1" dirty="0" smtClean="0"/>
              <a:t>general comparison of the BLM with approaches in industrial systems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43042" y="4572008"/>
          <a:ext cx="60722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341"/>
                <a:gridCol w="1114172"/>
                <a:gridCol w="2729719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/>
                        <a:t>Date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smtClean="0"/>
                        <a:t>Responsible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/>
                        <a:t>Deliverable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August 2010 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CERN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Delivery of project documentation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September 2010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CSL/CERN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Finalization of site-visit agenda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13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to 16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September 2010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CSL/CERN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On-Site visit - 4 full days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October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CSL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Delivery of written report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degradation analysis </a:t>
            </a:r>
            <a:r>
              <a:rPr lang="en-GB" sz="2800" dirty="0" smtClean="0"/>
              <a:t>(I)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972056" cy="639762"/>
          </a:xfrm>
        </p:spPr>
        <p:txBody>
          <a:bodyPr/>
          <a:lstStyle/>
          <a:p>
            <a:r>
              <a:rPr lang="en-GB" dirty="0" smtClean="0"/>
              <a:t>System Component &amp; Action: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25622"/>
            <a:ext cx="5114932" cy="3951288"/>
          </a:xfrm>
        </p:spPr>
        <p:txBody>
          <a:bodyPr>
            <a:normAutofit/>
          </a:bodyPr>
          <a:lstStyle/>
          <a:p>
            <a:r>
              <a:rPr lang="en-GB" dirty="0" smtClean="0"/>
              <a:t>Ionisation Chambers</a:t>
            </a:r>
          </a:p>
          <a:p>
            <a:pPr lvl="1"/>
            <a:r>
              <a:rPr lang="en-GB" dirty="0" smtClean="0"/>
              <a:t>Sanity </a:t>
            </a:r>
            <a:r>
              <a:rPr lang="en-GB" dirty="0"/>
              <a:t>c</a:t>
            </a:r>
            <a:r>
              <a:rPr lang="en-GB" dirty="0" smtClean="0"/>
              <a:t>hecks </a:t>
            </a:r>
            <a:r>
              <a:rPr lang="en-GB" sz="1600" dirty="0" smtClean="0"/>
              <a:t>[once daily + 200 </a:t>
            </a:r>
            <a:r>
              <a:rPr lang="en-GB" sz="1600" dirty="0" err="1" smtClean="0"/>
              <a:t>dur</a:t>
            </a:r>
            <a:r>
              <a:rPr lang="en-GB" sz="1600" dirty="0" smtClean="0"/>
              <a:t>. tech. stop]</a:t>
            </a:r>
            <a:endParaRPr lang="en-GB" dirty="0" smtClean="0"/>
          </a:p>
          <a:p>
            <a:pPr lvl="1"/>
            <a:r>
              <a:rPr lang="en-GB" dirty="0" smtClean="0"/>
              <a:t>Check of all spares </a:t>
            </a:r>
            <a:r>
              <a:rPr lang="en-GB" sz="1600" dirty="0" smtClean="0"/>
              <a:t>[ opening ~300 monitors]</a:t>
            </a:r>
            <a:br>
              <a:rPr lang="en-GB" sz="1600" dirty="0" smtClean="0"/>
            </a:br>
            <a:endParaRPr lang="en-GB" dirty="0" smtClean="0"/>
          </a:p>
          <a:p>
            <a:r>
              <a:rPr lang="en-GB" dirty="0" smtClean="0"/>
              <a:t>Current-to-Frequency Converter</a:t>
            </a:r>
          </a:p>
          <a:p>
            <a:pPr lvl="1"/>
            <a:r>
              <a:rPr lang="en-GB" dirty="0" smtClean="0"/>
              <a:t>Noise &amp; Offset </a:t>
            </a:r>
            <a:r>
              <a:rPr lang="en-GB" sz="1600" dirty="0" smtClean="0"/>
              <a:t>[technical stop]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dirty="0" smtClean="0"/>
              <a:t>Optical links</a:t>
            </a:r>
          </a:p>
          <a:p>
            <a:pPr lvl="1"/>
            <a:r>
              <a:rPr lang="en-GB" dirty="0" smtClean="0"/>
              <a:t>Statuses &amp; Errors </a:t>
            </a:r>
            <a:r>
              <a:rPr lang="en-GB" sz="1600" dirty="0" smtClean="0"/>
              <a:t>[daily + weekly]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643570" y="1285860"/>
            <a:ext cx="3043230" cy="6397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Criticality: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43570" y="1925622"/>
            <a:ext cx="3286148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Degradation in between of sanity checks: fast losses cannot correctly detected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[reliability] </a:t>
            </a:r>
            <a:r>
              <a:rPr lang="en-GB" sz="2000" dirty="0">
                <a:solidFill>
                  <a:srgbClr val="FF0000"/>
                </a:solidFill>
              </a:rPr>
              <a:t/>
            </a:r>
            <a:br>
              <a:rPr lang="en-GB" sz="2000" dirty="0">
                <a:solidFill>
                  <a:srgbClr val="FF0000"/>
                </a:solidFill>
              </a:rPr>
            </a:b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High noise/offset can give false dump requests </a:t>
            </a:r>
            <a:r>
              <a:rPr lang="en-GB" sz="2000" dirty="0" smtClean="0">
                <a:solidFill>
                  <a:schemeClr val="accent5"/>
                </a:solidFill>
              </a:rPr>
              <a:t>[availability]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Lost packets provoke spurious dump requests </a:t>
            </a:r>
            <a:r>
              <a:rPr lang="en-GB" sz="2000" dirty="0" smtClean="0">
                <a:solidFill>
                  <a:schemeClr val="accent5"/>
                </a:solidFill>
              </a:rPr>
              <a:t>[availability] </a:t>
            </a:r>
            <a:endParaRPr lang="en-GB" sz="2000" dirty="0">
              <a:solidFill>
                <a:schemeClr val="accent5"/>
              </a:solidFill>
            </a:endParaRPr>
          </a:p>
          <a:p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degradation analysis </a:t>
            </a:r>
            <a:r>
              <a:rPr lang="en-GB" sz="2800" dirty="0">
                <a:solidFill>
                  <a:prstClr val="black"/>
                </a:solidFill>
              </a:rPr>
              <a:t>(</a:t>
            </a:r>
            <a:r>
              <a:rPr lang="en-GB" sz="2800" dirty="0" smtClean="0">
                <a:solidFill>
                  <a:prstClr val="black"/>
                </a:solidFill>
              </a:rPr>
              <a:t>II)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58204" cy="639762"/>
          </a:xfrm>
        </p:spPr>
        <p:txBody>
          <a:bodyPr/>
          <a:lstStyle/>
          <a:p>
            <a:pPr lvl="0"/>
            <a:r>
              <a:rPr lang="en-GB" dirty="0"/>
              <a:t>Future </a:t>
            </a:r>
            <a:r>
              <a:rPr lang="en-GB" dirty="0" smtClean="0"/>
              <a:t>Actions (</a:t>
            </a:r>
            <a:r>
              <a:rPr lang="en-GB" dirty="0" smtClean="0">
                <a:solidFill>
                  <a:schemeClr val="accent5"/>
                </a:solidFill>
              </a:rPr>
              <a:t>increase availability</a:t>
            </a:r>
            <a:r>
              <a:rPr lang="en-GB" dirty="0" smtClean="0"/>
              <a:t>):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1997060"/>
            <a:ext cx="8258204" cy="3951288"/>
          </a:xfrm>
        </p:spPr>
        <p:txBody>
          <a:bodyPr/>
          <a:lstStyle/>
          <a:p>
            <a:pPr lvl="0"/>
            <a:r>
              <a:rPr lang="en-GB" dirty="0"/>
              <a:t>Improve the </a:t>
            </a:r>
            <a:r>
              <a:rPr lang="en-GB" dirty="0" smtClean="0"/>
              <a:t>analysis tools to achieve: </a:t>
            </a:r>
          </a:p>
          <a:p>
            <a:pPr lvl="1"/>
            <a:r>
              <a:rPr lang="en-GB" dirty="0" smtClean="0"/>
              <a:t>Better </a:t>
            </a:r>
            <a:r>
              <a:rPr lang="en-GB" dirty="0"/>
              <a:t>combination of results 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Better display of results </a:t>
            </a:r>
          </a:p>
          <a:p>
            <a:pPr lvl="1"/>
            <a:r>
              <a:rPr lang="en-GB" dirty="0" smtClean="0"/>
              <a:t>Automation</a:t>
            </a:r>
          </a:p>
          <a:p>
            <a:pPr lvl="1"/>
            <a:r>
              <a:rPr lang="en-GB" dirty="0" smtClean="0"/>
              <a:t>Historical comparisons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Large scale test of Optical Links:</a:t>
            </a:r>
          </a:p>
          <a:p>
            <a:pPr lvl="1"/>
            <a:r>
              <a:rPr lang="en-GB" dirty="0" smtClean="0"/>
              <a:t>Measure optical power of all links a few times</a:t>
            </a:r>
          </a:p>
          <a:p>
            <a:pPr lvl="1"/>
            <a:r>
              <a:rPr lang="en-GB" dirty="0" smtClean="0"/>
              <a:t>Understand if there is degradation over time</a:t>
            </a:r>
          </a:p>
          <a:p>
            <a:pPr lvl="1"/>
            <a:r>
              <a:rPr lang="en-GB" dirty="0" smtClean="0"/>
              <a:t>Understand if there is correlation with temperature</a:t>
            </a:r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E049641-199B-40A1-8555-F2F32B2A1929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903041" y="1036909"/>
            <a:ext cx="327600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Shooting on TCLA in IR 7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00" y="1929803"/>
            <a:ext cx="8246880" cy="4297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73281" y="230425"/>
            <a:ext cx="775440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Comparison of BLM Monitor </a:t>
            </a:r>
            <a:r>
              <a:rPr lang="en-US" sz="2200" dirty="0" err="1">
                <a:solidFill>
                  <a:srgbClr val="000000"/>
                </a:solidFill>
              </a:rPr>
              <a:t>Behaviour</a:t>
            </a:r>
            <a:r>
              <a:rPr lang="en-US" sz="2200" dirty="0">
                <a:solidFill>
                  <a:srgbClr val="000000"/>
                </a:solidFill>
              </a:rPr>
              <a:t> between IR 3 and IR </a:t>
            </a:r>
            <a:r>
              <a:rPr lang="en-US" sz="2200" dirty="0" smtClean="0">
                <a:solidFill>
                  <a:srgbClr val="000000"/>
                </a:solidFill>
              </a:rPr>
              <a:t>7 (I)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AC97F0-D8FF-4FAE-9C50-4A43E99DC068}" type="slidenum">
              <a:rPr lang="en-US"/>
              <a:pPr/>
              <a:t>6</a:t>
            </a:fld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481" y="2029174"/>
            <a:ext cx="3906720" cy="2917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4240" y="1925483"/>
            <a:ext cx="4046400" cy="3256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51520" y="1244291"/>
            <a:ext cx="599760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200" dirty="0">
                <a:solidFill>
                  <a:srgbClr val="000000"/>
                </a:solidFill>
              </a:rPr>
              <a:t>Shooting on TCLA in IR 3 (beam 1 and beam 2)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9200" y="5210468"/>
            <a:ext cx="8035200" cy="1010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The measured losses are equal in IP3 and in IP7 and they are equal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for Left and Right side in </a:t>
            </a:r>
            <a:r>
              <a:rPr lang="en-US" dirty="0" smtClean="0">
                <a:solidFill>
                  <a:srgbClr val="000000"/>
                </a:solidFill>
              </a:rPr>
              <a:t>IP3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70C0"/>
                </a:solidFill>
              </a:rPr>
              <a:t>→ Functionality of the system is given and protection can be assured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0034" y="414764"/>
            <a:ext cx="7643866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Comparison of BLM Monitor </a:t>
            </a:r>
            <a:r>
              <a:rPr lang="en-US" sz="2200" dirty="0" err="1" smtClean="0">
                <a:solidFill>
                  <a:srgbClr val="000000"/>
                </a:solidFill>
              </a:rPr>
              <a:t>Behaviour</a:t>
            </a:r>
            <a:r>
              <a:rPr lang="en-US" sz="2200" dirty="0" smtClean="0">
                <a:solidFill>
                  <a:srgbClr val="000000"/>
                </a:solidFill>
              </a:rPr>
              <a:t> between IR 3 and IR 7 (II)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AED7B9F-477D-420C-80CD-3CF5F842A5F8}" type="slidenum">
              <a:rPr lang="en-US"/>
              <a:pPr/>
              <a:t>7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22080" y="1071546"/>
            <a:ext cx="8357760" cy="4493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Checked network structure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HV on the front ends is </a:t>
            </a:r>
            <a:r>
              <a:rPr lang="en-US" dirty="0" smtClean="0">
                <a:solidFill>
                  <a:srgbClr val="000000"/>
                </a:solidFill>
              </a:rPr>
              <a:t>stable, variation &lt; 50 V (</a:t>
            </a:r>
            <a:r>
              <a:rPr lang="en-US" dirty="0" err="1" smtClean="0">
                <a:solidFill>
                  <a:srgbClr val="000000"/>
                </a:solidFill>
              </a:rPr>
              <a:t>Unom</a:t>
            </a:r>
            <a:r>
              <a:rPr lang="en-US" dirty="0" smtClean="0">
                <a:solidFill>
                  <a:srgbClr val="000000"/>
                </a:solidFill>
              </a:rPr>
              <a:t>=1.5kV)</a:t>
            </a:r>
            <a:endParaRPr lang="en-US" dirty="0">
              <a:solidFill>
                <a:srgbClr val="000000"/>
              </a:solidFill>
            </a:endParaRP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It can be not excluded that the effects come from signal cables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Expected non-conformity in HV distribution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84D1"/>
                </a:solidFill>
              </a:rPr>
              <a:t>Investigations and analysis ongoing, need more detailed studies</a:t>
            </a:r>
          </a:p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Additional installations being done in order to investigate noise</a:t>
            </a:r>
          </a:p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1) Installation of batteries on spare channels: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BJBAP.A6R3 Channel 7: connected battery with 1.5μA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BJBAP.A8R3 Channel 7: connected battery with 1.5μA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BJBAP.B8R3 Channel 7: connected battery with 1.5μA</a:t>
            </a:r>
          </a:p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2) Installation of cable + T splitters + HV resistors on spare channels: 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BJBAP.A6R3 Channel 8: HV via 100Mohm 15μA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BJBAP.A8R3 Channel 8: HV via 100Mohm 15μA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BJBAP.B8R3 Channel 8: HV via 100Mohm 15μA</a:t>
            </a:r>
          </a:p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Beam tests and analysis pending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57224" y="231865"/>
            <a:ext cx="7715304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Comparison of BLM Monitor Behavior between IR 3 and IR 7 (III)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14240" y="714356"/>
            <a:ext cx="260352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</a:rPr>
              <a:t>Actions being taken so far: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IP2 Sanity Check Nonconformity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1997060"/>
            <a:ext cx="8258204" cy="3951288"/>
          </a:xfrm>
        </p:spPr>
        <p:txBody>
          <a:bodyPr/>
          <a:lstStyle/>
          <a:p>
            <a:r>
              <a:rPr lang="en-GB" dirty="0" smtClean="0"/>
              <a:t>Observation: sequencer initiated sanity check does not start</a:t>
            </a:r>
          </a:p>
          <a:p>
            <a:r>
              <a:rPr lang="en-GB" dirty="0" smtClean="0"/>
              <a:t>Consequence: timer reset is not done, no beam permit given</a:t>
            </a:r>
          </a:p>
          <a:p>
            <a:endParaRPr lang="en-GB" dirty="0" smtClean="0"/>
          </a:p>
          <a:p>
            <a:r>
              <a:rPr lang="en-GB" dirty="0" smtClean="0"/>
              <a:t>Beam permit generation is independent of sequencer 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Non conformity is not safety critical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BLM - MPP review, BLM Team, B. Dehning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Crossing – SEM signal </a:t>
            </a:r>
            <a:endParaRPr lang="en-US" dirty="0"/>
          </a:p>
        </p:txBody>
      </p:sp>
      <p:pic>
        <p:nvPicPr>
          <p:cNvPr id="10" name="Content Placeholder 9" descr="animation_B2V_IR7_RS09_SEM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643734" cy="381547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910" y="5286388"/>
            <a:ext cx="8286808" cy="750879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No signal from SEM expected: probable due to ionization in air, </a:t>
            </a:r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more investigations needed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18.06.2010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BLM - MPP review, BLM Team, B. </a:t>
            </a:r>
            <a:r>
              <a:rPr lang="en-US" dirty="0" err="1" smtClean="0"/>
              <a:t>Dehning</a:t>
            </a:r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1380-198A-44FB-B4A8-47C33925CF5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2209</Words>
  <Application>Microsoft Office PowerPoint</Application>
  <PresentationFormat>On-screen Show (4:3)</PresentationFormat>
  <Paragraphs>444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BLM – MPP review</vt:lpstr>
      <vt:lpstr>Overview of failures (since Feb. 2010)</vt:lpstr>
      <vt:lpstr>System degradation analysis (I)</vt:lpstr>
      <vt:lpstr>System degradation analysis (II)</vt:lpstr>
      <vt:lpstr>Slide 5</vt:lpstr>
      <vt:lpstr>Slide 6</vt:lpstr>
      <vt:lpstr>Slide 7</vt:lpstr>
      <vt:lpstr>IP2 Sanity Check Nonconformity</vt:lpstr>
      <vt:lpstr>Resonance Crossing – SEM signal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LSA Developments</vt:lpstr>
      <vt:lpstr>Predefined Procedures (Audits) - what is not done</vt:lpstr>
      <vt:lpstr>MPS checks</vt:lpstr>
      <vt:lpstr>External Audit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Christos Zamantzas</dc:creator>
  <cp:lastModifiedBy>Bernd Dehning</cp:lastModifiedBy>
  <cp:revision>74</cp:revision>
  <dcterms:created xsi:type="dcterms:W3CDTF">2010-06-15T16:46:27Z</dcterms:created>
  <dcterms:modified xsi:type="dcterms:W3CDTF">2010-06-18T06:01:54Z</dcterms:modified>
</cp:coreProperties>
</file>