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27"/>
  </p:notesMasterIdLst>
  <p:handoutMasterIdLst>
    <p:handoutMasterId r:id="rId28"/>
  </p:handoutMasterIdLst>
  <p:sldIdLst>
    <p:sldId id="263" r:id="rId2"/>
    <p:sldId id="325" r:id="rId3"/>
    <p:sldId id="326" r:id="rId4"/>
    <p:sldId id="351" r:id="rId5"/>
    <p:sldId id="352" r:id="rId6"/>
    <p:sldId id="354" r:id="rId7"/>
    <p:sldId id="334" r:id="rId8"/>
    <p:sldId id="337" r:id="rId9"/>
    <p:sldId id="330" r:id="rId10"/>
    <p:sldId id="340" r:id="rId11"/>
    <p:sldId id="355" r:id="rId12"/>
    <p:sldId id="339" r:id="rId13"/>
    <p:sldId id="335" r:id="rId14"/>
    <p:sldId id="357" r:id="rId15"/>
    <p:sldId id="358" r:id="rId16"/>
    <p:sldId id="364" r:id="rId17"/>
    <p:sldId id="359" r:id="rId18"/>
    <p:sldId id="360" r:id="rId19"/>
    <p:sldId id="365" r:id="rId20"/>
    <p:sldId id="350" r:id="rId21"/>
    <p:sldId id="363" r:id="rId22"/>
    <p:sldId id="329" r:id="rId23"/>
    <p:sldId id="366" r:id="rId24"/>
    <p:sldId id="331" r:id="rId25"/>
    <p:sldId id="332" r:id="rId26"/>
  </p:sldIdLst>
  <p:sldSz cx="9144000" cy="6858000" type="screen4x3"/>
  <p:notesSz cx="6946900" cy="9232900"/>
  <p:defaultTextStyle>
    <a:defPPr>
      <a:defRPr lang="en-GB"/>
    </a:defPPr>
    <a:lvl1pPr algn="l" rtl="0" fontAlgn="base">
      <a:lnSpc>
        <a:spcPct val="120000"/>
      </a:lnSpc>
      <a:spcBef>
        <a:spcPct val="20000"/>
      </a:spcBef>
      <a:spcAft>
        <a:spcPct val="0"/>
      </a:spcAft>
      <a:buClr>
        <a:schemeClr val="folHlink"/>
      </a:buClr>
      <a:buSzPct val="60000"/>
      <a:buFont typeface="Wingdings" pitchFamily="2" charset="2"/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120000"/>
      </a:lnSpc>
      <a:spcBef>
        <a:spcPct val="20000"/>
      </a:spcBef>
      <a:spcAft>
        <a:spcPct val="0"/>
      </a:spcAft>
      <a:buClr>
        <a:schemeClr val="folHlink"/>
      </a:buClr>
      <a:buSzPct val="60000"/>
      <a:buFont typeface="Wingdings" pitchFamily="2" charset="2"/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120000"/>
      </a:lnSpc>
      <a:spcBef>
        <a:spcPct val="20000"/>
      </a:spcBef>
      <a:spcAft>
        <a:spcPct val="0"/>
      </a:spcAft>
      <a:buClr>
        <a:schemeClr val="folHlink"/>
      </a:buClr>
      <a:buSzPct val="60000"/>
      <a:buFont typeface="Wingdings" pitchFamily="2" charset="2"/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120000"/>
      </a:lnSpc>
      <a:spcBef>
        <a:spcPct val="20000"/>
      </a:spcBef>
      <a:spcAft>
        <a:spcPct val="0"/>
      </a:spcAft>
      <a:buClr>
        <a:schemeClr val="folHlink"/>
      </a:buClr>
      <a:buSzPct val="60000"/>
      <a:buFont typeface="Wingdings" pitchFamily="2" charset="2"/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120000"/>
      </a:lnSpc>
      <a:spcBef>
        <a:spcPct val="20000"/>
      </a:spcBef>
      <a:spcAft>
        <a:spcPct val="0"/>
      </a:spcAft>
      <a:buClr>
        <a:schemeClr val="folHlink"/>
      </a:buClr>
      <a:buSzPct val="60000"/>
      <a:buFont typeface="Wingdings" pitchFamily="2" charset="2"/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66FF"/>
    <a:srgbClr val="00CC00"/>
    <a:srgbClr val="12D224"/>
    <a:srgbClr val="EAEAEA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483" autoAdjust="0"/>
    <p:restoredTop sz="99054" autoAdjust="0"/>
  </p:normalViewPr>
  <p:slideViewPr>
    <p:cSldViewPr snapToGrid="0">
      <p:cViewPr varScale="1">
        <p:scale>
          <a:sx n="86" d="100"/>
          <a:sy n="86" d="100"/>
        </p:scale>
        <p:origin x="-10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34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GB"/>
          </a:p>
        </p:txBody>
      </p:sp>
      <p:sp>
        <p:nvSpPr>
          <p:cNvPr id="9728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GB"/>
          </a:p>
        </p:txBody>
      </p:sp>
      <p:sp>
        <p:nvSpPr>
          <p:cNvPr id="9728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0938"/>
            <a:ext cx="300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GB"/>
          </a:p>
        </p:txBody>
      </p:sp>
      <p:sp>
        <p:nvSpPr>
          <p:cNvPr id="9728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70938"/>
            <a:ext cx="300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7C0F540C-CCAA-483C-8320-F9E79E079D72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08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GB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3825" y="0"/>
            <a:ext cx="29908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GB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7613" y="714375"/>
            <a:ext cx="4565650" cy="3424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75" y="4352925"/>
            <a:ext cx="5116513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908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GB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3825" y="8775700"/>
            <a:ext cx="29908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52793018-E499-45B8-9447-2D5C27AB7D8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C302CB-795D-4B97-B03C-B238ABEB0278}" type="slidenum">
              <a:rPr lang="en-GB"/>
              <a:pPr/>
              <a:t>1</a:t>
            </a:fld>
            <a:endParaRPr lang="en-GB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5FEAB6-E5EC-4D82-B305-FB77016E9B4C}" type="slidenum">
              <a:rPr lang="en-GB"/>
              <a:pPr/>
              <a:t>4</a:t>
            </a:fld>
            <a:endParaRPr lang="en-GB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7613" y="714375"/>
            <a:ext cx="4564062" cy="3424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2760" y="4352176"/>
            <a:ext cx="5115344" cy="4210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1E539E-ED9F-4F36-AAF1-55C51529EB12}" type="slidenum">
              <a:rPr lang="en-GB"/>
              <a:pPr/>
              <a:t>5</a:t>
            </a:fld>
            <a:endParaRPr lang="en-GB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6813" y="701675"/>
            <a:ext cx="4611687" cy="3460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95258" y="4384754"/>
            <a:ext cx="5553547" cy="415014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0D33BC-C3F4-4E59-AD14-6074730AA642}" type="slidenum">
              <a:rPr lang="en-GB"/>
              <a:pPr/>
              <a:t>22</a:t>
            </a:fld>
            <a:endParaRPr lang="en-GB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712788"/>
            <a:ext cx="4567238" cy="3425825"/>
          </a:xfrm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352925"/>
            <a:ext cx="5113337" cy="42100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6CEFDD-C5EC-476A-A42B-59F88DCC6DE5}" type="slidenum">
              <a:rPr lang="en-GB"/>
              <a:pPr/>
              <a:t>23</a:t>
            </a:fld>
            <a:endParaRPr lang="en-GB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701675"/>
            <a:ext cx="4616450" cy="3462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95258" y="4384754"/>
            <a:ext cx="5553547" cy="415014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553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554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4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4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554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4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554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1001713" y="6129338"/>
            <a:ext cx="1189396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06.09.2010</a:t>
            </a:r>
            <a:endParaRPr lang="en-GB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2260121" y="6129338"/>
            <a:ext cx="469277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External Review on LHC Machine Protection, B.Dehning</a:t>
            </a:r>
            <a:endParaRPr lang="en-GB"/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487728" y="6129338"/>
            <a:ext cx="1275271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9C8240A-51BC-4119-B42A-3BED8833F9F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06.09.2010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External Review on LHC Machine Protection, B.Dehning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4B284-E3FE-4545-A713-163016B85C6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0975" y="215900"/>
            <a:ext cx="1947863" cy="5803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5900"/>
            <a:ext cx="5692775" cy="5803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06.09.2010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External Review on LHC Machine Protection, B.Dehning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B67D5-5EBC-4C37-AA84-210ED317A71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2400" cy="1139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0" y="6428835"/>
            <a:ext cx="2124000" cy="2851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06.09.2010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0" y="6428835"/>
            <a:ext cx="2892960" cy="2851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External Review on LHC Machine Protection, B.Dehning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4881" y="6428835"/>
            <a:ext cx="2124000" cy="285150"/>
          </a:xfrm>
        </p:spPr>
        <p:txBody>
          <a:bodyPr/>
          <a:lstStyle>
            <a:lvl1pPr>
              <a:defRPr/>
            </a:lvl1pPr>
          </a:lstStyle>
          <a:p>
            <a:fld id="{09BD5979-FFD3-43BD-AD96-A0C70EF7BDC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06.09.2010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1571" y="6324600"/>
            <a:ext cx="4789714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External Review on LHC Machine Protection, B.Dehning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70744-BE39-4641-8806-4B83B18AE66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06.09.2010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External Review on LHC Machine Protection, B.Dehning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B50B2-7215-4675-B155-A9E9D4D3435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06.09.2010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External Review on LHC Machine Protection, B.Dehning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4A028-0F0E-4602-BA2D-0FE18AE0CA0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06.09.2010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External Review on LHC Machine Protection, B.Dehning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6167A-54F5-47BA-A8BF-5F5C194EF2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06.09.2010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External Review on LHC Machine Protection, B.Dehning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3B85C-C166-4861-90D6-117C658E541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06.09.2010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External Review on LHC Machine Protection, B.Dehning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86D81-0BF0-45ED-895D-6B71502629E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06.09.2010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External Review on LHC Machine Protection, B.Dehning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16ECC-51A7-47E6-9BA9-173096185F2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06.09.2010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External Review on LHC Machine Protection, B.Dehning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EAEFF-0E3B-497B-A1A0-65EE80E5836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7DD"/>
            </a:gs>
            <a:gs pos="50000">
              <a:srgbClr val="FFFCF1"/>
            </a:gs>
            <a:gs pos="100000">
              <a:srgbClr val="FFF7D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5900"/>
            <a:ext cx="779303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24600"/>
            <a:ext cx="1514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r>
              <a:rPr lang="de-DE" smtClean="0"/>
              <a:t>06.09.2010</a:t>
            </a:r>
            <a:endParaRPr lang="en-GB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02553" y="6324600"/>
            <a:ext cx="462075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r>
              <a:rPr lang="en-US" smtClean="0"/>
              <a:t>External Review on LHC Machine Protection, B.Dehning</a:t>
            </a:r>
            <a:endParaRPr lang="en-GB" dirty="0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59675" y="6319838"/>
            <a:ext cx="969963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fld id="{EA8114CC-298D-4CC3-B892-78B39C68FB2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70" r:id="rId12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External Review on LHC Machine Protection, B.Dehning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9B82-CB48-4B23-BA11-B7350E64CC36}" type="slidenum">
              <a:rPr lang="en-GB"/>
              <a:pPr/>
              <a:t>1</a:t>
            </a:fld>
            <a:endParaRPr lang="en-GB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15900"/>
            <a:ext cx="8074025" cy="590550"/>
          </a:xfrm>
        </p:spPr>
        <p:txBody>
          <a:bodyPr/>
          <a:lstStyle/>
          <a:p>
            <a:pPr algn="ctr"/>
            <a:r>
              <a:rPr lang="en-US" sz="2400" dirty="0" smtClean="0"/>
              <a:t>Experience with BLMs</a:t>
            </a:r>
            <a:endParaRPr lang="en-US" sz="2400" dirty="0"/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1039813" y="2787650"/>
            <a:ext cx="658495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latin typeface="Helvetica" pitchFamily="34" charset="0"/>
              </a:rPr>
              <a:t>B. </a:t>
            </a:r>
            <a:r>
              <a:rPr lang="en-US" sz="1800" dirty="0" err="1">
                <a:latin typeface="Helvetica" pitchFamily="34" charset="0"/>
              </a:rPr>
              <a:t>Dehning</a:t>
            </a:r>
            <a:endParaRPr lang="en-US" sz="1800" dirty="0">
              <a:latin typeface="Helvetica" pitchFamily="34" charset="0"/>
            </a:endParaRPr>
          </a:p>
          <a:p>
            <a:pPr algn="ctr" eaLnBrk="0" hangingPunct="0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dirty="0">
                <a:latin typeface="Helvetica" pitchFamily="34" charset="0"/>
              </a:rPr>
              <a:t>CERN BE/BI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06.09.2010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5900"/>
            <a:ext cx="7793038" cy="88138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System Verification Tests </a:t>
            </a:r>
            <a:br>
              <a:rPr lang="en-GB" dirty="0" smtClean="0"/>
            </a:br>
            <a:r>
              <a:rPr lang="en-GB" dirty="0" smtClean="0"/>
              <a:t>Surface Electronics Firmware Tests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921" y="1567567"/>
            <a:ext cx="7358743" cy="4101737"/>
          </a:xfrm>
        </p:spPr>
        <p:txBody>
          <a:bodyPr>
            <a:noAutofit/>
          </a:bodyPr>
          <a:lstStyle/>
          <a:p>
            <a:pPr marL="361950" indent="-361950">
              <a:buNone/>
            </a:pPr>
            <a:r>
              <a:rPr lang="en-GB" sz="2400" dirty="0" smtClean="0"/>
              <a:t>Automatic on Vertical Slice Test system </a:t>
            </a:r>
            <a:r>
              <a:rPr lang="en-GB" sz="2000" dirty="0" smtClean="0"/>
              <a:t>(</a:t>
            </a:r>
            <a:r>
              <a:rPr lang="en-GB" sz="1400" dirty="0" smtClean="0"/>
              <a:t>before releasing new firmware</a:t>
            </a:r>
            <a:r>
              <a:rPr lang="en-GB" sz="2000" dirty="0" smtClean="0"/>
              <a:t>)</a:t>
            </a:r>
            <a:endParaRPr lang="en-GB" sz="2000" dirty="0" smtClean="0">
              <a:solidFill>
                <a:schemeClr val="bg1"/>
              </a:solidFill>
            </a:endParaRPr>
          </a:p>
          <a:p>
            <a:pPr marL="361950" indent="-361950">
              <a:buNone/>
            </a:pPr>
            <a:r>
              <a:rPr lang="en-GB" sz="2000" dirty="0" smtClean="0">
                <a:solidFill>
                  <a:schemeClr val="bg2"/>
                </a:solidFill>
              </a:rPr>
              <a:t>Using front-end electronics emulator</a:t>
            </a:r>
            <a:endParaRPr lang="en-GB" sz="2400" dirty="0" smtClean="0">
              <a:solidFill>
                <a:schemeClr val="bg1"/>
              </a:solidFill>
            </a:endParaRPr>
          </a:p>
          <a:p>
            <a:pPr lvl="1"/>
            <a:r>
              <a:rPr lang="en-GB" sz="2000" dirty="0" smtClean="0"/>
              <a:t>Lab tests</a:t>
            </a:r>
            <a:endParaRPr lang="en-GB" sz="1600" dirty="0" smtClean="0"/>
          </a:p>
          <a:p>
            <a:pPr lvl="2"/>
            <a:r>
              <a:rPr lang="en-GB" sz="1600" dirty="0" smtClean="0"/>
              <a:t>Exhaustive Threshold triggering tests </a:t>
            </a:r>
            <a:r>
              <a:rPr lang="en-GB" sz="1600" dirty="0" smtClean="0">
                <a:solidFill>
                  <a:schemeClr val="bg1">
                    <a:lumMod val="75000"/>
                  </a:schemeClr>
                </a:solidFill>
              </a:rPr>
              <a:t>[also in LHC done]</a:t>
            </a:r>
            <a:endParaRPr lang="en-GB" sz="1600" dirty="0" smtClean="0">
              <a:solidFill>
                <a:schemeClr val="bg1"/>
              </a:solidFill>
            </a:endParaRPr>
          </a:p>
          <a:p>
            <a:pPr lvl="2"/>
            <a:r>
              <a:rPr lang="en-GB" sz="1600" dirty="0" smtClean="0"/>
              <a:t>Optical Link Reception and Status tests</a:t>
            </a:r>
          </a:p>
          <a:p>
            <a:pPr lvl="2"/>
            <a:r>
              <a:rPr lang="en-GB" sz="1600" dirty="0" smtClean="0"/>
              <a:t>Linearity, impulse, and some predefined patterns of input signals check</a:t>
            </a:r>
          </a:p>
          <a:p>
            <a:pPr lvl="1"/>
            <a:r>
              <a:rPr lang="en-US" dirty="0" smtClean="0"/>
              <a:t>Beam tests</a:t>
            </a:r>
          </a:p>
          <a:p>
            <a:pPr lvl="2"/>
            <a:r>
              <a:rPr lang="en-US" dirty="0" smtClean="0"/>
              <a:t>injected low intensity beams (pilot), </a:t>
            </a:r>
            <a:r>
              <a:rPr lang="en-US" dirty="0" err="1" smtClean="0"/>
              <a:t>debunched</a:t>
            </a:r>
            <a:r>
              <a:rPr lang="en-US" dirty="0" smtClean="0"/>
              <a:t> them and dumped with the operator switch.</a:t>
            </a:r>
          </a:p>
          <a:p>
            <a:pPr lvl="2"/>
            <a:r>
              <a:rPr lang="en-US" dirty="0" smtClean="0"/>
              <a:t>closed one of the collimator jaw of a TCP at point 3 and injected 3 times pilot beam 1.</a:t>
            </a:r>
            <a:endParaRPr lang="en-GB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2C74-D57C-4236-9007-4691B6EB2614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7" name="Picture 2" descr="C:\Documents and Settings\czam\Local Settings\Temporary Internet Files\Content.Outlook\FOREV78V\PMExpertSR1-L-C11-CH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5762" y="2412263"/>
            <a:ext cx="1748238" cy="1423564"/>
          </a:xfrm>
          <a:prstGeom prst="rect">
            <a:avLst/>
          </a:prstGeom>
          <a:noFill/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06.09.2010</a:t>
            </a:r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External Review on LHC Machine Protection, B.Dehning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5900"/>
            <a:ext cx="7793038" cy="88138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System Verification Tests </a:t>
            </a:r>
            <a:br>
              <a:rPr lang="en-GB" dirty="0" smtClean="0"/>
            </a:br>
            <a:r>
              <a:rPr lang="en-GB" dirty="0" smtClean="0"/>
              <a:t>Surface Electronics Firmware Tests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921" y="1567567"/>
            <a:ext cx="7358743" cy="4101737"/>
          </a:xfrm>
        </p:spPr>
        <p:txBody>
          <a:bodyPr>
            <a:noAutofit/>
          </a:bodyPr>
          <a:lstStyle/>
          <a:p>
            <a:pPr marL="361950" indent="-361950">
              <a:buNone/>
            </a:pPr>
            <a:r>
              <a:rPr lang="en-GB" sz="2400" dirty="0" smtClean="0"/>
              <a:t>Automatic on Vertical Slice Test system </a:t>
            </a:r>
            <a:r>
              <a:rPr lang="en-GB" sz="2000" dirty="0" smtClean="0"/>
              <a:t>(</a:t>
            </a:r>
            <a:r>
              <a:rPr lang="en-GB" sz="1400" dirty="0" smtClean="0"/>
              <a:t>before releasing new firmware</a:t>
            </a:r>
            <a:r>
              <a:rPr lang="en-GB" sz="2000" dirty="0" smtClean="0"/>
              <a:t>)</a:t>
            </a:r>
            <a:endParaRPr lang="en-GB" sz="2000" dirty="0" smtClean="0">
              <a:solidFill>
                <a:schemeClr val="bg1"/>
              </a:solidFill>
            </a:endParaRPr>
          </a:p>
          <a:p>
            <a:pPr marL="361950" indent="-361950">
              <a:buNone/>
            </a:pPr>
            <a:r>
              <a:rPr lang="en-GB" sz="2000" dirty="0" smtClean="0">
                <a:solidFill>
                  <a:schemeClr val="bg2"/>
                </a:solidFill>
              </a:rPr>
              <a:t>Using front-end electronics emulator</a:t>
            </a:r>
            <a:endParaRPr lang="en-GB" sz="2400" dirty="0" smtClean="0">
              <a:solidFill>
                <a:schemeClr val="bg1"/>
              </a:solidFill>
            </a:endParaRPr>
          </a:p>
          <a:p>
            <a:pPr lvl="1"/>
            <a:r>
              <a:rPr lang="en-GB" sz="2000" dirty="0" smtClean="0"/>
              <a:t>Lab tests</a:t>
            </a:r>
            <a:endParaRPr lang="en-GB" sz="1600" dirty="0" smtClean="0"/>
          </a:p>
          <a:p>
            <a:pPr lvl="2"/>
            <a:r>
              <a:rPr lang="en-GB" sz="1600" dirty="0" smtClean="0"/>
              <a:t>Exhaustive Threshold triggering tests </a:t>
            </a:r>
            <a:r>
              <a:rPr lang="en-GB" sz="1600" dirty="0" smtClean="0">
                <a:solidFill>
                  <a:schemeClr val="bg1">
                    <a:lumMod val="75000"/>
                  </a:schemeClr>
                </a:solidFill>
              </a:rPr>
              <a:t>[also in LHC]</a:t>
            </a:r>
            <a:endParaRPr lang="en-GB" sz="1600" dirty="0" smtClean="0">
              <a:solidFill>
                <a:schemeClr val="bg1"/>
              </a:solidFill>
            </a:endParaRPr>
          </a:p>
          <a:p>
            <a:pPr lvl="2"/>
            <a:r>
              <a:rPr lang="en-GB" sz="1600" dirty="0" smtClean="0"/>
              <a:t>Optical Link Reception and Status tests</a:t>
            </a:r>
          </a:p>
          <a:p>
            <a:pPr lvl="2"/>
            <a:r>
              <a:rPr lang="en-GB" sz="1600" dirty="0" smtClean="0"/>
              <a:t>Linearity, impulse, and some predefined patterns of input signals check</a:t>
            </a:r>
          </a:p>
          <a:p>
            <a:pPr lvl="1"/>
            <a:r>
              <a:rPr lang="en-US" dirty="0" smtClean="0"/>
              <a:t>Beam tests</a:t>
            </a:r>
          </a:p>
          <a:p>
            <a:pPr lvl="2"/>
            <a:r>
              <a:rPr lang="en-US" dirty="0" smtClean="0"/>
              <a:t>injected low intensity beams (pilot), </a:t>
            </a:r>
            <a:r>
              <a:rPr lang="en-US" dirty="0" err="1" smtClean="0"/>
              <a:t>debunched</a:t>
            </a:r>
            <a:r>
              <a:rPr lang="en-US" dirty="0" smtClean="0"/>
              <a:t> them and dumped with the operator switch.</a:t>
            </a:r>
          </a:p>
          <a:p>
            <a:pPr lvl="2"/>
            <a:r>
              <a:rPr lang="en-US" dirty="0" smtClean="0"/>
              <a:t>closed one of the collimator jaw of a TCP at point 3 and injected 3 times pilot beam 1.</a:t>
            </a:r>
            <a:endParaRPr lang="en-GB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2C74-D57C-4236-9007-4691B6EB2614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7" name="Picture 2" descr="C:\Documents and Settings\czam\Local Settings\Temporary Internet Files\Content.Outlook\FOREV78V\PMExpertSR1-L-C11-CH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5762" y="2412263"/>
            <a:ext cx="1748238" cy="1423564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804" y="2489770"/>
            <a:ext cx="3856631" cy="291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8919" y="2474220"/>
            <a:ext cx="4711565" cy="293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06.09.2010</a:t>
            </a:r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External Review on LHC Machine Protection, B.Dehning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090057" y="4415248"/>
            <a:ext cx="1975797" cy="651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Detector with filter, </a:t>
            </a:r>
            <a:br>
              <a:rPr lang="de-DE" dirty="0" smtClean="0"/>
            </a:br>
            <a:r>
              <a:rPr lang="de-DE" dirty="0" smtClean="0"/>
              <a:t>B. Holzer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latency </a:t>
            </a:r>
            <a:r>
              <a:rPr lang="en-US" sz="2000" dirty="0" smtClean="0"/>
              <a:t>(2009 – 02/2010)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8" y="1295400"/>
            <a:ext cx="8034364" cy="501332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000" dirty="0" smtClean="0"/>
              <a:t>Analysed several Beam Dumps in detail.</a:t>
            </a:r>
          </a:p>
          <a:p>
            <a:pPr>
              <a:buNone/>
            </a:pPr>
            <a:endParaRPr lang="en-GB" sz="1100" dirty="0" smtClean="0"/>
          </a:p>
          <a:p>
            <a:pPr>
              <a:buNone/>
            </a:pPr>
            <a:r>
              <a:rPr lang="en-GB" sz="2000" dirty="0" smtClean="0">
                <a:solidFill>
                  <a:srgbClr val="0070C0"/>
                </a:solidFill>
              </a:rPr>
              <a:t>Difference</a:t>
            </a:r>
            <a:r>
              <a:rPr lang="en-GB" sz="2000" dirty="0" smtClean="0"/>
              <a:t> in time between the bunch at </a:t>
            </a:r>
            <a:r>
              <a:rPr lang="en-GB" sz="2000" dirty="0" smtClean="0">
                <a:solidFill>
                  <a:srgbClr val="0070C0"/>
                </a:solidFill>
              </a:rPr>
              <a:t>injection kicker magnet </a:t>
            </a:r>
            <a:r>
              <a:rPr lang="en-GB" sz="2000" dirty="0" smtClean="0"/>
              <a:t>and the </a:t>
            </a:r>
            <a:r>
              <a:rPr lang="en-GB" sz="2000" dirty="0" smtClean="0">
                <a:solidFill>
                  <a:srgbClr val="0070C0"/>
                </a:solidFill>
              </a:rPr>
              <a:t>break</a:t>
            </a:r>
            <a:r>
              <a:rPr lang="en-GB" sz="2000" dirty="0" smtClean="0"/>
              <a:t> of the </a:t>
            </a:r>
            <a:r>
              <a:rPr lang="en-GB" sz="2000" dirty="0" smtClean="0">
                <a:solidFill>
                  <a:srgbClr val="0070C0"/>
                </a:solidFill>
              </a:rPr>
              <a:t>beam permit loop </a:t>
            </a:r>
            <a:r>
              <a:rPr lang="en-GB" sz="2000" dirty="0" smtClean="0"/>
              <a:t>(by the BLMS) recorded at the BIC was always between </a:t>
            </a:r>
            <a:r>
              <a:rPr lang="en-GB" sz="2000" b="1" dirty="0" smtClean="0"/>
              <a:t>100 </a:t>
            </a:r>
            <a:r>
              <a:rPr lang="en-GB" sz="2000" dirty="0" smtClean="0"/>
              <a:t>and</a:t>
            </a:r>
            <a:r>
              <a:rPr lang="en-GB" sz="2000" b="1" dirty="0" smtClean="0"/>
              <a:t> 130 </a:t>
            </a:r>
            <a:r>
              <a:rPr lang="el-GR" sz="2000" b="1" dirty="0" smtClean="0"/>
              <a:t>μ</a:t>
            </a:r>
            <a:r>
              <a:rPr lang="en-GB" sz="2000" b="1" dirty="0" smtClean="0"/>
              <a:t>s</a:t>
            </a:r>
            <a:r>
              <a:rPr lang="en-GB" sz="2000" dirty="0" smtClean="0"/>
              <a:t>.</a:t>
            </a:r>
          </a:p>
          <a:p>
            <a:pPr>
              <a:buNone/>
            </a:pPr>
            <a:endParaRPr lang="en-GB" sz="1100" b="1" dirty="0" smtClean="0"/>
          </a:p>
          <a:p>
            <a:r>
              <a:rPr lang="en-GB" sz="1800" dirty="0" smtClean="0"/>
              <a:t>Time of flight: </a:t>
            </a:r>
          </a:p>
          <a:p>
            <a:pPr lvl="1">
              <a:buFont typeface="Wingdings" pitchFamily="2" charset="2"/>
              <a:buChar char="§"/>
            </a:pPr>
            <a:r>
              <a:rPr lang="en-GB" sz="1600" dirty="0" smtClean="0"/>
              <a:t>MKI =&gt; monitor = </a:t>
            </a:r>
            <a:r>
              <a:rPr lang="en-GB" sz="1600" b="1" dirty="0" smtClean="0"/>
              <a:t>10</a:t>
            </a:r>
            <a:r>
              <a:rPr lang="en-GB" sz="1600" dirty="0" smtClean="0"/>
              <a:t> </a:t>
            </a:r>
            <a:r>
              <a:rPr lang="el-GR" sz="1600" b="1" dirty="0" smtClean="0"/>
              <a:t>μ</a:t>
            </a:r>
            <a:r>
              <a:rPr lang="en-GB" sz="1600" b="1" dirty="0" smtClean="0"/>
              <a:t>s</a:t>
            </a:r>
          </a:p>
          <a:p>
            <a:pPr lvl="1">
              <a:buFont typeface="Wingdings" pitchFamily="2" charset="2"/>
              <a:buChar char="§"/>
            </a:pPr>
            <a:r>
              <a:rPr lang="en-GB" sz="1600" dirty="0" smtClean="0"/>
              <a:t>monitor =&gt; </a:t>
            </a:r>
            <a:r>
              <a:rPr lang="en-GB" sz="1600" dirty="0" err="1" smtClean="0"/>
              <a:t>acq</a:t>
            </a:r>
            <a:r>
              <a:rPr lang="en-GB" sz="1600" dirty="0" smtClean="0"/>
              <a:t>. electronics (0.5 km cable) = </a:t>
            </a:r>
            <a:r>
              <a:rPr lang="en-GB" sz="1600" b="1" dirty="0" smtClean="0"/>
              <a:t>3</a:t>
            </a:r>
            <a:r>
              <a:rPr lang="en-GB" sz="1600" dirty="0" smtClean="0"/>
              <a:t> </a:t>
            </a:r>
            <a:r>
              <a:rPr lang="el-GR" sz="1600" b="1" dirty="0" smtClean="0"/>
              <a:t>μ</a:t>
            </a:r>
            <a:r>
              <a:rPr lang="en-GB" sz="1600" b="1" dirty="0" smtClean="0"/>
              <a:t>s</a:t>
            </a:r>
            <a:endParaRPr lang="en-GB" sz="1600" dirty="0" smtClean="0"/>
          </a:p>
          <a:p>
            <a:pPr lvl="1">
              <a:buFont typeface="Wingdings" pitchFamily="2" charset="2"/>
              <a:buChar char="§"/>
            </a:pPr>
            <a:r>
              <a:rPr lang="en-GB" sz="1600" dirty="0" err="1" smtClean="0"/>
              <a:t>Acq</a:t>
            </a:r>
            <a:r>
              <a:rPr lang="en-GB" sz="1600" dirty="0" smtClean="0"/>
              <a:t>. =&gt; processing electronics (1 km fibre) = </a:t>
            </a:r>
            <a:r>
              <a:rPr lang="en-GB" sz="1600" b="1" dirty="0" smtClean="0"/>
              <a:t>3</a:t>
            </a:r>
            <a:r>
              <a:rPr lang="en-GB" sz="1600" dirty="0" smtClean="0"/>
              <a:t> </a:t>
            </a:r>
            <a:r>
              <a:rPr lang="el-GR" sz="1600" b="1" dirty="0" smtClean="0"/>
              <a:t>μ</a:t>
            </a:r>
            <a:r>
              <a:rPr lang="en-GB" sz="1600" b="1" dirty="0" smtClean="0"/>
              <a:t>s</a:t>
            </a:r>
            <a:endParaRPr lang="en-GB" sz="1600" dirty="0" smtClean="0"/>
          </a:p>
          <a:p>
            <a:r>
              <a:rPr lang="en-GB" sz="1800" dirty="0" smtClean="0"/>
              <a:t>Detection of change in frequency in the daisy-chain</a:t>
            </a:r>
            <a:r>
              <a:rPr lang="en-GB" sz="1800" b="1" dirty="0" smtClean="0"/>
              <a:t> </a:t>
            </a:r>
            <a:r>
              <a:rPr lang="en-GB" sz="1800" dirty="0" smtClean="0"/>
              <a:t>= </a:t>
            </a:r>
            <a:r>
              <a:rPr lang="en-GB" sz="1800" b="1" dirty="0" smtClean="0"/>
              <a:t>5 </a:t>
            </a:r>
            <a:r>
              <a:rPr lang="el-GR" sz="1800" b="1" dirty="0" smtClean="0"/>
              <a:t>μ</a:t>
            </a:r>
            <a:r>
              <a:rPr lang="en-GB" sz="1800" b="1" dirty="0" smtClean="0"/>
              <a:t>s</a:t>
            </a:r>
          </a:p>
          <a:p>
            <a:r>
              <a:rPr lang="en-GB" sz="1800" dirty="0" smtClean="0"/>
              <a:t>Integration in the acquisition electronics = 40 </a:t>
            </a:r>
            <a:r>
              <a:rPr lang="el-GR" sz="1800" dirty="0" smtClean="0"/>
              <a:t>μ</a:t>
            </a:r>
            <a:r>
              <a:rPr lang="en-GB" sz="1800" dirty="0" smtClean="0"/>
              <a:t>s. </a:t>
            </a:r>
          </a:p>
          <a:p>
            <a:r>
              <a:rPr lang="en-GB" sz="1800" dirty="0" smtClean="0"/>
              <a:t>Decision at the BLETC (for fast losses) is taken every 40 </a:t>
            </a:r>
            <a:r>
              <a:rPr lang="el-GR" sz="1800" dirty="0" smtClean="0"/>
              <a:t>μ</a:t>
            </a:r>
            <a:r>
              <a:rPr lang="en-GB" sz="1800" dirty="0" smtClean="0"/>
              <a:t>s.</a:t>
            </a:r>
          </a:p>
          <a:p>
            <a:r>
              <a:rPr lang="en-GB" sz="1800" dirty="0" smtClean="0"/>
              <a:t>Processing of data to decide &lt; 1 </a:t>
            </a:r>
            <a:r>
              <a:rPr lang="el-GR" sz="1800" dirty="0" smtClean="0"/>
              <a:t>μ</a:t>
            </a:r>
            <a:r>
              <a:rPr lang="en-GB" sz="1800" dirty="0" smtClean="0"/>
              <a:t>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2C74-D57C-4236-9007-4691B6EB2614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06.09.2010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External Review on LHC Machine Protection, B.Dehning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 smtClean="0"/>
              <a:t>System Tests == Sanity Checks</a:t>
            </a:r>
          </a:p>
        </p:txBody>
      </p:sp>
      <p:sp>
        <p:nvSpPr>
          <p:cNvPr id="17412" name="Rectangle 105"/>
          <p:cNvSpPr>
            <a:spLocks noChangeArrowheads="1"/>
          </p:cNvSpPr>
          <p:nvPr/>
        </p:nvSpPr>
        <p:spPr bwMode="auto">
          <a:xfrm>
            <a:off x="0" y="-261938"/>
            <a:ext cx="4572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Initiative - own ideas, responsibility &amp; autonomous work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61105" y="1724302"/>
            <a:ext cx="3940628" cy="4371296"/>
            <a:chOff x="76200" y="1447800"/>
            <a:chExt cx="4267200" cy="4784955"/>
          </a:xfrm>
        </p:grpSpPr>
        <p:grpSp>
          <p:nvGrpSpPr>
            <p:cNvPr id="2" name="Group 104"/>
            <p:cNvGrpSpPr>
              <a:grpSpLocks/>
            </p:cNvGrpSpPr>
            <p:nvPr/>
          </p:nvGrpSpPr>
          <p:grpSpPr bwMode="auto">
            <a:xfrm>
              <a:off x="76200" y="1447800"/>
              <a:ext cx="4267200" cy="4648200"/>
              <a:chOff x="4648200" y="1676400"/>
              <a:chExt cx="4267200" cy="4648200"/>
            </a:xfrm>
          </p:grpSpPr>
          <p:pic>
            <p:nvPicPr>
              <p:cNvPr id="1741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003800" y="4495800"/>
                <a:ext cx="2235200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15" name="TextBox 5"/>
              <p:cNvSpPr txBox="1">
                <a:spLocks noChangeArrowheads="1"/>
              </p:cNvSpPr>
              <p:nvPr/>
            </p:nvSpPr>
            <p:spPr bwMode="auto">
              <a:xfrm>
                <a:off x="4648200" y="1887379"/>
                <a:ext cx="213360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>
                    <a:latin typeface="Calibri" pitchFamily="34" charset="0"/>
                  </a:rPr>
                  <a:t>Beam loss monitors in the tunnel</a:t>
                </a:r>
              </a:p>
            </p:txBody>
          </p:sp>
          <p:sp>
            <p:nvSpPr>
              <p:cNvPr id="17416" name="TextBox 7"/>
              <p:cNvSpPr txBox="1">
                <a:spLocks noChangeArrowheads="1"/>
              </p:cNvSpPr>
              <p:nvPr/>
            </p:nvSpPr>
            <p:spPr bwMode="auto">
              <a:xfrm>
                <a:off x="6629400" y="1994356"/>
                <a:ext cx="1452642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latin typeface="Calibri" pitchFamily="34" charset="0"/>
                  </a:rPr>
                  <a:t>Modulated High Voltage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096000" y="3733800"/>
                <a:ext cx="1905000" cy="304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/>
                  <a:t>BLM acquisition chain</a:t>
                </a:r>
                <a:endParaRPr lang="en-US" dirty="0"/>
              </a:p>
            </p:txBody>
          </p:sp>
          <p:pic>
            <p:nvPicPr>
              <p:cNvPr id="17418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4000"/>
              </a:blip>
              <a:srcRect/>
              <a:stretch>
                <a:fillRect/>
              </a:stretch>
            </p:blipFill>
            <p:spPr bwMode="auto">
              <a:xfrm>
                <a:off x="7848600" y="1752600"/>
                <a:ext cx="1066800" cy="1849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19" name="Picture 4" descr="\\cern.ch\dfs\Users\j\jemery\Documents\ADMIN\ICapplication\pictures\FirstMagnetP4 0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953000" y="2127504"/>
                <a:ext cx="1557338" cy="996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7" name="Straight Arrow Connector 36"/>
              <p:cNvCxnSpPr/>
              <p:nvPr/>
            </p:nvCxnSpPr>
            <p:spPr>
              <a:xfrm rot="10800000">
                <a:off x="6553200" y="2590800"/>
                <a:ext cx="14478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421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863647" y="2209800"/>
                <a:ext cx="984953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22" name="TextBox 53"/>
              <p:cNvSpPr txBox="1">
                <a:spLocks noChangeArrowheads="1"/>
              </p:cNvSpPr>
              <p:nvPr/>
            </p:nvSpPr>
            <p:spPr bwMode="auto">
              <a:xfrm>
                <a:off x="7620000" y="5021759"/>
                <a:ext cx="1143000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100">
                    <a:solidFill>
                      <a:srgbClr val="0070C0"/>
                    </a:solidFill>
                    <a:latin typeface="Calibri" pitchFamily="34" charset="0"/>
                  </a:rPr>
                  <a:t>Digital signal processing and decision</a:t>
                </a:r>
                <a:r>
                  <a:rPr lang="en-US" sz="1100">
                    <a:latin typeface="Calibri" pitchFamily="34" charset="0"/>
                  </a:rPr>
                  <a:t/>
                </a:r>
                <a:br>
                  <a:rPr lang="en-US" sz="1100">
                    <a:latin typeface="Calibri" pitchFamily="34" charset="0"/>
                  </a:rPr>
                </a:br>
                <a:r>
                  <a:rPr lang="en-US" sz="1100">
                    <a:latin typeface="Calibri" pitchFamily="34" charset="0"/>
                  </a:rPr>
                  <a:t>inside the FPGA</a:t>
                </a:r>
              </a:p>
            </p:txBody>
          </p:sp>
          <p:cxnSp>
            <p:nvCxnSpPr>
              <p:cNvPr id="59" name="Shape 58"/>
              <p:cNvCxnSpPr>
                <a:stCxn id="2052" idx="2"/>
                <a:endCxn id="9" idx="1"/>
              </p:cNvCxnSpPr>
              <p:nvPr/>
            </p:nvCxnSpPr>
            <p:spPr>
              <a:xfrm rot="16200000" flipH="1">
                <a:off x="5532438" y="3322637"/>
                <a:ext cx="762000" cy="365125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hape 61"/>
              <p:cNvCxnSpPr>
                <a:stCxn id="9" idx="3"/>
              </p:cNvCxnSpPr>
              <p:nvPr/>
            </p:nvCxnSpPr>
            <p:spPr>
              <a:xfrm flipV="1">
                <a:off x="8001000" y="3429000"/>
                <a:ext cx="457200" cy="4572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Rectangle 80"/>
              <p:cNvSpPr/>
              <p:nvPr/>
            </p:nvSpPr>
            <p:spPr>
              <a:xfrm>
                <a:off x="8458200" y="2362200"/>
                <a:ext cx="152400" cy="152400"/>
              </a:xfrm>
              <a:prstGeom prst="rect">
                <a:avLst/>
              </a:prstGeom>
              <a:noFill/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83" name="Shape 82"/>
              <p:cNvCxnSpPr>
                <a:stCxn id="81" idx="3"/>
                <a:endCxn id="17422" idx="3"/>
              </p:cNvCxnSpPr>
              <p:nvPr/>
            </p:nvCxnSpPr>
            <p:spPr>
              <a:xfrm>
                <a:off x="8610600" y="2438400"/>
                <a:ext cx="152400" cy="2968625"/>
              </a:xfrm>
              <a:prstGeom prst="bentConnector3">
                <a:avLst>
                  <a:gd name="adj1" fmla="val 250000"/>
                </a:avLst>
              </a:prstGeom>
              <a:ln>
                <a:tailEnd type="arrow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>
                <a:stCxn id="17422" idx="1"/>
                <a:endCxn id="3" idx="3"/>
              </p:cNvCxnSpPr>
              <p:nvPr/>
            </p:nvCxnSpPr>
            <p:spPr>
              <a:xfrm rot="10800000" flipV="1">
                <a:off x="7239000" y="5407025"/>
                <a:ext cx="381000" cy="317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7428" name="TextBox 102"/>
              <p:cNvSpPr txBox="1">
                <a:spLocks noChangeArrowheads="1"/>
              </p:cNvSpPr>
              <p:nvPr/>
            </p:nvSpPr>
            <p:spPr bwMode="auto">
              <a:xfrm>
                <a:off x="8305800" y="1676400"/>
                <a:ext cx="50045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latin typeface="Calibri" pitchFamily="34" charset="0"/>
                  </a:rPr>
                  <a:t>BLECS</a:t>
                </a:r>
              </a:p>
            </p:txBody>
          </p:sp>
          <p:sp>
            <p:nvSpPr>
              <p:cNvPr id="17429" name="TextBox 103"/>
              <p:cNvSpPr txBox="1">
                <a:spLocks noChangeArrowheads="1"/>
              </p:cNvSpPr>
              <p:nvPr/>
            </p:nvSpPr>
            <p:spPr bwMode="auto">
              <a:xfrm>
                <a:off x="5029200" y="4267200"/>
                <a:ext cx="213360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>
                    <a:latin typeface="Calibri" pitchFamily="34" charset="0"/>
                  </a:rPr>
                  <a:t>BLM Diagnostic application</a:t>
                </a:r>
              </a:p>
            </p:txBody>
          </p:sp>
        </p:grpSp>
        <p:grpSp>
          <p:nvGrpSpPr>
            <p:cNvPr id="22" name="Group 44"/>
            <p:cNvGrpSpPr>
              <a:grpSpLocks/>
            </p:cNvGrpSpPr>
            <p:nvPr/>
          </p:nvGrpSpPr>
          <p:grpSpPr bwMode="auto">
            <a:xfrm>
              <a:off x="174171" y="4267199"/>
              <a:ext cx="2610394" cy="1965556"/>
              <a:chOff x="423246" y="1905000"/>
              <a:chExt cx="3793071" cy="3053120"/>
            </a:xfrm>
          </p:grpSpPr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16682" t="10638" r="13298" b="12486"/>
              <a:stretch>
                <a:fillRect/>
              </a:stretch>
            </p:blipFill>
            <p:spPr bwMode="auto">
              <a:xfrm>
                <a:off x="723817" y="1905000"/>
                <a:ext cx="3492500" cy="28757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4" name="Straight Arrow Connector 23"/>
              <p:cNvCxnSpPr/>
              <p:nvPr/>
            </p:nvCxnSpPr>
            <p:spPr>
              <a:xfrm rot="10800000" flipV="1">
                <a:off x="2463124" y="3124181"/>
                <a:ext cx="457595" cy="3047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5" name="TextBox 47"/>
              <p:cNvSpPr txBox="1">
                <a:spLocks noChangeArrowheads="1"/>
              </p:cNvSpPr>
              <p:nvPr/>
            </p:nvSpPr>
            <p:spPr bwMode="auto">
              <a:xfrm>
                <a:off x="2616116" y="2819400"/>
                <a:ext cx="1327057" cy="3218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>
                    <a:latin typeface="Calibri" pitchFamily="34" charset="0"/>
                  </a:rPr>
                  <a:t>Normal behavior</a:t>
                </a: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rot="10800000">
                <a:off x="1930183" y="2285564"/>
                <a:ext cx="380410" cy="344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7" name="TextBox 49"/>
              <p:cNvSpPr txBox="1">
                <a:spLocks noChangeArrowheads="1"/>
              </p:cNvSpPr>
              <p:nvPr/>
            </p:nvSpPr>
            <p:spPr bwMode="auto">
              <a:xfrm>
                <a:off x="2311317" y="2133600"/>
                <a:ext cx="1372552" cy="5057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>
                    <a:latin typeface="Calibri" pitchFamily="34" charset="0"/>
                  </a:rPr>
                  <a:t>Capacitor missing</a:t>
                </a:r>
                <a:br>
                  <a:rPr lang="en-US" sz="800">
                    <a:latin typeface="Calibri" pitchFamily="34" charset="0"/>
                  </a:rPr>
                </a:br>
                <a:r>
                  <a:rPr lang="en-US" sz="800">
                    <a:latin typeface="Calibri" pitchFamily="34" charset="0"/>
                  </a:rPr>
                  <a:t>or disconnected</a:t>
                </a:r>
              </a:p>
            </p:txBody>
          </p:sp>
          <p:sp>
            <p:nvSpPr>
              <p:cNvPr id="28" name="TextBox 50"/>
              <p:cNvSpPr txBox="1">
                <a:spLocks noChangeArrowheads="1"/>
              </p:cNvSpPr>
              <p:nvPr/>
            </p:nvSpPr>
            <p:spPr bwMode="auto">
              <a:xfrm>
                <a:off x="1650618" y="4724400"/>
                <a:ext cx="1991510" cy="233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CH" sz="800">
                    <a:latin typeface="Calibri" pitchFamily="34" charset="0"/>
                  </a:rPr>
                  <a:t>Samples ( from 1Hz logging =&gt; 15Hz )</a:t>
                </a:r>
                <a:endParaRPr lang="en-US" sz="800">
                  <a:latin typeface="Calibri" pitchFamily="34" charset="0"/>
                </a:endParaRPr>
              </a:p>
            </p:txBody>
          </p:sp>
          <p:sp>
            <p:nvSpPr>
              <p:cNvPr id="29" name="TextBox 51"/>
              <p:cNvSpPr txBox="1">
                <a:spLocks noChangeArrowheads="1"/>
              </p:cNvSpPr>
              <p:nvPr/>
            </p:nvSpPr>
            <p:spPr bwMode="auto">
              <a:xfrm rot="-5400000">
                <a:off x="-221844" y="3121653"/>
                <a:ext cx="1612008" cy="3218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CH" sz="800">
                    <a:latin typeface="Calibri" pitchFamily="34" charset="0"/>
                  </a:rPr>
                  <a:t>Amplitude [RS09_Bit]</a:t>
                </a:r>
                <a:endParaRPr lang="en-US" sz="800">
                  <a:latin typeface="Calibri" pitchFamily="34" charset="0"/>
                </a:endParaRPr>
              </a:p>
            </p:txBody>
          </p:sp>
        </p:grpSp>
      </p:grp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4632960" y="1802709"/>
            <a:ext cx="4511040" cy="410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Decision of pass or fail in surface electronics FPGA (combiner)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n-GB" sz="1800" kern="0" dirty="0" smtClean="0">
                <a:latin typeface="+mn-lt"/>
              </a:rPr>
              <a:t>Every 24 h required</a:t>
            </a:r>
            <a:r>
              <a:rPr kumimoji="0" lang="en-GB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(beam permit inhibit if time limit exceeded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n-GB" sz="1800" kern="0" noProof="0" dirty="0" smtClean="0">
                <a:latin typeface="+mn-lt"/>
              </a:rPr>
              <a:t>Tests</a:t>
            </a:r>
          </a:p>
          <a:p>
            <a:pPr marL="800100" lvl="1" indent="-342900">
              <a:lnSpc>
                <a:spcPct val="100000"/>
              </a:lnSpc>
              <a:buFont typeface="Wingdings" pitchFamily="2" charset="2"/>
              <a:buChar char="n"/>
            </a:pPr>
            <a:r>
              <a:rPr lang="en-US" sz="1800" dirty="0" smtClean="0"/>
              <a:t>Comparison between data base and backend electronics (MCS)</a:t>
            </a:r>
          </a:p>
          <a:p>
            <a:pPr marL="800100" lvl="1" indent="-342900">
              <a:lnSpc>
                <a:spcPct val="100000"/>
              </a:lnSpc>
              <a:buFont typeface="Wingdings" pitchFamily="2" charset="2"/>
              <a:buChar char="n"/>
            </a:pPr>
            <a:r>
              <a:rPr lang="en-GB" sz="1800" kern="0" dirty="0" smtClean="0">
                <a:latin typeface="+mn-lt"/>
              </a:rPr>
              <a:t>Internal </a:t>
            </a:r>
            <a:r>
              <a:rPr lang="en-US" sz="1800" dirty="0" smtClean="0"/>
              <a:t>beam permit line test (VME crate)</a:t>
            </a:r>
          </a:p>
          <a:p>
            <a:pPr marL="800100" lvl="1" indent="-342900">
              <a:lnSpc>
                <a:spcPct val="100000"/>
              </a:lnSpc>
              <a:buFont typeface="Wingdings" pitchFamily="2" charset="2"/>
              <a:buChar char="n"/>
            </a:pPr>
            <a:r>
              <a:rPr lang="en-US" sz="1800" dirty="0" smtClean="0"/>
              <a:t>Connectivity check (modulation of chamber HV voltage supply	</a:t>
            </a:r>
            <a:br>
              <a:rPr lang="en-US" sz="1800" dirty="0" smtClean="0"/>
            </a:br>
            <a:r>
              <a:rPr lang="en-US" sz="1800" dirty="0" smtClean="0"/>
              <a:t>amplitude an phase limit checks</a:t>
            </a:r>
          </a:p>
          <a:p>
            <a:pPr marL="800100" lvl="1" indent="-342900">
              <a:lnSpc>
                <a:spcPct val="100000"/>
              </a:lnSpc>
              <a:buFont typeface="Wingdings" pitchFamily="2" charset="2"/>
              <a:buChar char="n"/>
            </a:pPr>
            <a:r>
              <a:rPr lang="en-US" sz="1800" dirty="0" smtClean="0"/>
              <a:t>Duration of test: about 7 minutes</a:t>
            </a:r>
          </a:p>
          <a:p>
            <a:pPr marL="1257300" lvl="2" indent="-342900">
              <a:lnSpc>
                <a:spcPct val="100000"/>
              </a:lnSpc>
              <a:buFont typeface="Wingdings" pitchFamily="2" charset="2"/>
              <a:buChar char="n"/>
            </a:pPr>
            <a:endParaRPr lang="en-US" sz="1800" dirty="0" smtClean="0"/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06.09.2010</a:t>
            </a:r>
            <a:endParaRPr lang="en-GB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0744-BE39-4641-8806-4B83B18AE667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External Review on LHC Machine Protection, B.Dehning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06.09.2010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External Review on LHC Machine Protection, B.Dehning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6034-4FD6-48A4-80B8-892E9819BBB6}" type="slidenum">
              <a:rPr lang="en-GB"/>
              <a:pPr/>
              <a:t>14</a:t>
            </a:fld>
            <a:endParaRPr lang="en-GB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smtClean="0"/>
              <a:t>Post Mortem Data (some examples) </a:t>
            </a:r>
            <a:endParaRPr lang="en-GB" sz="20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5281" y="2158100"/>
            <a:ext cx="3618720" cy="31251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20" y="2060169"/>
            <a:ext cx="5351040" cy="32835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47200" y="1521908"/>
            <a:ext cx="4317120" cy="4783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 algn="ctr">
              <a:lnSpc>
                <a:spcPct val="10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de-DE" sz="1400" dirty="0">
                <a:solidFill>
                  <a:srgbClr val="000000"/>
                </a:solidFill>
                <a:latin typeface="Verdana" pitchFamily="32" charset="0"/>
              </a:rPr>
              <a:t>PM application: BLM data of 0.082 </a:t>
            </a:r>
            <a:r>
              <a:rPr lang="de-DE" sz="1400" dirty="0" smtClean="0">
                <a:solidFill>
                  <a:srgbClr val="000000"/>
                </a:solidFill>
                <a:latin typeface="Verdana" pitchFamily="32" charset="0"/>
              </a:rPr>
              <a:t>sec</a:t>
            </a:r>
          </a:p>
          <a:p>
            <a:pPr algn="ctr">
              <a:lnSpc>
                <a:spcPct val="10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de-DE" sz="1400" dirty="0" smtClean="0">
                <a:solidFill>
                  <a:srgbClr val="0070C0"/>
                </a:solidFill>
                <a:latin typeface="Verdana" pitchFamily="32" charset="0"/>
              </a:rPr>
              <a:t>online available</a:t>
            </a:r>
            <a:endParaRPr lang="de-DE" sz="1400" dirty="0">
              <a:solidFill>
                <a:srgbClr val="0070C0"/>
              </a:solidFill>
              <a:latin typeface="Verdana" pitchFamily="32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986721" y="1512711"/>
            <a:ext cx="4157279" cy="5923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 algn="ctr">
              <a:lnSpc>
                <a:spcPct val="10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de-DE" sz="1400" dirty="0">
                <a:solidFill>
                  <a:srgbClr val="000000"/>
                </a:solidFill>
                <a:latin typeface="Verdana" pitchFamily="32" charset="0"/>
              </a:rPr>
              <a:t>Longer PM buffer: BLM data of 1.72 </a:t>
            </a:r>
            <a:r>
              <a:rPr lang="de-DE" sz="1400" dirty="0" smtClean="0">
                <a:solidFill>
                  <a:srgbClr val="000000"/>
                </a:solidFill>
                <a:latin typeface="Verdana" pitchFamily="32" charset="0"/>
              </a:rPr>
              <a:t>sec</a:t>
            </a:r>
          </a:p>
          <a:p>
            <a:pPr algn="ctr">
              <a:lnSpc>
                <a:spcPct val="10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de-DE" sz="1400" dirty="0" smtClean="0">
                <a:solidFill>
                  <a:srgbClr val="0070C0"/>
                </a:solidFill>
                <a:latin typeface="Verdana" pitchFamily="32" charset="0"/>
              </a:rPr>
              <a:t>offine available</a:t>
            </a:r>
            <a:endParaRPr lang="de-DE" sz="1400" dirty="0">
              <a:solidFill>
                <a:srgbClr val="0070C0"/>
              </a:solidFill>
              <a:latin typeface="Verdana" pitchFamily="3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3533775"/>
            <a:ext cx="2089931" cy="356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70C0"/>
                </a:solidFill>
              </a:rPr>
              <a:t>43000 values (40 us)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5000" y="4600575"/>
            <a:ext cx="1977721" cy="356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70C0"/>
                </a:solidFill>
              </a:rPr>
              <a:t>2000 values (40 us)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3450" y="962025"/>
            <a:ext cx="2513830" cy="356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70C0"/>
                </a:solidFill>
              </a:rPr>
              <a:t>Loss in a bending magnet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69966" y="2690949"/>
            <a:ext cx="661851" cy="174171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rot="16200000" flipH="1">
            <a:off x="609601" y="3257008"/>
            <a:ext cx="1349826" cy="68797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3230881" y="4023360"/>
            <a:ext cx="202909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Monitors</a:t>
            </a:r>
            <a:endParaRPr lang="de-DE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4232366" y="4223657"/>
            <a:ext cx="583474" cy="1588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243944" y="5168537"/>
            <a:ext cx="2029096" cy="356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Time</a:t>
            </a:r>
            <a:endParaRPr lang="de-DE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4245429" y="5368834"/>
            <a:ext cx="583474" cy="1588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06.09.2010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External Review on LHC Machine Protection, B.Dehning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6034-4FD6-48A4-80B8-892E9819BBB6}" type="slidenum">
              <a:rPr lang="en-GB"/>
              <a:pPr/>
              <a:t>15</a:t>
            </a:fld>
            <a:endParaRPr lang="en-GB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smtClean="0"/>
              <a:t>Post Mortem Data (some examples), Zoom </a:t>
            </a:r>
            <a:endParaRPr lang="en-GB" sz="20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41" y="1784348"/>
            <a:ext cx="4217760" cy="38725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0480" y="1818912"/>
            <a:ext cx="4273920" cy="3863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447056" y="3136509"/>
            <a:ext cx="2066592" cy="807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b="1" dirty="0" smtClean="0">
                <a:solidFill>
                  <a:srgbClr val="0070C0"/>
                </a:solidFill>
              </a:rPr>
              <a:t>Loss from primary event</a:t>
            </a:r>
          </a:p>
          <a:p>
            <a:pPr algn="ctr"/>
            <a:r>
              <a:rPr lang="de-DE" sz="1200" b="1" dirty="0" smtClean="0">
                <a:solidFill>
                  <a:srgbClr val="0070C0"/>
                </a:solidFill>
              </a:rPr>
              <a:t>+</a:t>
            </a:r>
          </a:p>
          <a:p>
            <a:pPr algn="ctr"/>
            <a:r>
              <a:rPr lang="de-DE" sz="1200" b="1" dirty="0" smtClean="0">
                <a:solidFill>
                  <a:srgbClr val="0070C0"/>
                </a:solidFill>
              </a:rPr>
              <a:t>dump system loss</a:t>
            </a:r>
            <a:endParaRPr lang="de-DE" sz="1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298" y="215900"/>
            <a:ext cx="7480453" cy="794294"/>
          </a:xfrm>
        </p:spPr>
        <p:txBody>
          <a:bodyPr/>
          <a:lstStyle/>
          <a:p>
            <a:r>
              <a:rPr lang="de-DE" sz="2400" dirty="0" smtClean="0"/>
              <a:t>Post Mortem Losses in Dump Line and </a:t>
            </a:r>
            <a:r>
              <a:rPr lang="de-DE" sz="2400" dirty="0" smtClean="0"/>
              <a:t>Dump</a:t>
            </a:r>
            <a:r>
              <a:rPr lang="de-DE" sz="2400" dirty="0" smtClean="0"/>
              <a:t>, Secondary Emmission Monitors </a:t>
            </a:r>
            <a:endParaRPr lang="de-DE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06.09.2010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External Review on LHC Machine Protection, B.Dehning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0744-BE39-4641-8806-4B83B18AE667}" type="slidenum">
              <a:rPr lang="en-GB" smtClean="0"/>
              <a:pPr/>
              <a:t>16</a:t>
            </a:fld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563365" y="827306"/>
            <a:ext cx="8415179" cy="5191568"/>
            <a:chOff x="182881" y="224609"/>
            <a:chExt cx="8330792" cy="5585249"/>
          </a:xfrm>
        </p:grpSpPr>
        <p:pic>
          <p:nvPicPr>
            <p:cNvPr id="10" name="Picture 9" descr="DumpSEMs07-07-Zoom_2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71404" y="3381230"/>
              <a:ext cx="3935373" cy="2419735"/>
            </a:xfrm>
            <a:prstGeom prst="rect">
              <a:avLst/>
            </a:prstGeom>
          </p:spPr>
        </p:pic>
        <p:sp>
          <p:nvSpPr>
            <p:cNvPr id="11" name="Title 1"/>
            <p:cNvSpPr txBox="1">
              <a:spLocks/>
            </p:cNvSpPr>
            <p:nvPr/>
          </p:nvSpPr>
          <p:spPr bwMode="auto">
            <a:xfrm>
              <a:off x="720635" y="224609"/>
              <a:ext cx="7793038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12" name="Content Placeholder 6" descr="DumpSEMs07-07_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82881" y="920116"/>
              <a:ext cx="3942234" cy="2423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12" descr="DumpSEMs07-07_2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2882" y="3384217"/>
              <a:ext cx="3944982" cy="2425641"/>
            </a:xfrm>
            <a:prstGeom prst="rect">
              <a:avLst/>
            </a:prstGeom>
          </p:spPr>
        </p:pic>
        <p:pic>
          <p:nvPicPr>
            <p:cNvPr id="14" name="Picture 13" descr="DumpSEMs07-07-Zoom_1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97206" y="923109"/>
              <a:ext cx="3942467" cy="24240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06.09.2010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External Review on LHC Machine Protection, B.Dehning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6034-4FD6-48A4-80B8-892E9819BBB6}" type="slidenum">
              <a:rPr lang="en-GB"/>
              <a:pPr/>
              <a:t>17</a:t>
            </a:fld>
            <a:endParaRPr lang="en-GB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smtClean="0"/>
              <a:t>Logging Data Base Data (fast event)</a:t>
            </a:r>
            <a:endParaRPr lang="en-GB" sz="2000" dirty="0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6157" y="844731"/>
            <a:ext cx="6411686" cy="1375955"/>
          </a:xfrm>
        </p:spPr>
        <p:txBody>
          <a:bodyPr/>
          <a:lstStyle/>
          <a:p>
            <a:r>
              <a:rPr lang="en-GB" sz="1800" dirty="0" smtClean="0"/>
              <a:t>Beam 1 loss (from left to right)</a:t>
            </a:r>
          </a:p>
          <a:p>
            <a:r>
              <a:rPr lang="en-GB" sz="1800" dirty="0" smtClean="0"/>
              <a:t>Loss monitor of B1 at MQ 15 over threshold</a:t>
            </a:r>
          </a:p>
          <a:p>
            <a:r>
              <a:rPr lang="en-GB" sz="1800" dirty="0" smtClean="0"/>
              <a:t>Beam 2 monitors measure about 5 times lower loss</a:t>
            </a:r>
          </a:p>
          <a:p>
            <a:r>
              <a:rPr lang="en-GB" sz="1800" dirty="0" smtClean="0"/>
              <a:t>Shown average value over 2.5 ms (maximum in 1.3 s) </a:t>
            </a:r>
            <a:endParaRPr lang="en-GB" sz="1800" dirty="0"/>
          </a:p>
          <a:p>
            <a:pPr>
              <a:buFont typeface="Wingdings" pitchFamily="2" charset="2"/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680" y="2278058"/>
            <a:ext cx="7820640" cy="40252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06.09.2010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External Review on LHC Machine Protection, B.Dehning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6034-4FD6-48A4-80B8-892E9819BBB6}" type="slidenum">
              <a:rPr lang="en-GB"/>
              <a:pPr/>
              <a:t>18</a:t>
            </a:fld>
            <a:endParaRPr lang="en-GB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>
                <a:solidFill>
                  <a:srgbClr val="002060"/>
                </a:solidFill>
                <a:latin typeface="Verdana" pitchFamily="32" charset="0"/>
              </a:rPr>
              <a:t>Threshold and Loss Data versus Averaging Duration 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201772"/>
            <a:ext cx="3056708" cy="4929062"/>
          </a:xfrm>
        </p:spPr>
        <p:txBody>
          <a:bodyPr/>
          <a:lstStyle/>
          <a:p>
            <a:r>
              <a:rPr lang="en-GB" sz="1800" dirty="0" smtClean="0"/>
              <a:t>Online Display and Logging data base Storage</a:t>
            </a:r>
          </a:p>
          <a:p>
            <a:r>
              <a:rPr lang="en-GB" sz="1800" dirty="0" smtClean="0"/>
              <a:t>Data reduction in surface electronics </a:t>
            </a:r>
          </a:p>
          <a:p>
            <a:pPr lvl="1"/>
            <a:r>
              <a:rPr lang="en-GB" sz="1400" dirty="0" smtClean="0"/>
              <a:t>Averages from 40 us to 660 ms == every 1.3 second max value in last 1.3 s</a:t>
            </a:r>
          </a:p>
          <a:p>
            <a:pPr lvl="1"/>
            <a:r>
              <a:rPr lang="en-GB" sz="1400" dirty="0" smtClean="0"/>
              <a:t>Average 1.3 s directly stored</a:t>
            </a:r>
          </a:p>
          <a:p>
            <a:pPr lvl="1"/>
            <a:r>
              <a:rPr lang="en-GB" sz="1400" dirty="0" smtClean="0"/>
              <a:t>Average 83 s every minute</a:t>
            </a:r>
          </a:p>
          <a:p>
            <a:pPr lvl="1"/>
            <a:r>
              <a:rPr lang="en-GB" sz="1400" dirty="0" smtClean="0"/>
              <a:t>Logging 40 </a:t>
            </a:r>
            <a:r>
              <a:rPr lang="en-GB" sz="1400" dirty="0" err="1" smtClean="0"/>
              <a:t>GByte</a:t>
            </a:r>
            <a:r>
              <a:rPr lang="en-GB" sz="1400" dirty="0" smtClean="0"/>
              <a:t> / day</a:t>
            </a:r>
            <a:endParaRPr lang="en-GB" dirty="0"/>
          </a:p>
          <a:p>
            <a:r>
              <a:rPr lang="en-GB" sz="1800" dirty="0" smtClean="0">
                <a:solidFill>
                  <a:srgbClr val="0070C0"/>
                </a:solidFill>
              </a:rPr>
              <a:t>Reconstruction of duration of events possible by max value shapes (identification of kink) </a:t>
            </a:r>
            <a:endParaRPr lang="en-GB" sz="1800" dirty="0">
              <a:solidFill>
                <a:srgbClr val="0070C0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4480" y="1537434"/>
            <a:ext cx="6059520" cy="40698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BLM System Upgrades </a:t>
            </a:r>
            <a:endParaRPr lang="de-DE" dirty="0"/>
          </a:p>
        </p:txBody>
      </p:sp>
      <p:pic>
        <p:nvPicPr>
          <p:cNvPr id="7" name="Content Placeholder 6" descr="CorrelationLIC-IC-AfterRepai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78948" y="1227910"/>
            <a:ext cx="3212503" cy="202038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06.09.2010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External Review on LHC Machine Protection, </a:t>
            </a:r>
            <a:r>
              <a:rPr lang="en-US" dirty="0" err="1" smtClean="0"/>
              <a:t>B.Dehning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0744-BE39-4641-8806-4B83B18AE667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10" name="Picture 2" descr="\\cern.ch\dfs\Users\e\eholzer\Documents\powerpoint\chamonix10\Annika\RS01noCollscatter_v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1531" y="3895195"/>
            <a:ext cx="3405050" cy="2061828"/>
          </a:xfrm>
          <a:prstGeom prst="rect">
            <a:avLst/>
          </a:prstGeom>
          <a:noFill/>
        </p:spPr>
      </p:pic>
      <p:pic>
        <p:nvPicPr>
          <p:cNvPr id="11" name="Picture 10" descr="\\cern.ch\dfs\Users\e\eholzer\Documents\powerpoint\Chamonix10\Annika\plot1_longcable_v0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2148" y="3898536"/>
            <a:ext cx="3033886" cy="2066835"/>
          </a:xfrm>
          <a:prstGeom prst="rect">
            <a:avLst/>
          </a:prstGeom>
          <a:noFill/>
        </p:spPr>
      </p:pic>
      <p:pic>
        <p:nvPicPr>
          <p:cNvPr id="12" name="Picture 8" descr="\\cern.ch\dfs\Users\e\eholzer\Documents\powerpoint\Chamonix10\Annika\plot1_goodARC_v0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01619"/>
            <a:ext cx="3013166" cy="2052719"/>
          </a:xfrm>
          <a:prstGeom prst="rect">
            <a:avLst/>
          </a:prstGeom>
          <a:noFill/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0371" y="1149537"/>
            <a:ext cx="5009606" cy="247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n-GB" sz="1800" kern="0" dirty="0" smtClean="0">
                <a:latin typeface="+mn-lt"/>
              </a:rPr>
              <a:t>Online program predicting loss characteristics and likely loss origin, PhD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 cable issue in IP3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n-GB" sz="1800" kern="0" dirty="0" smtClean="0">
                <a:latin typeface="+mn-lt"/>
              </a:rPr>
              <a:t>Development of an Detector with intermediate measurement range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n-GB" sz="1800" kern="0" noProof="0" dirty="0" smtClean="0">
                <a:latin typeface="+mn-lt"/>
              </a:rPr>
              <a:t>New</a:t>
            </a:r>
            <a:r>
              <a:rPr kumimoji="0" lang="en-GB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cables for noise channels (7 </a:t>
            </a:r>
            <a:r>
              <a:rPr kumimoji="0" lang="en-GB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TeV</a:t>
            </a:r>
            <a:r>
              <a:rPr kumimoji="0" lang="en-GB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operation) 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00205" y="3540214"/>
            <a:ext cx="3008811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dirty="0" smtClean="0"/>
              <a:t>Data set: 8.1.2010-15.1.2010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69874" y="1489166"/>
            <a:ext cx="2150140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Ratio new / standart</a:t>
            </a:r>
            <a:br>
              <a:rPr lang="de-DE" dirty="0" smtClean="0"/>
            </a:br>
            <a:r>
              <a:rPr lang="de-DE" dirty="0" smtClean="0"/>
              <a:t>proto type 8, aim 100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06.09.2010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External Review on LHC Machine Protection, B.Dehning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6034-4FD6-48A4-80B8-892E9819BBB6}" type="slidenum">
              <a:rPr lang="en-GB"/>
              <a:pPr/>
              <a:t>2</a:t>
            </a:fld>
            <a:endParaRPr lang="en-GB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smtClean="0"/>
              <a:t>Content</a:t>
            </a:r>
            <a:endParaRPr lang="en-GB" sz="2000" dirty="0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GB" sz="1800" dirty="0" smtClean="0"/>
              <a:t>Specification</a:t>
            </a:r>
          </a:p>
          <a:p>
            <a:pPr>
              <a:lnSpc>
                <a:spcPct val="140000"/>
              </a:lnSpc>
            </a:pPr>
            <a:r>
              <a:rPr lang="en-GB" sz="1800" dirty="0" smtClean="0"/>
              <a:t>Concept</a:t>
            </a:r>
            <a:endParaRPr lang="en-GB" sz="1800" dirty="0"/>
          </a:p>
          <a:p>
            <a:pPr>
              <a:lnSpc>
                <a:spcPct val="140000"/>
              </a:lnSpc>
            </a:pPr>
            <a:r>
              <a:rPr lang="en-GB" sz="1800" dirty="0" smtClean="0"/>
              <a:t>Hardware failures</a:t>
            </a:r>
            <a:endParaRPr lang="en-GB" sz="1800" dirty="0"/>
          </a:p>
          <a:p>
            <a:pPr>
              <a:lnSpc>
                <a:spcPct val="140000"/>
              </a:lnSpc>
            </a:pPr>
            <a:r>
              <a:rPr lang="en-GB" sz="1800" dirty="0" smtClean="0"/>
              <a:t>System tests</a:t>
            </a:r>
          </a:p>
          <a:p>
            <a:pPr lvl="1">
              <a:lnSpc>
                <a:spcPct val="140000"/>
              </a:lnSpc>
            </a:pPr>
            <a:r>
              <a:rPr lang="en-GB" sz="1400" dirty="0" smtClean="0"/>
              <a:t>Firmware</a:t>
            </a:r>
          </a:p>
          <a:p>
            <a:pPr lvl="1">
              <a:lnSpc>
                <a:spcPct val="140000"/>
              </a:lnSpc>
            </a:pPr>
            <a:r>
              <a:rPr lang="en-GB" sz="1400" dirty="0" smtClean="0"/>
              <a:t>With beam (delays)</a:t>
            </a:r>
          </a:p>
          <a:p>
            <a:pPr lvl="1">
              <a:lnSpc>
                <a:spcPct val="140000"/>
              </a:lnSpc>
            </a:pPr>
            <a:r>
              <a:rPr lang="en-GB" sz="1400" dirty="0" smtClean="0"/>
              <a:t>Online (Sanity Check)</a:t>
            </a:r>
          </a:p>
          <a:p>
            <a:pPr>
              <a:lnSpc>
                <a:spcPct val="140000"/>
              </a:lnSpc>
            </a:pPr>
            <a:r>
              <a:rPr lang="en-GB" sz="1800" dirty="0" smtClean="0"/>
              <a:t>Post mortem data</a:t>
            </a:r>
          </a:p>
          <a:p>
            <a:pPr>
              <a:lnSpc>
                <a:spcPct val="140000"/>
              </a:lnSpc>
            </a:pPr>
            <a:r>
              <a:rPr lang="en-GB" sz="1800" dirty="0" smtClean="0"/>
              <a:t>Logging data </a:t>
            </a:r>
            <a:endParaRPr lang="en-GB" sz="1800" dirty="0"/>
          </a:p>
          <a:p>
            <a:pPr>
              <a:lnSpc>
                <a:spcPct val="140000"/>
              </a:lnSpc>
            </a:pPr>
            <a:endParaRPr lang="en-GB" sz="1800" dirty="0"/>
          </a:p>
          <a:p>
            <a:pPr>
              <a:buFont typeface="Wingdings" pitchFamily="2" charset="2"/>
              <a:buNone/>
            </a:pPr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88571"/>
            <a:ext cx="7772400" cy="4931229"/>
          </a:xfrm>
        </p:spPr>
        <p:txBody>
          <a:bodyPr/>
          <a:lstStyle/>
          <a:p>
            <a:r>
              <a:rPr lang="de-DE" dirty="0" smtClean="0"/>
              <a:t>No evidence has been found that a single beam loss event has been missed</a:t>
            </a:r>
          </a:p>
          <a:p>
            <a:pPr lvl="1"/>
            <a:r>
              <a:rPr lang="en-US" dirty="0" smtClean="0"/>
              <a:t>The initial threshold settings have to be sufficiently conservative in order not to damage the LHC magnets. During the initial runs of the LHC, they must then be </a:t>
            </a:r>
            <a:r>
              <a:rPr lang="de-DE" dirty="0" smtClean="0"/>
              <a:t>iteratively adjusted. (Audit report 2008)</a:t>
            </a:r>
          </a:p>
          <a:p>
            <a:r>
              <a:rPr lang="de-DE" dirty="0" smtClean="0"/>
              <a:t>The hardware failures never caused a degradation of the reliability of the system</a:t>
            </a:r>
          </a:p>
          <a:p>
            <a:r>
              <a:rPr lang="de-DE" dirty="0" smtClean="0"/>
              <a:t>False dumps</a:t>
            </a:r>
          </a:p>
          <a:p>
            <a:pPr lvl="1"/>
            <a:r>
              <a:rPr lang="de-DE" dirty="0" smtClean="0"/>
              <a:t>The number of hardware failures are as expected (reliability and safety study, PhD. G. Guaglio)</a:t>
            </a:r>
          </a:p>
          <a:p>
            <a:pPr lvl="1"/>
            <a:r>
              <a:rPr lang="de-DE" dirty="0" smtClean="0"/>
              <a:t>No noise events   </a:t>
            </a:r>
          </a:p>
          <a:p>
            <a:pPr lvl="1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06.09.2010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External Review on LHC Machine Protection, B.Dehning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0744-BE39-4641-8806-4B83B18AE667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Spare Slides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06.09.2010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External Review on LHC Machine Protection, B.Dehning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0744-BE39-4641-8806-4B83B18AE667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06.09.2010</a:t>
            </a:r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External Review on LHC Machine Protection, B.Dehning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59E-0F4A-4C15-BC3C-A28DB9144147}" type="slidenum">
              <a:rPr lang="en-GB"/>
              <a:pPr/>
              <a:t>22</a:t>
            </a:fld>
            <a:endParaRPr lang="en-GB"/>
          </a:p>
        </p:txBody>
      </p:sp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/>
              <a:t>Gain Variation of SPS Chambers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4413" y="903288"/>
            <a:ext cx="4076700" cy="508793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sz="1800">
                <a:solidFill>
                  <a:schemeClr val="hlink"/>
                </a:solidFill>
              </a:rPr>
              <a:t>30 years of operation</a:t>
            </a:r>
          </a:p>
          <a:p>
            <a:pPr>
              <a:lnSpc>
                <a:spcPct val="110000"/>
              </a:lnSpc>
            </a:pPr>
            <a:r>
              <a:rPr lang="en-US" sz="1800"/>
              <a:t>Measurements done with installed electronic</a:t>
            </a:r>
          </a:p>
          <a:p>
            <a:pPr>
              <a:lnSpc>
                <a:spcPct val="110000"/>
              </a:lnSpc>
            </a:pPr>
            <a:r>
              <a:rPr lang="en-US" sz="1800">
                <a:solidFill>
                  <a:srgbClr val="000099"/>
                </a:solidFill>
              </a:rPr>
              <a:t>Relative accuracy</a:t>
            </a:r>
          </a:p>
          <a:p>
            <a:pPr lvl="1">
              <a:lnSpc>
                <a:spcPct val="110000"/>
              </a:lnSpc>
            </a:pPr>
            <a:r>
              <a:rPr lang="en-US" sz="1600">
                <a:solidFill>
                  <a:srgbClr val="000099"/>
                </a:solidFill>
                <a:latin typeface="Symbol" pitchFamily="18" charset="2"/>
              </a:rPr>
              <a:t>Ds/s</a:t>
            </a:r>
            <a:r>
              <a:rPr lang="en-US" sz="1600">
                <a:solidFill>
                  <a:srgbClr val="000099"/>
                </a:solidFill>
              </a:rPr>
              <a:t>  &lt; 0.01 (for ring BLMs)</a:t>
            </a:r>
          </a:p>
          <a:p>
            <a:pPr lvl="1">
              <a:lnSpc>
                <a:spcPct val="110000"/>
              </a:lnSpc>
            </a:pPr>
            <a:r>
              <a:rPr lang="en-US" sz="1600">
                <a:solidFill>
                  <a:srgbClr val="000099"/>
                </a:solidFill>
                <a:latin typeface="Symbol" pitchFamily="18" charset="2"/>
              </a:rPr>
              <a:t>Ds/s</a:t>
            </a:r>
            <a:r>
              <a:rPr lang="en-US" sz="1600">
                <a:solidFill>
                  <a:srgbClr val="000099"/>
                </a:solidFill>
              </a:rPr>
              <a:t>  &lt; 0.05 (for Extr., inj. BLMs)</a:t>
            </a:r>
            <a:endParaRPr lang="en-GB" sz="1600"/>
          </a:p>
          <a:p>
            <a:pPr>
              <a:lnSpc>
                <a:spcPct val="110000"/>
              </a:lnSpc>
            </a:pPr>
            <a:r>
              <a:rPr lang="en-GB" sz="1800"/>
              <a:t>Gain variation only observed in high radiation areas</a:t>
            </a:r>
          </a:p>
          <a:p>
            <a:pPr>
              <a:lnSpc>
                <a:spcPct val="110000"/>
              </a:lnSpc>
            </a:pPr>
            <a:r>
              <a:rPr lang="en-GB" sz="1800"/>
              <a:t>Consequences for LHC:</a:t>
            </a:r>
          </a:p>
          <a:p>
            <a:pPr lvl="1">
              <a:lnSpc>
                <a:spcPct val="110000"/>
              </a:lnSpc>
            </a:pPr>
            <a:r>
              <a:rPr lang="en-GB" sz="1800">
                <a:solidFill>
                  <a:schemeClr val="hlink"/>
                </a:solidFill>
              </a:rPr>
              <a:t>No</a:t>
            </a:r>
            <a:r>
              <a:rPr lang="en-GB" sz="1800"/>
              <a:t> </a:t>
            </a:r>
            <a:r>
              <a:rPr lang="en-GB" sz="1800">
                <a:solidFill>
                  <a:schemeClr val="hlink"/>
                </a:solidFill>
              </a:rPr>
              <a:t>gain variation expected</a:t>
            </a:r>
            <a:r>
              <a:rPr lang="en-GB" sz="1800"/>
              <a:t> in the </a:t>
            </a:r>
            <a:r>
              <a:rPr lang="en-GB" sz="1800">
                <a:solidFill>
                  <a:schemeClr val="hlink"/>
                </a:solidFill>
              </a:rPr>
              <a:t>straight section</a:t>
            </a:r>
            <a:r>
              <a:rPr lang="en-GB" sz="1800"/>
              <a:t> and </a:t>
            </a:r>
            <a:r>
              <a:rPr lang="en-GB" sz="1800">
                <a:solidFill>
                  <a:schemeClr val="hlink"/>
                </a:solidFill>
              </a:rPr>
              <a:t>ARC of LHC</a:t>
            </a:r>
          </a:p>
          <a:p>
            <a:pPr lvl="1">
              <a:lnSpc>
                <a:spcPct val="110000"/>
              </a:lnSpc>
            </a:pPr>
            <a:r>
              <a:rPr lang="en-GB" sz="1800"/>
              <a:t>Variation of gain in collimation possible for ionisation chambers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58775" y="981075"/>
            <a:ext cx="4029075" cy="4191000"/>
            <a:chOff x="226" y="618"/>
            <a:chExt cx="2538" cy="2640"/>
          </a:xfrm>
        </p:grpSpPr>
        <p:pic>
          <p:nvPicPr>
            <p:cNvPr id="28570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" y="618"/>
              <a:ext cx="2538" cy="264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</p:pic>
        <p:sp>
          <p:nvSpPr>
            <p:cNvPr id="285701" name="Text Box 5"/>
            <p:cNvSpPr txBox="1">
              <a:spLocks noChangeArrowheads="1"/>
            </p:cNvSpPr>
            <p:nvPr/>
          </p:nvSpPr>
          <p:spPr bwMode="auto">
            <a:xfrm>
              <a:off x="1038" y="865"/>
              <a:ext cx="905" cy="19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cs typeface="Arial" pitchFamily="34" charset="0"/>
                </a:rPr>
                <a:t>Test with Cs137</a:t>
              </a:r>
              <a:endParaRPr lang="en-GB" sz="140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285702" name="Rectangle 6"/>
          <p:cNvSpPr>
            <a:spLocks noChangeArrowheads="1"/>
          </p:cNvSpPr>
          <p:nvPr/>
        </p:nvSpPr>
        <p:spPr bwMode="auto">
          <a:xfrm>
            <a:off x="161925" y="5273675"/>
            <a:ext cx="5400675" cy="8255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>
                <a:solidFill>
                  <a:srgbClr val="000099"/>
                </a:solidFill>
                <a:cs typeface="Arial" pitchFamily="34" charset="0"/>
              </a:rPr>
              <a:t>Total received dose: </a:t>
            </a:r>
          </a:p>
          <a:p>
            <a:pPr lvl="1"/>
            <a:r>
              <a:rPr lang="en-GB" sz="1600">
                <a:solidFill>
                  <a:srgbClr val="000099"/>
                </a:solidFill>
                <a:cs typeface="Arial" pitchFamily="34" charset="0"/>
              </a:rPr>
              <a:t>ring  0.1 to 1   kGy/year</a:t>
            </a:r>
          </a:p>
          <a:p>
            <a:pPr lvl="1"/>
            <a:r>
              <a:rPr lang="en-GB" sz="1600">
                <a:solidFill>
                  <a:srgbClr val="000099"/>
                </a:solidFill>
                <a:cs typeface="Arial" pitchFamily="34" charset="0"/>
              </a:rPr>
              <a:t>extr  0.1 to 10 MGy/year</a:t>
            </a:r>
            <a:endParaRPr lang="en-GB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17725"/>
            <a:ext cx="8228160" cy="843929"/>
          </a:xfrm>
          <a:ln/>
        </p:spPr>
        <p:txBody>
          <a:bodyPr tIns="32002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800" dirty="0" smtClean="0"/>
              <a:t>Thresholds Test with 3 </a:t>
            </a:r>
            <a:r>
              <a:rPr lang="en-GB" sz="2800" dirty="0"/>
              <a:t>corrector orbit bump measurements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04329"/>
            <a:ext cx="4147200" cy="4526396"/>
          </a:xfrm>
          <a:ln/>
        </p:spPr>
        <p:txBody>
          <a:bodyPr tIns="16001"/>
          <a:lstStyle/>
          <a:p>
            <a:pPr marL="387366" indent="-292325">
              <a:spcBef>
                <a:spcPts val="1032"/>
              </a:spcBef>
              <a:spcAft>
                <a:spcPts val="2313"/>
              </a:spcAft>
              <a:buSzPct val="45000"/>
              <a:buFont typeface="Wingdings" charset="2"/>
              <a:buChar char=""/>
              <a:tabLst>
                <a:tab pos="387366" algn="l"/>
                <a:tab pos="489607" algn="l"/>
                <a:tab pos="904333" algn="l"/>
                <a:tab pos="1319059" algn="l"/>
                <a:tab pos="1733786" algn="l"/>
                <a:tab pos="2148512" algn="l"/>
                <a:tab pos="2563238" algn="l"/>
                <a:tab pos="2977964" algn="l"/>
                <a:tab pos="3392690" algn="l"/>
                <a:tab pos="3807416" algn="l"/>
                <a:tab pos="4222142" algn="l"/>
                <a:tab pos="4636868" algn="l"/>
                <a:tab pos="5051595" algn="l"/>
                <a:tab pos="5466321" algn="l"/>
                <a:tab pos="5881047" algn="l"/>
                <a:tab pos="6295773" algn="l"/>
                <a:tab pos="6710499" algn="l"/>
                <a:tab pos="7125225" algn="l"/>
                <a:tab pos="7539951" algn="l"/>
                <a:tab pos="7954677" algn="l"/>
                <a:tab pos="8369404" algn="l"/>
              </a:tabLst>
            </a:pPr>
            <a:r>
              <a:rPr lang="en-GB" sz="1800" dirty="0"/>
              <a:t>3 corrector bump already used during threshold tests</a:t>
            </a:r>
          </a:p>
          <a:p>
            <a:pPr marL="387366" indent="-292325">
              <a:spcBef>
                <a:spcPts val="1032"/>
              </a:spcBef>
              <a:spcAft>
                <a:spcPts val="2313"/>
              </a:spcAft>
              <a:buSzPct val="45000"/>
              <a:buFont typeface="Wingdings" charset="2"/>
              <a:buChar char=""/>
              <a:tabLst>
                <a:tab pos="387366" algn="l"/>
                <a:tab pos="489607" algn="l"/>
                <a:tab pos="904333" algn="l"/>
                <a:tab pos="1319059" algn="l"/>
                <a:tab pos="1733786" algn="l"/>
                <a:tab pos="2148512" algn="l"/>
                <a:tab pos="2563238" algn="l"/>
                <a:tab pos="2977964" algn="l"/>
                <a:tab pos="3392690" algn="l"/>
                <a:tab pos="3807416" algn="l"/>
                <a:tab pos="4222142" algn="l"/>
                <a:tab pos="4636868" algn="l"/>
                <a:tab pos="5051595" algn="l"/>
                <a:tab pos="5466321" algn="l"/>
                <a:tab pos="5881047" algn="l"/>
                <a:tab pos="6295773" algn="l"/>
                <a:tab pos="6710499" algn="l"/>
                <a:tab pos="7125225" algn="l"/>
                <a:tab pos="7539951" algn="l"/>
                <a:tab pos="7954677" algn="l"/>
                <a:tab pos="8369404" algn="l"/>
              </a:tabLst>
            </a:pPr>
            <a:r>
              <a:rPr lang="en-GB" sz="1800" dirty="0"/>
              <a:t>Top: BLM signal at trigger level </a:t>
            </a:r>
            <a:r>
              <a:rPr lang="en-GB" sz="1800" dirty="0" err="1"/>
              <a:t>vs</a:t>
            </a:r>
            <a:r>
              <a:rPr lang="en-GB" sz="1800" dirty="0"/>
              <a:t> </a:t>
            </a:r>
            <a:r>
              <a:rPr lang="en-GB" sz="1800" dirty="0" err="1"/>
              <a:t>dcum</a:t>
            </a:r>
            <a:endParaRPr lang="en-GB" sz="1800" dirty="0"/>
          </a:p>
          <a:p>
            <a:pPr marL="387366" indent="-292325">
              <a:spcBef>
                <a:spcPts val="1032"/>
              </a:spcBef>
              <a:spcAft>
                <a:spcPts val="2313"/>
              </a:spcAft>
              <a:buSzPct val="45000"/>
              <a:buFont typeface="Wingdings" charset="2"/>
              <a:buChar char=""/>
              <a:tabLst>
                <a:tab pos="387366" algn="l"/>
                <a:tab pos="489607" algn="l"/>
                <a:tab pos="904333" algn="l"/>
                <a:tab pos="1319059" algn="l"/>
                <a:tab pos="1733786" algn="l"/>
                <a:tab pos="2148512" algn="l"/>
                <a:tab pos="2563238" algn="l"/>
                <a:tab pos="2977964" algn="l"/>
                <a:tab pos="3392690" algn="l"/>
                <a:tab pos="3807416" algn="l"/>
                <a:tab pos="4222142" algn="l"/>
                <a:tab pos="4636868" algn="l"/>
                <a:tab pos="5051595" algn="l"/>
                <a:tab pos="5466321" algn="l"/>
                <a:tab pos="5881047" algn="l"/>
                <a:tab pos="6295773" algn="l"/>
                <a:tab pos="6710499" algn="l"/>
                <a:tab pos="7125225" algn="l"/>
                <a:tab pos="7539951" algn="l"/>
                <a:tab pos="7954677" algn="l"/>
                <a:tab pos="8369404" algn="l"/>
              </a:tabLst>
            </a:pPr>
            <a:r>
              <a:rPr lang="en-GB" sz="1800" dirty="0"/>
              <a:t>Bottom: BLM signal </a:t>
            </a:r>
            <a:r>
              <a:rPr lang="en-GB" sz="1800" dirty="0" err="1"/>
              <a:t>vs</a:t>
            </a:r>
            <a:r>
              <a:rPr lang="en-GB" sz="1800" dirty="0"/>
              <a:t> bump size</a:t>
            </a:r>
          </a:p>
          <a:p>
            <a:pPr marL="387366" indent="-292325">
              <a:spcBef>
                <a:spcPts val="1032"/>
              </a:spcBef>
              <a:spcAft>
                <a:spcPts val="2313"/>
              </a:spcAft>
              <a:buSzPct val="45000"/>
              <a:buFont typeface="Wingdings" charset="2"/>
              <a:buChar char=""/>
              <a:tabLst>
                <a:tab pos="387366" algn="l"/>
                <a:tab pos="489607" algn="l"/>
                <a:tab pos="904333" algn="l"/>
                <a:tab pos="1319059" algn="l"/>
                <a:tab pos="1733786" algn="l"/>
                <a:tab pos="2148512" algn="l"/>
                <a:tab pos="2563238" algn="l"/>
                <a:tab pos="2977964" algn="l"/>
                <a:tab pos="3392690" algn="l"/>
                <a:tab pos="3807416" algn="l"/>
                <a:tab pos="4222142" algn="l"/>
                <a:tab pos="4636868" algn="l"/>
                <a:tab pos="5051595" algn="l"/>
                <a:tab pos="5466321" algn="l"/>
                <a:tab pos="5881047" algn="l"/>
                <a:tab pos="6295773" algn="l"/>
                <a:tab pos="6710499" algn="l"/>
                <a:tab pos="7125225" algn="l"/>
                <a:tab pos="7539951" algn="l"/>
                <a:tab pos="7954677" algn="l"/>
                <a:tab pos="8369404" algn="l"/>
              </a:tabLst>
            </a:pPr>
            <a:r>
              <a:rPr lang="en-GB" sz="1800" dirty="0">
                <a:solidFill>
                  <a:srgbClr val="B80047"/>
                </a:solidFill>
              </a:rPr>
              <a:t>Beam position reproducibility</a:t>
            </a:r>
            <a:r>
              <a:rPr lang="en-GB" sz="1800" dirty="0"/>
              <a:t> is estimated to </a:t>
            </a:r>
            <a:r>
              <a:rPr lang="en-GB" sz="1800" dirty="0">
                <a:solidFill>
                  <a:srgbClr val="B80047"/>
                </a:solidFill>
              </a:rPr>
              <a:t>150 </a:t>
            </a:r>
            <a:r>
              <a:rPr lang="en-GB" sz="1800" dirty="0" err="1">
                <a:solidFill>
                  <a:srgbClr val="B80047"/>
                </a:solidFill>
              </a:rPr>
              <a:t>μm</a:t>
            </a:r>
            <a:r>
              <a:rPr lang="en-GB" sz="1800" dirty="0"/>
              <a:t> peak to peak, max </a:t>
            </a:r>
            <a:r>
              <a:rPr lang="en-GB" sz="1800" dirty="0">
                <a:solidFill>
                  <a:srgbClr val="B80047"/>
                </a:solidFill>
              </a:rPr>
              <a:t>BLM signal variation 50 </a:t>
            </a:r>
            <a:r>
              <a:rPr lang="en-GB" sz="1800" dirty="0" smtClean="0">
                <a:solidFill>
                  <a:srgbClr val="B80047"/>
                </a:solidFill>
              </a:rPr>
              <a:t>%</a:t>
            </a:r>
            <a:endParaRPr lang="en-GB" sz="1800" dirty="0">
              <a:solidFill>
                <a:srgbClr val="B80047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7200" y="829527"/>
            <a:ext cx="4769280" cy="3040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4800" y="3765996"/>
            <a:ext cx="4775040" cy="3071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06.09.2010</a:t>
            </a:r>
            <a:endParaRPr lang="en-GB"/>
          </a:p>
        </p:txBody>
      </p:sp>
      <p:sp>
        <p:nvSpPr>
          <p:cNvPr id="1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External Review on LHC Machine Protection, B.Dehning</a:t>
            </a:r>
            <a:endParaRPr lang="en-GB"/>
          </a:p>
        </p:txBody>
      </p:sp>
      <p:sp>
        <p:nvSpPr>
          <p:cNvPr id="1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9403-E57F-42B5-8D19-287139C7CCB3}" type="slidenum">
              <a:rPr lang="en-GB"/>
              <a:pPr/>
              <a:t>24</a:t>
            </a:fld>
            <a:endParaRPr lang="en-GB"/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250825" y="4175125"/>
            <a:ext cx="1358900" cy="1947863"/>
            <a:chOff x="158" y="2024"/>
            <a:chExt cx="856" cy="1227"/>
          </a:xfrm>
        </p:grpSpPr>
        <p:sp>
          <p:nvSpPr>
            <p:cNvPr id="395333" name="AutoShape 69"/>
            <p:cNvSpPr>
              <a:spLocks noChangeAspect="1" noChangeArrowheads="1" noTextEdit="1"/>
            </p:cNvSpPr>
            <p:nvPr/>
          </p:nvSpPr>
          <p:spPr bwMode="auto">
            <a:xfrm>
              <a:off x="158" y="2024"/>
              <a:ext cx="856" cy="1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34" name="Rectangle 70"/>
            <p:cNvSpPr>
              <a:spLocks noChangeArrowheads="1"/>
            </p:cNvSpPr>
            <p:nvPr/>
          </p:nvSpPr>
          <p:spPr bwMode="auto">
            <a:xfrm>
              <a:off x="376" y="2025"/>
              <a:ext cx="410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35" name="Rectangle 71"/>
            <p:cNvSpPr>
              <a:spLocks noChangeArrowheads="1"/>
            </p:cNvSpPr>
            <p:nvPr/>
          </p:nvSpPr>
          <p:spPr bwMode="auto">
            <a:xfrm>
              <a:off x="376" y="2025"/>
              <a:ext cx="410" cy="240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36" name="Line 72"/>
            <p:cNvSpPr>
              <a:spLocks noChangeShapeType="1"/>
            </p:cNvSpPr>
            <p:nvPr/>
          </p:nvSpPr>
          <p:spPr bwMode="auto">
            <a:xfrm>
              <a:off x="581" y="2265"/>
              <a:ext cx="1" cy="2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37" name="Freeform 73"/>
            <p:cNvSpPr>
              <a:spLocks/>
            </p:cNvSpPr>
            <p:nvPr/>
          </p:nvSpPr>
          <p:spPr bwMode="auto">
            <a:xfrm>
              <a:off x="472" y="2287"/>
              <a:ext cx="218" cy="260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195" y="0"/>
                </a:cxn>
                <a:cxn ang="0">
                  <a:pos x="172" y="4"/>
                </a:cxn>
                <a:cxn ang="0">
                  <a:pos x="149" y="10"/>
                </a:cxn>
                <a:cxn ang="0">
                  <a:pos x="130" y="18"/>
                </a:cxn>
                <a:cxn ang="0">
                  <a:pos x="111" y="31"/>
                </a:cxn>
                <a:cxn ang="0">
                  <a:pos x="90" y="42"/>
                </a:cxn>
                <a:cxn ang="0">
                  <a:pos x="73" y="56"/>
                </a:cxn>
                <a:cxn ang="0">
                  <a:pos x="55" y="73"/>
                </a:cxn>
                <a:cxn ang="0">
                  <a:pos x="42" y="90"/>
                </a:cxn>
                <a:cxn ang="0">
                  <a:pos x="28" y="108"/>
                </a:cxn>
                <a:cxn ang="0">
                  <a:pos x="21" y="129"/>
                </a:cxn>
                <a:cxn ang="0">
                  <a:pos x="9" y="150"/>
                </a:cxn>
                <a:cxn ang="0">
                  <a:pos x="3" y="173"/>
                </a:cxn>
                <a:cxn ang="0">
                  <a:pos x="2" y="194"/>
                </a:cxn>
                <a:cxn ang="0">
                  <a:pos x="0" y="219"/>
                </a:cxn>
                <a:cxn ang="0">
                  <a:pos x="0" y="522"/>
                </a:cxn>
                <a:cxn ang="0">
                  <a:pos x="435" y="522"/>
                </a:cxn>
                <a:cxn ang="0">
                  <a:pos x="435" y="219"/>
                </a:cxn>
                <a:cxn ang="0">
                  <a:pos x="433" y="194"/>
                </a:cxn>
                <a:cxn ang="0">
                  <a:pos x="431" y="173"/>
                </a:cxn>
                <a:cxn ang="0">
                  <a:pos x="426" y="150"/>
                </a:cxn>
                <a:cxn ang="0">
                  <a:pos x="416" y="129"/>
                </a:cxn>
                <a:cxn ang="0">
                  <a:pos x="408" y="108"/>
                </a:cxn>
                <a:cxn ang="0">
                  <a:pos x="393" y="90"/>
                </a:cxn>
                <a:cxn ang="0">
                  <a:pos x="380" y="73"/>
                </a:cxn>
                <a:cxn ang="0">
                  <a:pos x="364" y="56"/>
                </a:cxn>
                <a:cxn ang="0">
                  <a:pos x="345" y="42"/>
                </a:cxn>
                <a:cxn ang="0">
                  <a:pos x="326" y="31"/>
                </a:cxn>
                <a:cxn ang="0">
                  <a:pos x="307" y="18"/>
                </a:cxn>
                <a:cxn ang="0">
                  <a:pos x="286" y="10"/>
                </a:cxn>
                <a:cxn ang="0">
                  <a:pos x="264" y="4"/>
                </a:cxn>
                <a:cxn ang="0">
                  <a:pos x="240" y="0"/>
                </a:cxn>
                <a:cxn ang="0">
                  <a:pos x="218" y="0"/>
                </a:cxn>
              </a:cxnLst>
              <a:rect l="0" t="0" r="r" b="b"/>
              <a:pathLst>
                <a:path w="435" h="522">
                  <a:moveTo>
                    <a:pt x="218" y="0"/>
                  </a:moveTo>
                  <a:lnTo>
                    <a:pt x="195" y="0"/>
                  </a:lnTo>
                  <a:lnTo>
                    <a:pt x="172" y="4"/>
                  </a:lnTo>
                  <a:lnTo>
                    <a:pt x="149" y="10"/>
                  </a:lnTo>
                  <a:lnTo>
                    <a:pt x="130" y="18"/>
                  </a:lnTo>
                  <a:lnTo>
                    <a:pt x="111" y="31"/>
                  </a:lnTo>
                  <a:lnTo>
                    <a:pt x="90" y="42"/>
                  </a:lnTo>
                  <a:lnTo>
                    <a:pt x="73" y="56"/>
                  </a:lnTo>
                  <a:lnTo>
                    <a:pt x="55" y="73"/>
                  </a:lnTo>
                  <a:lnTo>
                    <a:pt x="42" y="90"/>
                  </a:lnTo>
                  <a:lnTo>
                    <a:pt x="28" y="108"/>
                  </a:lnTo>
                  <a:lnTo>
                    <a:pt x="21" y="129"/>
                  </a:lnTo>
                  <a:lnTo>
                    <a:pt x="9" y="150"/>
                  </a:lnTo>
                  <a:lnTo>
                    <a:pt x="3" y="173"/>
                  </a:lnTo>
                  <a:lnTo>
                    <a:pt x="2" y="194"/>
                  </a:lnTo>
                  <a:lnTo>
                    <a:pt x="0" y="219"/>
                  </a:lnTo>
                  <a:lnTo>
                    <a:pt x="0" y="522"/>
                  </a:lnTo>
                  <a:lnTo>
                    <a:pt x="435" y="522"/>
                  </a:lnTo>
                  <a:lnTo>
                    <a:pt x="435" y="219"/>
                  </a:lnTo>
                  <a:lnTo>
                    <a:pt x="433" y="194"/>
                  </a:lnTo>
                  <a:lnTo>
                    <a:pt x="431" y="173"/>
                  </a:lnTo>
                  <a:lnTo>
                    <a:pt x="426" y="150"/>
                  </a:lnTo>
                  <a:lnTo>
                    <a:pt x="416" y="129"/>
                  </a:lnTo>
                  <a:lnTo>
                    <a:pt x="408" y="108"/>
                  </a:lnTo>
                  <a:lnTo>
                    <a:pt x="393" y="90"/>
                  </a:lnTo>
                  <a:lnTo>
                    <a:pt x="380" y="73"/>
                  </a:lnTo>
                  <a:lnTo>
                    <a:pt x="364" y="56"/>
                  </a:lnTo>
                  <a:lnTo>
                    <a:pt x="345" y="42"/>
                  </a:lnTo>
                  <a:lnTo>
                    <a:pt x="326" y="31"/>
                  </a:lnTo>
                  <a:lnTo>
                    <a:pt x="307" y="18"/>
                  </a:lnTo>
                  <a:lnTo>
                    <a:pt x="286" y="10"/>
                  </a:lnTo>
                  <a:lnTo>
                    <a:pt x="264" y="4"/>
                  </a:lnTo>
                  <a:lnTo>
                    <a:pt x="240" y="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38" name="Freeform 74"/>
            <p:cNvSpPr>
              <a:spLocks/>
            </p:cNvSpPr>
            <p:nvPr/>
          </p:nvSpPr>
          <p:spPr bwMode="auto">
            <a:xfrm>
              <a:off x="472" y="2287"/>
              <a:ext cx="218" cy="260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195" y="0"/>
                </a:cxn>
                <a:cxn ang="0">
                  <a:pos x="172" y="4"/>
                </a:cxn>
                <a:cxn ang="0">
                  <a:pos x="149" y="10"/>
                </a:cxn>
                <a:cxn ang="0">
                  <a:pos x="130" y="18"/>
                </a:cxn>
                <a:cxn ang="0">
                  <a:pos x="111" y="31"/>
                </a:cxn>
                <a:cxn ang="0">
                  <a:pos x="90" y="42"/>
                </a:cxn>
                <a:cxn ang="0">
                  <a:pos x="73" y="56"/>
                </a:cxn>
                <a:cxn ang="0">
                  <a:pos x="55" y="73"/>
                </a:cxn>
                <a:cxn ang="0">
                  <a:pos x="42" y="90"/>
                </a:cxn>
                <a:cxn ang="0">
                  <a:pos x="28" y="108"/>
                </a:cxn>
                <a:cxn ang="0">
                  <a:pos x="21" y="129"/>
                </a:cxn>
                <a:cxn ang="0">
                  <a:pos x="9" y="150"/>
                </a:cxn>
                <a:cxn ang="0">
                  <a:pos x="3" y="173"/>
                </a:cxn>
                <a:cxn ang="0">
                  <a:pos x="2" y="194"/>
                </a:cxn>
                <a:cxn ang="0">
                  <a:pos x="0" y="219"/>
                </a:cxn>
                <a:cxn ang="0">
                  <a:pos x="0" y="522"/>
                </a:cxn>
                <a:cxn ang="0">
                  <a:pos x="435" y="522"/>
                </a:cxn>
                <a:cxn ang="0">
                  <a:pos x="435" y="219"/>
                </a:cxn>
                <a:cxn ang="0">
                  <a:pos x="433" y="194"/>
                </a:cxn>
                <a:cxn ang="0">
                  <a:pos x="431" y="173"/>
                </a:cxn>
                <a:cxn ang="0">
                  <a:pos x="426" y="150"/>
                </a:cxn>
                <a:cxn ang="0">
                  <a:pos x="416" y="129"/>
                </a:cxn>
                <a:cxn ang="0">
                  <a:pos x="408" y="108"/>
                </a:cxn>
                <a:cxn ang="0">
                  <a:pos x="393" y="90"/>
                </a:cxn>
                <a:cxn ang="0">
                  <a:pos x="380" y="73"/>
                </a:cxn>
                <a:cxn ang="0">
                  <a:pos x="364" y="56"/>
                </a:cxn>
                <a:cxn ang="0">
                  <a:pos x="345" y="42"/>
                </a:cxn>
                <a:cxn ang="0">
                  <a:pos x="326" y="31"/>
                </a:cxn>
                <a:cxn ang="0">
                  <a:pos x="307" y="18"/>
                </a:cxn>
                <a:cxn ang="0">
                  <a:pos x="286" y="10"/>
                </a:cxn>
                <a:cxn ang="0">
                  <a:pos x="264" y="4"/>
                </a:cxn>
                <a:cxn ang="0">
                  <a:pos x="240" y="0"/>
                </a:cxn>
                <a:cxn ang="0">
                  <a:pos x="218" y="0"/>
                </a:cxn>
              </a:cxnLst>
              <a:rect l="0" t="0" r="r" b="b"/>
              <a:pathLst>
                <a:path w="435" h="522">
                  <a:moveTo>
                    <a:pt x="218" y="0"/>
                  </a:moveTo>
                  <a:lnTo>
                    <a:pt x="195" y="0"/>
                  </a:lnTo>
                  <a:lnTo>
                    <a:pt x="172" y="4"/>
                  </a:lnTo>
                  <a:lnTo>
                    <a:pt x="149" y="10"/>
                  </a:lnTo>
                  <a:lnTo>
                    <a:pt x="130" y="18"/>
                  </a:lnTo>
                  <a:lnTo>
                    <a:pt x="111" y="31"/>
                  </a:lnTo>
                  <a:lnTo>
                    <a:pt x="90" y="42"/>
                  </a:lnTo>
                  <a:lnTo>
                    <a:pt x="73" y="56"/>
                  </a:lnTo>
                  <a:lnTo>
                    <a:pt x="55" y="73"/>
                  </a:lnTo>
                  <a:lnTo>
                    <a:pt x="42" y="90"/>
                  </a:lnTo>
                  <a:lnTo>
                    <a:pt x="28" y="108"/>
                  </a:lnTo>
                  <a:lnTo>
                    <a:pt x="21" y="129"/>
                  </a:lnTo>
                  <a:lnTo>
                    <a:pt x="9" y="150"/>
                  </a:lnTo>
                  <a:lnTo>
                    <a:pt x="3" y="173"/>
                  </a:lnTo>
                  <a:lnTo>
                    <a:pt x="2" y="194"/>
                  </a:lnTo>
                  <a:lnTo>
                    <a:pt x="0" y="219"/>
                  </a:lnTo>
                  <a:lnTo>
                    <a:pt x="0" y="522"/>
                  </a:lnTo>
                  <a:lnTo>
                    <a:pt x="435" y="522"/>
                  </a:lnTo>
                  <a:lnTo>
                    <a:pt x="435" y="219"/>
                  </a:lnTo>
                  <a:lnTo>
                    <a:pt x="433" y="194"/>
                  </a:lnTo>
                  <a:lnTo>
                    <a:pt x="431" y="173"/>
                  </a:lnTo>
                  <a:lnTo>
                    <a:pt x="426" y="150"/>
                  </a:lnTo>
                  <a:lnTo>
                    <a:pt x="416" y="129"/>
                  </a:lnTo>
                  <a:lnTo>
                    <a:pt x="408" y="108"/>
                  </a:lnTo>
                  <a:lnTo>
                    <a:pt x="393" y="90"/>
                  </a:lnTo>
                  <a:lnTo>
                    <a:pt x="380" y="73"/>
                  </a:lnTo>
                  <a:lnTo>
                    <a:pt x="364" y="56"/>
                  </a:lnTo>
                  <a:lnTo>
                    <a:pt x="345" y="42"/>
                  </a:lnTo>
                  <a:lnTo>
                    <a:pt x="326" y="31"/>
                  </a:lnTo>
                  <a:lnTo>
                    <a:pt x="307" y="18"/>
                  </a:lnTo>
                  <a:lnTo>
                    <a:pt x="286" y="10"/>
                  </a:lnTo>
                  <a:lnTo>
                    <a:pt x="264" y="4"/>
                  </a:lnTo>
                  <a:lnTo>
                    <a:pt x="240" y="0"/>
                  </a:lnTo>
                  <a:lnTo>
                    <a:pt x="21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39" name="Rectangle 75"/>
            <p:cNvSpPr>
              <a:spLocks noChangeArrowheads="1"/>
            </p:cNvSpPr>
            <p:nvPr/>
          </p:nvSpPr>
          <p:spPr bwMode="auto">
            <a:xfrm>
              <a:off x="385" y="2374"/>
              <a:ext cx="389" cy="8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40" name="Rectangle 76"/>
            <p:cNvSpPr>
              <a:spLocks noChangeArrowheads="1"/>
            </p:cNvSpPr>
            <p:nvPr/>
          </p:nvSpPr>
          <p:spPr bwMode="auto">
            <a:xfrm>
              <a:off x="385" y="2374"/>
              <a:ext cx="389" cy="8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41" name="Rectangle 77"/>
            <p:cNvSpPr>
              <a:spLocks noChangeArrowheads="1"/>
            </p:cNvSpPr>
            <p:nvPr/>
          </p:nvSpPr>
          <p:spPr bwMode="auto">
            <a:xfrm>
              <a:off x="397" y="2363"/>
              <a:ext cx="38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1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</a:rPr>
                <a:t>AND Gate</a:t>
              </a:r>
              <a:endParaRPr lang="it-IT" sz="2800" b="1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</a:endParaRPr>
            </a:p>
          </p:txBody>
        </p:sp>
        <p:sp>
          <p:nvSpPr>
            <p:cNvPr id="395342" name="Rectangle 78"/>
            <p:cNvSpPr>
              <a:spLocks noChangeArrowheads="1"/>
            </p:cNvSpPr>
            <p:nvPr/>
          </p:nvSpPr>
          <p:spPr bwMode="auto">
            <a:xfrm>
              <a:off x="158" y="2721"/>
              <a:ext cx="410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43" name="Rectangle 79"/>
            <p:cNvSpPr>
              <a:spLocks noChangeArrowheads="1"/>
            </p:cNvSpPr>
            <p:nvPr/>
          </p:nvSpPr>
          <p:spPr bwMode="auto">
            <a:xfrm>
              <a:off x="158" y="2721"/>
              <a:ext cx="410" cy="240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44" name="Line 80"/>
            <p:cNvSpPr>
              <a:spLocks noChangeShapeType="1"/>
            </p:cNvSpPr>
            <p:nvPr/>
          </p:nvSpPr>
          <p:spPr bwMode="auto">
            <a:xfrm>
              <a:off x="363" y="2961"/>
              <a:ext cx="1" cy="2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45" name="Freeform 81"/>
            <p:cNvSpPr>
              <a:spLocks/>
            </p:cNvSpPr>
            <p:nvPr/>
          </p:nvSpPr>
          <p:spPr bwMode="auto">
            <a:xfrm>
              <a:off x="362" y="2983"/>
              <a:ext cx="130" cy="25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5" y="0"/>
                </a:cxn>
                <a:cxn ang="0">
                  <a:pos x="29" y="2"/>
                </a:cxn>
                <a:cxn ang="0">
                  <a:pos x="40" y="4"/>
                </a:cxn>
                <a:cxn ang="0">
                  <a:pos x="54" y="6"/>
                </a:cxn>
                <a:cxn ang="0">
                  <a:pos x="65" y="8"/>
                </a:cxn>
                <a:cxn ang="0">
                  <a:pos x="78" y="12"/>
                </a:cxn>
                <a:cxn ang="0">
                  <a:pos x="90" y="16"/>
                </a:cxn>
                <a:cxn ang="0">
                  <a:pos x="102" y="21"/>
                </a:cxn>
                <a:cxn ang="0">
                  <a:pos x="113" y="27"/>
                </a:cxn>
                <a:cxn ang="0">
                  <a:pos x="125" y="33"/>
                </a:cxn>
                <a:cxn ang="0">
                  <a:pos x="134" y="39"/>
                </a:cxn>
                <a:cxn ang="0">
                  <a:pos x="146" y="44"/>
                </a:cxn>
                <a:cxn ang="0">
                  <a:pos x="165" y="60"/>
                </a:cxn>
                <a:cxn ang="0">
                  <a:pos x="184" y="77"/>
                </a:cxn>
                <a:cxn ang="0">
                  <a:pos x="199" y="94"/>
                </a:cxn>
                <a:cxn ang="0">
                  <a:pos x="207" y="104"/>
                </a:cxn>
                <a:cxn ang="0">
                  <a:pos x="215" y="115"/>
                </a:cxn>
                <a:cxn ang="0">
                  <a:pos x="222" y="125"/>
                </a:cxn>
                <a:cxn ang="0">
                  <a:pos x="228" y="136"/>
                </a:cxn>
                <a:cxn ang="0">
                  <a:pos x="234" y="146"/>
                </a:cxn>
                <a:cxn ang="0">
                  <a:pos x="238" y="157"/>
                </a:cxn>
                <a:cxn ang="0">
                  <a:pos x="244" y="169"/>
                </a:cxn>
                <a:cxn ang="0">
                  <a:pos x="247" y="182"/>
                </a:cxn>
                <a:cxn ang="0">
                  <a:pos x="251" y="194"/>
                </a:cxn>
                <a:cxn ang="0">
                  <a:pos x="253" y="205"/>
                </a:cxn>
                <a:cxn ang="0">
                  <a:pos x="255" y="219"/>
                </a:cxn>
                <a:cxn ang="0">
                  <a:pos x="257" y="232"/>
                </a:cxn>
                <a:cxn ang="0">
                  <a:pos x="259" y="246"/>
                </a:cxn>
                <a:cxn ang="0">
                  <a:pos x="259" y="257"/>
                </a:cxn>
                <a:cxn ang="0">
                  <a:pos x="259" y="271"/>
                </a:cxn>
                <a:cxn ang="0">
                  <a:pos x="257" y="284"/>
                </a:cxn>
                <a:cxn ang="0">
                  <a:pos x="255" y="297"/>
                </a:cxn>
                <a:cxn ang="0">
                  <a:pos x="253" y="309"/>
                </a:cxn>
                <a:cxn ang="0">
                  <a:pos x="251" y="322"/>
                </a:cxn>
                <a:cxn ang="0">
                  <a:pos x="247" y="334"/>
                </a:cxn>
                <a:cxn ang="0">
                  <a:pos x="244" y="345"/>
                </a:cxn>
                <a:cxn ang="0">
                  <a:pos x="238" y="357"/>
                </a:cxn>
                <a:cxn ang="0">
                  <a:pos x="234" y="368"/>
                </a:cxn>
                <a:cxn ang="0">
                  <a:pos x="228" y="380"/>
                </a:cxn>
                <a:cxn ang="0">
                  <a:pos x="222" y="391"/>
                </a:cxn>
                <a:cxn ang="0">
                  <a:pos x="215" y="401"/>
                </a:cxn>
                <a:cxn ang="0">
                  <a:pos x="207" y="412"/>
                </a:cxn>
                <a:cxn ang="0">
                  <a:pos x="199" y="422"/>
                </a:cxn>
                <a:cxn ang="0">
                  <a:pos x="184" y="439"/>
                </a:cxn>
                <a:cxn ang="0">
                  <a:pos x="165" y="456"/>
                </a:cxn>
                <a:cxn ang="0">
                  <a:pos x="146" y="472"/>
                </a:cxn>
                <a:cxn ang="0">
                  <a:pos x="134" y="478"/>
                </a:cxn>
                <a:cxn ang="0">
                  <a:pos x="125" y="483"/>
                </a:cxn>
                <a:cxn ang="0">
                  <a:pos x="113" y="489"/>
                </a:cxn>
                <a:cxn ang="0">
                  <a:pos x="102" y="495"/>
                </a:cxn>
                <a:cxn ang="0">
                  <a:pos x="90" y="499"/>
                </a:cxn>
                <a:cxn ang="0">
                  <a:pos x="78" y="504"/>
                </a:cxn>
                <a:cxn ang="0">
                  <a:pos x="65" y="506"/>
                </a:cxn>
                <a:cxn ang="0">
                  <a:pos x="54" y="510"/>
                </a:cxn>
                <a:cxn ang="0">
                  <a:pos x="40" y="512"/>
                </a:cxn>
                <a:cxn ang="0">
                  <a:pos x="27" y="514"/>
                </a:cxn>
                <a:cxn ang="0">
                  <a:pos x="15" y="516"/>
                </a:cxn>
                <a:cxn ang="0">
                  <a:pos x="2" y="516"/>
                </a:cxn>
                <a:cxn ang="0">
                  <a:pos x="0" y="257"/>
                </a:cxn>
                <a:cxn ang="0">
                  <a:pos x="2" y="0"/>
                </a:cxn>
              </a:cxnLst>
              <a:rect l="0" t="0" r="r" b="b"/>
              <a:pathLst>
                <a:path w="259" h="516">
                  <a:moveTo>
                    <a:pt x="2" y="0"/>
                  </a:moveTo>
                  <a:lnTo>
                    <a:pt x="15" y="0"/>
                  </a:lnTo>
                  <a:lnTo>
                    <a:pt x="29" y="2"/>
                  </a:lnTo>
                  <a:lnTo>
                    <a:pt x="40" y="4"/>
                  </a:lnTo>
                  <a:lnTo>
                    <a:pt x="54" y="6"/>
                  </a:lnTo>
                  <a:lnTo>
                    <a:pt x="65" y="8"/>
                  </a:lnTo>
                  <a:lnTo>
                    <a:pt x="78" y="12"/>
                  </a:lnTo>
                  <a:lnTo>
                    <a:pt x="90" y="16"/>
                  </a:lnTo>
                  <a:lnTo>
                    <a:pt x="102" y="21"/>
                  </a:lnTo>
                  <a:lnTo>
                    <a:pt x="113" y="27"/>
                  </a:lnTo>
                  <a:lnTo>
                    <a:pt x="125" y="33"/>
                  </a:lnTo>
                  <a:lnTo>
                    <a:pt x="134" y="39"/>
                  </a:lnTo>
                  <a:lnTo>
                    <a:pt x="146" y="44"/>
                  </a:lnTo>
                  <a:lnTo>
                    <a:pt x="165" y="60"/>
                  </a:lnTo>
                  <a:lnTo>
                    <a:pt x="184" y="77"/>
                  </a:lnTo>
                  <a:lnTo>
                    <a:pt x="199" y="94"/>
                  </a:lnTo>
                  <a:lnTo>
                    <a:pt x="207" y="104"/>
                  </a:lnTo>
                  <a:lnTo>
                    <a:pt x="215" y="115"/>
                  </a:lnTo>
                  <a:lnTo>
                    <a:pt x="222" y="125"/>
                  </a:lnTo>
                  <a:lnTo>
                    <a:pt x="228" y="136"/>
                  </a:lnTo>
                  <a:lnTo>
                    <a:pt x="234" y="146"/>
                  </a:lnTo>
                  <a:lnTo>
                    <a:pt x="238" y="157"/>
                  </a:lnTo>
                  <a:lnTo>
                    <a:pt x="244" y="169"/>
                  </a:lnTo>
                  <a:lnTo>
                    <a:pt x="247" y="182"/>
                  </a:lnTo>
                  <a:lnTo>
                    <a:pt x="251" y="194"/>
                  </a:lnTo>
                  <a:lnTo>
                    <a:pt x="253" y="205"/>
                  </a:lnTo>
                  <a:lnTo>
                    <a:pt x="255" y="219"/>
                  </a:lnTo>
                  <a:lnTo>
                    <a:pt x="257" y="232"/>
                  </a:lnTo>
                  <a:lnTo>
                    <a:pt x="259" y="246"/>
                  </a:lnTo>
                  <a:lnTo>
                    <a:pt x="259" y="257"/>
                  </a:lnTo>
                  <a:lnTo>
                    <a:pt x="259" y="271"/>
                  </a:lnTo>
                  <a:lnTo>
                    <a:pt x="257" y="284"/>
                  </a:lnTo>
                  <a:lnTo>
                    <a:pt x="255" y="297"/>
                  </a:lnTo>
                  <a:lnTo>
                    <a:pt x="253" y="309"/>
                  </a:lnTo>
                  <a:lnTo>
                    <a:pt x="251" y="322"/>
                  </a:lnTo>
                  <a:lnTo>
                    <a:pt x="247" y="334"/>
                  </a:lnTo>
                  <a:lnTo>
                    <a:pt x="244" y="345"/>
                  </a:lnTo>
                  <a:lnTo>
                    <a:pt x="238" y="357"/>
                  </a:lnTo>
                  <a:lnTo>
                    <a:pt x="234" y="368"/>
                  </a:lnTo>
                  <a:lnTo>
                    <a:pt x="228" y="380"/>
                  </a:lnTo>
                  <a:lnTo>
                    <a:pt x="222" y="391"/>
                  </a:lnTo>
                  <a:lnTo>
                    <a:pt x="215" y="401"/>
                  </a:lnTo>
                  <a:lnTo>
                    <a:pt x="207" y="412"/>
                  </a:lnTo>
                  <a:lnTo>
                    <a:pt x="199" y="422"/>
                  </a:lnTo>
                  <a:lnTo>
                    <a:pt x="184" y="439"/>
                  </a:lnTo>
                  <a:lnTo>
                    <a:pt x="165" y="456"/>
                  </a:lnTo>
                  <a:lnTo>
                    <a:pt x="146" y="472"/>
                  </a:lnTo>
                  <a:lnTo>
                    <a:pt x="134" y="478"/>
                  </a:lnTo>
                  <a:lnTo>
                    <a:pt x="125" y="483"/>
                  </a:lnTo>
                  <a:lnTo>
                    <a:pt x="113" y="489"/>
                  </a:lnTo>
                  <a:lnTo>
                    <a:pt x="102" y="495"/>
                  </a:lnTo>
                  <a:lnTo>
                    <a:pt x="90" y="499"/>
                  </a:lnTo>
                  <a:lnTo>
                    <a:pt x="78" y="504"/>
                  </a:lnTo>
                  <a:lnTo>
                    <a:pt x="65" y="506"/>
                  </a:lnTo>
                  <a:lnTo>
                    <a:pt x="54" y="510"/>
                  </a:lnTo>
                  <a:lnTo>
                    <a:pt x="40" y="512"/>
                  </a:lnTo>
                  <a:lnTo>
                    <a:pt x="27" y="514"/>
                  </a:lnTo>
                  <a:lnTo>
                    <a:pt x="15" y="516"/>
                  </a:lnTo>
                  <a:lnTo>
                    <a:pt x="2" y="516"/>
                  </a:lnTo>
                  <a:lnTo>
                    <a:pt x="0" y="25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46" name="Freeform 82"/>
            <p:cNvSpPr>
              <a:spLocks/>
            </p:cNvSpPr>
            <p:nvPr/>
          </p:nvSpPr>
          <p:spPr bwMode="auto">
            <a:xfrm>
              <a:off x="363" y="2983"/>
              <a:ext cx="129" cy="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7" y="2"/>
                </a:cxn>
                <a:cxn ang="0">
                  <a:pos x="38" y="4"/>
                </a:cxn>
                <a:cxn ang="0">
                  <a:pos x="52" y="6"/>
                </a:cxn>
                <a:cxn ang="0">
                  <a:pos x="63" y="8"/>
                </a:cxn>
                <a:cxn ang="0">
                  <a:pos x="76" y="12"/>
                </a:cxn>
                <a:cxn ang="0">
                  <a:pos x="88" y="16"/>
                </a:cxn>
                <a:cxn ang="0">
                  <a:pos x="100" y="21"/>
                </a:cxn>
                <a:cxn ang="0">
                  <a:pos x="111" y="27"/>
                </a:cxn>
                <a:cxn ang="0">
                  <a:pos x="123" y="33"/>
                </a:cxn>
                <a:cxn ang="0">
                  <a:pos x="132" y="39"/>
                </a:cxn>
                <a:cxn ang="0">
                  <a:pos x="144" y="44"/>
                </a:cxn>
                <a:cxn ang="0">
                  <a:pos x="163" y="60"/>
                </a:cxn>
                <a:cxn ang="0">
                  <a:pos x="182" y="77"/>
                </a:cxn>
                <a:cxn ang="0">
                  <a:pos x="197" y="94"/>
                </a:cxn>
                <a:cxn ang="0">
                  <a:pos x="205" y="104"/>
                </a:cxn>
                <a:cxn ang="0">
                  <a:pos x="213" y="115"/>
                </a:cxn>
                <a:cxn ang="0">
                  <a:pos x="220" y="125"/>
                </a:cxn>
                <a:cxn ang="0">
                  <a:pos x="226" y="136"/>
                </a:cxn>
                <a:cxn ang="0">
                  <a:pos x="232" y="146"/>
                </a:cxn>
                <a:cxn ang="0">
                  <a:pos x="236" y="157"/>
                </a:cxn>
                <a:cxn ang="0">
                  <a:pos x="242" y="169"/>
                </a:cxn>
                <a:cxn ang="0">
                  <a:pos x="245" y="182"/>
                </a:cxn>
                <a:cxn ang="0">
                  <a:pos x="249" y="194"/>
                </a:cxn>
                <a:cxn ang="0">
                  <a:pos x="251" y="205"/>
                </a:cxn>
                <a:cxn ang="0">
                  <a:pos x="253" y="219"/>
                </a:cxn>
                <a:cxn ang="0">
                  <a:pos x="255" y="232"/>
                </a:cxn>
                <a:cxn ang="0">
                  <a:pos x="257" y="246"/>
                </a:cxn>
                <a:cxn ang="0">
                  <a:pos x="257" y="257"/>
                </a:cxn>
                <a:cxn ang="0">
                  <a:pos x="257" y="271"/>
                </a:cxn>
                <a:cxn ang="0">
                  <a:pos x="255" y="284"/>
                </a:cxn>
                <a:cxn ang="0">
                  <a:pos x="253" y="297"/>
                </a:cxn>
                <a:cxn ang="0">
                  <a:pos x="251" y="309"/>
                </a:cxn>
                <a:cxn ang="0">
                  <a:pos x="249" y="322"/>
                </a:cxn>
                <a:cxn ang="0">
                  <a:pos x="245" y="334"/>
                </a:cxn>
                <a:cxn ang="0">
                  <a:pos x="242" y="345"/>
                </a:cxn>
                <a:cxn ang="0">
                  <a:pos x="236" y="357"/>
                </a:cxn>
                <a:cxn ang="0">
                  <a:pos x="232" y="368"/>
                </a:cxn>
                <a:cxn ang="0">
                  <a:pos x="226" y="380"/>
                </a:cxn>
                <a:cxn ang="0">
                  <a:pos x="220" y="391"/>
                </a:cxn>
                <a:cxn ang="0">
                  <a:pos x="213" y="401"/>
                </a:cxn>
                <a:cxn ang="0">
                  <a:pos x="205" y="412"/>
                </a:cxn>
                <a:cxn ang="0">
                  <a:pos x="197" y="422"/>
                </a:cxn>
                <a:cxn ang="0">
                  <a:pos x="182" y="439"/>
                </a:cxn>
                <a:cxn ang="0">
                  <a:pos x="163" y="456"/>
                </a:cxn>
                <a:cxn ang="0">
                  <a:pos x="144" y="472"/>
                </a:cxn>
                <a:cxn ang="0">
                  <a:pos x="132" y="478"/>
                </a:cxn>
                <a:cxn ang="0">
                  <a:pos x="123" y="483"/>
                </a:cxn>
                <a:cxn ang="0">
                  <a:pos x="111" y="489"/>
                </a:cxn>
                <a:cxn ang="0">
                  <a:pos x="100" y="495"/>
                </a:cxn>
                <a:cxn ang="0">
                  <a:pos x="88" y="499"/>
                </a:cxn>
                <a:cxn ang="0">
                  <a:pos x="76" y="504"/>
                </a:cxn>
                <a:cxn ang="0">
                  <a:pos x="63" y="506"/>
                </a:cxn>
                <a:cxn ang="0">
                  <a:pos x="52" y="510"/>
                </a:cxn>
                <a:cxn ang="0">
                  <a:pos x="38" y="512"/>
                </a:cxn>
                <a:cxn ang="0">
                  <a:pos x="25" y="514"/>
                </a:cxn>
                <a:cxn ang="0">
                  <a:pos x="13" y="516"/>
                </a:cxn>
                <a:cxn ang="0">
                  <a:pos x="0" y="516"/>
                </a:cxn>
              </a:cxnLst>
              <a:rect l="0" t="0" r="r" b="b"/>
              <a:pathLst>
                <a:path w="257" h="516">
                  <a:moveTo>
                    <a:pt x="0" y="0"/>
                  </a:moveTo>
                  <a:lnTo>
                    <a:pt x="13" y="0"/>
                  </a:lnTo>
                  <a:lnTo>
                    <a:pt x="27" y="2"/>
                  </a:lnTo>
                  <a:lnTo>
                    <a:pt x="38" y="4"/>
                  </a:lnTo>
                  <a:lnTo>
                    <a:pt x="52" y="6"/>
                  </a:lnTo>
                  <a:lnTo>
                    <a:pt x="63" y="8"/>
                  </a:lnTo>
                  <a:lnTo>
                    <a:pt x="76" y="12"/>
                  </a:lnTo>
                  <a:lnTo>
                    <a:pt x="88" y="16"/>
                  </a:lnTo>
                  <a:lnTo>
                    <a:pt x="100" y="21"/>
                  </a:lnTo>
                  <a:lnTo>
                    <a:pt x="111" y="27"/>
                  </a:lnTo>
                  <a:lnTo>
                    <a:pt x="123" y="33"/>
                  </a:lnTo>
                  <a:lnTo>
                    <a:pt x="132" y="39"/>
                  </a:lnTo>
                  <a:lnTo>
                    <a:pt x="144" y="44"/>
                  </a:lnTo>
                  <a:lnTo>
                    <a:pt x="163" y="60"/>
                  </a:lnTo>
                  <a:lnTo>
                    <a:pt x="182" y="77"/>
                  </a:lnTo>
                  <a:lnTo>
                    <a:pt x="197" y="94"/>
                  </a:lnTo>
                  <a:lnTo>
                    <a:pt x="205" y="104"/>
                  </a:lnTo>
                  <a:lnTo>
                    <a:pt x="213" y="115"/>
                  </a:lnTo>
                  <a:lnTo>
                    <a:pt x="220" y="125"/>
                  </a:lnTo>
                  <a:lnTo>
                    <a:pt x="226" y="136"/>
                  </a:lnTo>
                  <a:lnTo>
                    <a:pt x="232" y="146"/>
                  </a:lnTo>
                  <a:lnTo>
                    <a:pt x="236" y="157"/>
                  </a:lnTo>
                  <a:lnTo>
                    <a:pt x="242" y="169"/>
                  </a:lnTo>
                  <a:lnTo>
                    <a:pt x="245" y="182"/>
                  </a:lnTo>
                  <a:lnTo>
                    <a:pt x="249" y="194"/>
                  </a:lnTo>
                  <a:lnTo>
                    <a:pt x="251" y="205"/>
                  </a:lnTo>
                  <a:lnTo>
                    <a:pt x="253" y="219"/>
                  </a:lnTo>
                  <a:lnTo>
                    <a:pt x="255" y="232"/>
                  </a:lnTo>
                  <a:lnTo>
                    <a:pt x="257" y="246"/>
                  </a:lnTo>
                  <a:lnTo>
                    <a:pt x="257" y="257"/>
                  </a:lnTo>
                  <a:lnTo>
                    <a:pt x="257" y="271"/>
                  </a:lnTo>
                  <a:lnTo>
                    <a:pt x="255" y="284"/>
                  </a:lnTo>
                  <a:lnTo>
                    <a:pt x="253" y="297"/>
                  </a:lnTo>
                  <a:lnTo>
                    <a:pt x="251" y="309"/>
                  </a:lnTo>
                  <a:lnTo>
                    <a:pt x="249" y="322"/>
                  </a:lnTo>
                  <a:lnTo>
                    <a:pt x="245" y="334"/>
                  </a:lnTo>
                  <a:lnTo>
                    <a:pt x="242" y="345"/>
                  </a:lnTo>
                  <a:lnTo>
                    <a:pt x="236" y="357"/>
                  </a:lnTo>
                  <a:lnTo>
                    <a:pt x="232" y="368"/>
                  </a:lnTo>
                  <a:lnTo>
                    <a:pt x="226" y="380"/>
                  </a:lnTo>
                  <a:lnTo>
                    <a:pt x="220" y="391"/>
                  </a:lnTo>
                  <a:lnTo>
                    <a:pt x="213" y="401"/>
                  </a:lnTo>
                  <a:lnTo>
                    <a:pt x="205" y="412"/>
                  </a:lnTo>
                  <a:lnTo>
                    <a:pt x="197" y="422"/>
                  </a:lnTo>
                  <a:lnTo>
                    <a:pt x="182" y="439"/>
                  </a:lnTo>
                  <a:lnTo>
                    <a:pt x="163" y="456"/>
                  </a:lnTo>
                  <a:lnTo>
                    <a:pt x="144" y="472"/>
                  </a:lnTo>
                  <a:lnTo>
                    <a:pt x="132" y="478"/>
                  </a:lnTo>
                  <a:lnTo>
                    <a:pt x="123" y="483"/>
                  </a:lnTo>
                  <a:lnTo>
                    <a:pt x="111" y="489"/>
                  </a:lnTo>
                  <a:lnTo>
                    <a:pt x="100" y="495"/>
                  </a:lnTo>
                  <a:lnTo>
                    <a:pt x="88" y="499"/>
                  </a:lnTo>
                  <a:lnTo>
                    <a:pt x="76" y="504"/>
                  </a:lnTo>
                  <a:lnTo>
                    <a:pt x="63" y="506"/>
                  </a:lnTo>
                  <a:lnTo>
                    <a:pt x="52" y="510"/>
                  </a:lnTo>
                  <a:lnTo>
                    <a:pt x="38" y="512"/>
                  </a:lnTo>
                  <a:lnTo>
                    <a:pt x="25" y="514"/>
                  </a:lnTo>
                  <a:lnTo>
                    <a:pt x="13" y="516"/>
                  </a:lnTo>
                  <a:lnTo>
                    <a:pt x="0" y="51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47" name="Freeform 83"/>
            <p:cNvSpPr>
              <a:spLocks/>
            </p:cNvSpPr>
            <p:nvPr/>
          </p:nvSpPr>
          <p:spPr bwMode="auto">
            <a:xfrm>
              <a:off x="232" y="2983"/>
              <a:ext cx="131" cy="257"/>
            </a:xfrm>
            <a:custGeom>
              <a:avLst/>
              <a:gdLst/>
              <a:ahLst/>
              <a:cxnLst>
                <a:cxn ang="0">
                  <a:pos x="261" y="516"/>
                </a:cxn>
                <a:cxn ang="0">
                  <a:pos x="234" y="514"/>
                </a:cxn>
                <a:cxn ang="0">
                  <a:pos x="207" y="510"/>
                </a:cxn>
                <a:cxn ang="0">
                  <a:pos x="182" y="504"/>
                </a:cxn>
                <a:cxn ang="0">
                  <a:pos x="159" y="495"/>
                </a:cxn>
                <a:cxn ang="0">
                  <a:pos x="136" y="485"/>
                </a:cxn>
                <a:cxn ang="0">
                  <a:pos x="115" y="472"/>
                </a:cxn>
                <a:cxn ang="0">
                  <a:pos x="96" y="456"/>
                </a:cxn>
                <a:cxn ang="0">
                  <a:pos x="59" y="422"/>
                </a:cxn>
                <a:cxn ang="0">
                  <a:pos x="44" y="403"/>
                </a:cxn>
                <a:cxn ang="0">
                  <a:pos x="32" y="380"/>
                </a:cxn>
                <a:cxn ang="0">
                  <a:pos x="21" y="359"/>
                </a:cxn>
                <a:cxn ang="0">
                  <a:pos x="11" y="334"/>
                </a:cxn>
                <a:cxn ang="0">
                  <a:pos x="6" y="309"/>
                </a:cxn>
                <a:cxn ang="0">
                  <a:pos x="2" y="284"/>
                </a:cxn>
                <a:cxn ang="0">
                  <a:pos x="0" y="257"/>
                </a:cxn>
                <a:cxn ang="0">
                  <a:pos x="2" y="232"/>
                </a:cxn>
                <a:cxn ang="0">
                  <a:pos x="6" y="205"/>
                </a:cxn>
                <a:cxn ang="0">
                  <a:pos x="11" y="180"/>
                </a:cxn>
                <a:cxn ang="0">
                  <a:pos x="21" y="157"/>
                </a:cxn>
                <a:cxn ang="0">
                  <a:pos x="32" y="134"/>
                </a:cxn>
                <a:cxn ang="0">
                  <a:pos x="44" y="113"/>
                </a:cxn>
                <a:cxn ang="0">
                  <a:pos x="59" y="94"/>
                </a:cxn>
                <a:cxn ang="0">
                  <a:pos x="96" y="60"/>
                </a:cxn>
                <a:cxn ang="0">
                  <a:pos x="115" y="44"/>
                </a:cxn>
                <a:cxn ang="0">
                  <a:pos x="136" y="31"/>
                </a:cxn>
                <a:cxn ang="0">
                  <a:pos x="159" y="21"/>
                </a:cxn>
                <a:cxn ang="0">
                  <a:pos x="182" y="12"/>
                </a:cxn>
                <a:cxn ang="0">
                  <a:pos x="207" y="6"/>
                </a:cxn>
                <a:cxn ang="0">
                  <a:pos x="234" y="2"/>
                </a:cxn>
                <a:cxn ang="0">
                  <a:pos x="261" y="0"/>
                </a:cxn>
                <a:cxn ang="0">
                  <a:pos x="261" y="257"/>
                </a:cxn>
              </a:cxnLst>
              <a:rect l="0" t="0" r="r" b="b"/>
              <a:pathLst>
                <a:path w="263" h="516">
                  <a:moveTo>
                    <a:pt x="263" y="516"/>
                  </a:moveTo>
                  <a:lnTo>
                    <a:pt x="261" y="516"/>
                  </a:lnTo>
                  <a:lnTo>
                    <a:pt x="247" y="516"/>
                  </a:lnTo>
                  <a:lnTo>
                    <a:pt x="234" y="514"/>
                  </a:lnTo>
                  <a:lnTo>
                    <a:pt x="221" y="512"/>
                  </a:lnTo>
                  <a:lnTo>
                    <a:pt x="207" y="510"/>
                  </a:lnTo>
                  <a:lnTo>
                    <a:pt x="196" y="508"/>
                  </a:lnTo>
                  <a:lnTo>
                    <a:pt x="182" y="504"/>
                  </a:lnTo>
                  <a:lnTo>
                    <a:pt x="171" y="501"/>
                  </a:lnTo>
                  <a:lnTo>
                    <a:pt x="159" y="495"/>
                  </a:lnTo>
                  <a:lnTo>
                    <a:pt x="148" y="491"/>
                  </a:lnTo>
                  <a:lnTo>
                    <a:pt x="136" y="485"/>
                  </a:lnTo>
                  <a:lnTo>
                    <a:pt x="125" y="478"/>
                  </a:lnTo>
                  <a:lnTo>
                    <a:pt x="115" y="472"/>
                  </a:lnTo>
                  <a:lnTo>
                    <a:pt x="105" y="464"/>
                  </a:lnTo>
                  <a:lnTo>
                    <a:pt x="96" y="456"/>
                  </a:lnTo>
                  <a:lnTo>
                    <a:pt x="77" y="439"/>
                  </a:lnTo>
                  <a:lnTo>
                    <a:pt x="59" y="422"/>
                  </a:lnTo>
                  <a:lnTo>
                    <a:pt x="52" y="412"/>
                  </a:lnTo>
                  <a:lnTo>
                    <a:pt x="44" y="403"/>
                  </a:lnTo>
                  <a:lnTo>
                    <a:pt x="38" y="391"/>
                  </a:lnTo>
                  <a:lnTo>
                    <a:pt x="32" y="380"/>
                  </a:lnTo>
                  <a:lnTo>
                    <a:pt x="27" y="370"/>
                  </a:lnTo>
                  <a:lnTo>
                    <a:pt x="21" y="359"/>
                  </a:lnTo>
                  <a:lnTo>
                    <a:pt x="15" y="347"/>
                  </a:lnTo>
                  <a:lnTo>
                    <a:pt x="11" y="334"/>
                  </a:lnTo>
                  <a:lnTo>
                    <a:pt x="9" y="322"/>
                  </a:lnTo>
                  <a:lnTo>
                    <a:pt x="6" y="309"/>
                  </a:lnTo>
                  <a:lnTo>
                    <a:pt x="4" y="297"/>
                  </a:lnTo>
                  <a:lnTo>
                    <a:pt x="2" y="284"/>
                  </a:lnTo>
                  <a:lnTo>
                    <a:pt x="0" y="271"/>
                  </a:lnTo>
                  <a:lnTo>
                    <a:pt x="0" y="257"/>
                  </a:lnTo>
                  <a:lnTo>
                    <a:pt x="0" y="244"/>
                  </a:lnTo>
                  <a:lnTo>
                    <a:pt x="2" y="232"/>
                  </a:lnTo>
                  <a:lnTo>
                    <a:pt x="4" y="219"/>
                  </a:lnTo>
                  <a:lnTo>
                    <a:pt x="6" y="205"/>
                  </a:lnTo>
                  <a:lnTo>
                    <a:pt x="9" y="194"/>
                  </a:lnTo>
                  <a:lnTo>
                    <a:pt x="11" y="180"/>
                  </a:lnTo>
                  <a:lnTo>
                    <a:pt x="15" y="169"/>
                  </a:lnTo>
                  <a:lnTo>
                    <a:pt x="21" y="157"/>
                  </a:lnTo>
                  <a:lnTo>
                    <a:pt x="27" y="146"/>
                  </a:lnTo>
                  <a:lnTo>
                    <a:pt x="32" y="134"/>
                  </a:lnTo>
                  <a:lnTo>
                    <a:pt x="38" y="125"/>
                  </a:lnTo>
                  <a:lnTo>
                    <a:pt x="44" y="113"/>
                  </a:lnTo>
                  <a:lnTo>
                    <a:pt x="52" y="104"/>
                  </a:lnTo>
                  <a:lnTo>
                    <a:pt x="59" y="94"/>
                  </a:lnTo>
                  <a:lnTo>
                    <a:pt x="77" y="75"/>
                  </a:lnTo>
                  <a:lnTo>
                    <a:pt x="96" y="60"/>
                  </a:lnTo>
                  <a:lnTo>
                    <a:pt x="105" y="52"/>
                  </a:lnTo>
                  <a:lnTo>
                    <a:pt x="115" y="44"/>
                  </a:lnTo>
                  <a:lnTo>
                    <a:pt x="125" y="37"/>
                  </a:lnTo>
                  <a:lnTo>
                    <a:pt x="136" y="31"/>
                  </a:lnTo>
                  <a:lnTo>
                    <a:pt x="148" y="25"/>
                  </a:lnTo>
                  <a:lnTo>
                    <a:pt x="159" y="21"/>
                  </a:lnTo>
                  <a:lnTo>
                    <a:pt x="171" y="16"/>
                  </a:lnTo>
                  <a:lnTo>
                    <a:pt x="182" y="12"/>
                  </a:lnTo>
                  <a:lnTo>
                    <a:pt x="196" y="8"/>
                  </a:lnTo>
                  <a:lnTo>
                    <a:pt x="207" y="6"/>
                  </a:lnTo>
                  <a:lnTo>
                    <a:pt x="221" y="4"/>
                  </a:lnTo>
                  <a:lnTo>
                    <a:pt x="234" y="2"/>
                  </a:lnTo>
                  <a:lnTo>
                    <a:pt x="247" y="0"/>
                  </a:lnTo>
                  <a:lnTo>
                    <a:pt x="261" y="0"/>
                  </a:lnTo>
                  <a:lnTo>
                    <a:pt x="263" y="0"/>
                  </a:lnTo>
                  <a:lnTo>
                    <a:pt x="261" y="257"/>
                  </a:lnTo>
                  <a:lnTo>
                    <a:pt x="263" y="5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48" name="Freeform 84"/>
            <p:cNvSpPr>
              <a:spLocks/>
            </p:cNvSpPr>
            <p:nvPr/>
          </p:nvSpPr>
          <p:spPr bwMode="auto">
            <a:xfrm>
              <a:off x="232" y="2983"/>
              <a:ext cx="131" cy="257"/>
            </a:xfrm>
            <a:custGeom>
              <a:avLst/>
              <a:gdLst/>
              <a:ahLst/>
              <a:cxnLst>
                <a:cxn ang="0">
                  <a:pos x="263" y="516"/>
                </a:cxn>
                <a:cxn ang="0">
                  <a:pos x="261" y="516"/>
                </a:cxn>
                <a:cxn ang="0">
                  <a:pos x="247" y="516"/>
                </a:cxn>
                <a:cxn ang="0">
                  <a:pos x="234" y="514"/>
                </a:cxn>
                <a:cxn ang="0">
                  <a:pos x="221" y="512"/>
                </a:cxn>
                <a:cxn ang="0">
                  <a:pos x="207" y="510"/>
                </a:cxn>
                <a:cxn ang="0">
                  <a:pos x="196" y="508"/>
                </a:cxn>
                <a:cxn ang="0">
                  <a:pos x="182" y="504"/>
                </a:cxn>
                <a:cxn ang="0">
                  <a:pos x="171" y="501"/>
                </a:cxn>
                <a:cxn ang="0">
                  <a:pos x="159" y="495"/>
                </a:cxn>
                <a:cxn ang="0">
                  <a:pos x="148" y="491"/>
                </a:cxn>
                <a:cxn ang="0">
                  <a:pos x="136" y="485"/>
                </a:cxn>
                <a:cxn ang="0">
                  <a:pos x="125" y="478"/>
                </a:cxn>
                <a:cxn ang="0">
                  <a:pos x="115" y="472"/>
                </a:cxn>
                <a:cxn ang="0">
                  <a:pos x="105" y="464"/>
                </a:cxn>
                <a:cxn ang="0">
                  <a:pos x="96" y="456"/>
                </a:cxn>
                <a:cxn ang="0">
                  <a:pos x="77" y="439"/>
                </a:cxn>
                <a:cxn ang="0">
                  <a:pos x="59" y="422"/>
                </a:cxn>
                <a:cxn ang="0">
                  <a:pos x="52" y="412"/>
                </a:cxn>
                <a:cxn ang="0">
                  <a:pos x="44" y="403"/>
                </a:cxn>
                <a:cxn ang="0">
                  <a:pos x="38" y="391"/>
                </a:cxn>
                <a:cxn ang="0">
                  <a:pos x="32" y="380"/>
                </a:cxn>
                <a:cxn ang="0">
                  <a:pos x="27" y="370"/>
                </a:cxn>
                <a:cxn ang="0">
                  <a:pos x="21" y="359"/>
                </a:cxn>
                <a:cxn ang="0">
                  <a:pos x="15" y="347"/>
                </a:cxn>
                <a:cxn ang="0">
                  <a:pos x="11" y="334"/>
                </a:cxn>
                <a:cxn ang="0">
                  <a:pos x="9" y="322"/>
                </a:cxn>
                <a:cxn ang="0">
                  <a:pos x="6" y="309"/>
                </a:cxn>
                <a:cxn ang="0">
                  <a:pos x="4" y="297"/>
                </a:cxn>
                <a:cxn ang="0">
                  <a:pos x="2" y="284"/>
                </a:cxn>
                <a:cxn ang="0">
                  <a:pos x="0" y="271"/>
                </a:cxn>
                <a:cxn ang="0">
                  <a:pos x="0" y="257"/>
                </a:cxn>
                <a:cxn ang="0">
                  <a:pos x="0" y="244"/>
                </a:cxn>
                <a:cxn ang="0">
                  <a:pos x="2" y="232"/>
                </a:cxn>
                <a:cxn ang="0">
                  <a:pos x="4" y="219"/>
                </a:cxn>
                <a:cxn ang="0">
                  <a:pos x="6" y="205"/>
                </a:cxn>
                <a:cxn ang="0">
                  <a:pos x="9" y="194"/>
                </a:cxn>
                <a:cxn ang="0">
                  <a:pos x="11" y="180"/>
                </a:cxn>
                <a:cxn ang="0">
                  <a:pos x="15" y="169"/>
                </a:cxn>
                <a:cxn ang="0">
                  <a:pos x="21" y="157"/>
                </a:cxn>
                <a:cxn ang="0">
                  <a:pos x="27" y="146"/>
                </a:cxn>
                <a:cxn ang="0">
                  <a:pos x="32" y="134"/>
                </a:cxn>
                <a:cxn ang="0">
                  <a:pos x="38" y="125"/>
                </a:cxn>
                <a:cxn ang="0">
                  <a:pos x="44" y="113"/>
                </a:cxn>
                <a:cxn ang="0">
                  <a:pos x="52" y="104"/>
                </a:cxn>
                <a:cxn ang="0">
                  <a:pos x="59" y="94"/>
                </a:cxn>
                <a:cxn ang="0">
                  <a:pos x="77" y="75"/>
                </a:cxn>
                <a:cxn ang="0">
                  <a:pos x="96" y="60"/>
                </a:cxn>
                <a:cxn ang="0">
                  <a:pos x="105" y="52"/>
                </a:cxn>
                <a:cxn ang="0">
                  <a:pos x="115" y="44"/>
                </a:cxn>
                <a:cxn ang="0">
                  <a:pos x="125" y="37"/>
                </a:cxn>
                <a:cxn ang="0">
                  <a:pos x="136" y="31"/>
                </a:cxn>
                <a:cxn ang="0">
                  <a:pos x="148" y="25"/>
                </a:cxn>
                <a:cxn ang="0">
                  <a:pos x="159" y="21"/>
                </a:cxn>
                <a:cxn ang="0">
                  <a:pos x="171" y="16"/>
                </a:cxn>
                <a:cxn ang="0">
                  <a:pos x="182" y="12"/>
                </a:cxn>
                <a:cxn ang="0">
                  <a:pos x="196" y="8"/>
                </a:cxn>
                <a:cxn ang="0">
                  <a:pos x="207" y="6"/>
                </a:cxn>
                <a:cxn ang="0">
                  <a:pos x="221" y="4"/>
                </a:cxn>
                <a:cxn ang="0">
                  <a:pos x="234" y="2"/>
                </a:cxn>
                <a:cxn ang="0">
                  <a:pos x="247" y="0"/>
                </a:cxn>
                <a:cxn ang="0">
                  <a:pos x="261" y="0"/>
                </a:cxn>
                <a:cxn ang="0">
                  <a:pos x="263" y="0"/>
                </a:cxn>
              </a:cxnLst>
              <a:rect l="0" t="0" r="r" b="b"/>
              <a:pathLst>
                <a:path w="263" h="516">
                  <a:moveTo>
                    <a:pt x="263" y="516"/>
                  </a:moveTo>
                  <a:lnTo>
                    <a:pt x="261" y="516"/>
                  </a:lnTo>
                  <a:lnTo>
                    <a:pt x="247" y="516"/>
                  </a:lnTo>
                  <a:lnTo>
                    <a:pt x="234" y="514"/>
                  </a:lnTo>
                  <a:lnTo>
                    <a:pt x="221" y="512"/>
                  </a:lnTo>
                  <a:lnTo>
                    <a:pt x="207" y="510"/>
                  </a:lnTo>
                  <a:lnTo>
                    <a:pt x="196" y="508"/>
                  </a:lnTo>
                  <a:lnTo>
                    <a:pt x="182" y="504"/>
                  </a:lnTo>
                  <a:lnTo>
                    <a:pt x="171" y="501"/>
                  </a:lnTo>
                  <a:lnTo>
                    <a:pt x="159" y="495"/>
                  </a:lnTo>
                  <a:lnTo>
                    <a:pt x="148" y="491"/>
                  </a:lnTo>
                  <a:lnTo>
                    <a:pt x="136" y="485"/>
                  </a:lnTo>
                  <a:lnTo>
                    <a:pt x="125" y="478"/>
                  </a:lnTo>
                  <a:lnTo>
                    <a:pt x="115" y="472"/>
                  </a:lnTo>
                  <a:lnTo>
                    <a:pt x="105" y="464"/>
                  </a:lnTo>
                  <a:lnTo>
                    <a:pt x="96" y="456"/>
                  </a:lnTo>
                  <a:lnTo>
                    <a:pt x="77" y="439"/>
                  </a:lnTo>
                  <a:lnTo>
                    <a:pt x="59" y="422"/>
                  </a:lnTo>
                  <a:lnTo>
                    <a:pt x="52" y="412"/>
                  </a:lnTo>
                  <a:lnTo>
                    <a:pt x="44" y="403"/>
                  </a:lnTo>
                  <a:lnTo>
                    <a:pt x="38" y="391"/>
                  </a:lnTo>
                  <a:lnTo>
                    <a:pt x="32" y="380"/>
                  </a:lnTo>
                  <a:lnTo>
                    <a:pt x="27" y="370"/>
                  </a:lnTo>
                  <a:lnTo>
                    <a:pt x="21" y="359"/>
                  </a:lnTo>
                  <a:lnTo>
                    <a:pt x="15" y="347"/>
                  </a:lnTo>
                  <a:lnTo>
                    <a:pt x="11" y="334"/>
                  </a:lnTo>
                  <a:lnTo>
                    <a:pt x="9" y="322"/>
                  </a:lnTo>
                  <a:lnTo>
                    <a:pt x="6" y="309"/>
                  </a:lnTo>
                  <a:lnTo>
                    <a:pt x="4" y="297"/>
                  </a:lnTo>
                  <a:lnTo>
                    <a:pt x="2" y="284"/>
                  </a:lnTo>
                  <a:lnTo>
                    <a:pt x="0" y="271"/>
                  </a:lnTo>
                  <a:lnTo>
                    <a:pt x="0" y="257"/>
                  </a:lnTo>
                  <a:lnTo>
                    <a:pt x="0" y="244"/>
                  </a:lnTo>
                  <a:lnTo>
                    <a:pt x="2" y="232"/>
                  </a:lnTo>
                  <a:lnTo>
                    <a:pt x="4" y="219"/>
                  </a:lnTo>
                  <a:lnTo>
                    <a:pt x="6" y="205"/>
                  </a:lnTo>
                  <a:lnTo>
                    <a:pt x="9" y="194"/>
                  </a:lnTo>
                  <a:lnTo>
                    <a:pt x="11" y="180"/>
                  </a:lnTo>
                  <a:lnTo>
                    <a:pt x="15" y="169"/>
                  </a:lnTo>
                  <a:lnTo>
                    <a:pt x="21" y="157"/>
                  </a:lnTo>
                  <a:lnTo>
                    <a:pt x="27" y="146"/>
                  </a:lnTo>
                  <a:lnTo>
                    <a:pt x="32" y="134"/>
                  </a:lnTo>
                  <a:lnTo>
                    <a:pt x="38" y="125"/>
                  </a:lnTo>
                  <a:lnTo>
                    <a:pt x="44" y="113"/>
                  </a:lnTo>
                  <a:lnTo>
                    <a:pt x="52" y="104"/>
                  </a:lnTo>
                  <a:lnTo>
                    <a:pt x="59" y="94"/>
                  </a:lnTo>
                  <a:lnTo>
                    <a:pt x="77" y="75"/>
                  </a:lnTo>
                  <a:lnTo>
                    <a:pt x="96" y="60"/>
                  </a:lnTo>
                  <a:lnTo>
                    <a:pt x="105" y="52"/>
                  </a:lnTo>
                  <a:lnTo>
                    <a:pt x="115" y="44"/>
                  </a:lnTo>
                  <a:lnTo>
                    <a:pt x="125" y="37"/>
                  </a:lnTo>
                  <a:lnTo>
                    <a:pt x="136" y="31"/>
                  </a:lnTo>
                  <a:lnTo>
                    <a:pt x="148" y="25"/>
                  </a:lnTo>
                  <a:lnTo>
                    <a:pt x="159" y="21"/>
                  </a:lnTo>
                  <a:lnTo>
                    <a:pt x="171" y="16"/>
                  </a:lnTo>
                  <a:lnTo>
                    <a:pt x="182" y="12"/>
                  </a:lnTo>
                  <a:lnTo>
                    <a:pt x="196" y="8"/>
                  </a:lnTo>
                  <a:lnTo>
                    <a:pt x="207" y="6"/>
                  </a:lnTo>
                  <a:lnTo>
                    <a:pt x="221" y="4"/>
                  </a:lnTo>
                  <a:lnTo>
                    <a:pt x="234" y="2"/>
                  </a:lnTo>
                  <a:lnTo>
                    <a:pt x="247" y="0"/>
                  </a:lnTo>
                  <a:lnTo>
                    <a:pt x="261" y="0"/>
                  </a:lnTo>
                  <a:lnTo>
                    <a:pt x="26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49" name="Rectangle 85"/>
            <p:cNvSpPr>
              <a:spLocks noChangeArrowheads="1"/>
            </p:cNvSpPr>
            <p:nvPr/>
          </p:nvSpPr>
          <p:spPr bwMode="auto">
            <a:xfrm>
              <a:off x="168" y="3070"/>
              <a:ext cx="389" cy="8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50" name="Rectangle 86"/>
            <p:cNvSpPr>
              <a:spLocks noChangeArrowheads="1"/>
            </p:cNvSpPr>
            <p:nvPr/>
          </p:nvSpPr>
          <p:spPr bwMode="auto">
            <a:xfrm>
              <a:off x="168" y="3070"/>
              <a:ext cx="389" cy="8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51" name="Rectangle 87"/>
            <p:cNvSpPr>
              <a:spLocks noChangeArrowheads="1"/>
            </p:cNvSpPr>
            <p:nvPr/>
          </p:nvSpPr>
          <p:spPr bwMode="auto">
            <a:xfrm>
              <a:off x="179" y="3055"/>
              <a:ext cx="31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</a:rPr>
                <a:t>EVENT</a:t>
              </a:r>
              <a:endParaRPr lang="it-IT" sz="2800" b="1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</a:endParaRPr>
            </a:p>
          </p:txBody>
        </p:sp>
        <p:sp>
          <p:nvSpPr>
            <p:cNvPr id="395352" name="Rectangle 88"/>
            <p:cNvSpPr>
              <a:spLocks noChangeArrowheads="1"/>
            </p:cNvSpPr>
            <p:nvPr/>
          </p:nvSpPr>
          <p:spPr bwMode="auto">
            <a:xfrm>
              <a:off x="499" y="3055"/>
              <a:ext cx="4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</a:rPr>
                <a:t>1</a:t>
              </a:r>
              <a:endParaRPr lang="it-IT" sz="2800" b="1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</a:endParaRPr>
            </a:p>
          </p:txBody>
        </p:sp>
        <p:sp>
          <p:nvSpPr>
            <p:cNvPr id="395353" name="Rectangle 89"/>
            <p:cNvSpPr>
              <a:spLocks noChangeArrowheads="1"/>
            </p:cNvSpPr>
            <p:nvPr/>
          </p:nvSpPr>
          <p:spPr bwMode="auto">
            <a:xfrm>
              <a:off x="594" y="2721"/>
              <a:ext cx="409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54" name="Rectangle 90"/>
            <p:cNvSpPr>
              <a:spLocks noChangeArrowheads="1"/>
            </p:cNvSpPr>
            <p:nvPr/>
          </p:nvSpPr>
          <p:spPr bwMode="auto">
            <a:xfrm>
              <a:off x="594" y="2721"/>
              <a:ext cx="409" cy="240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55" name="Line 91"/>
            <p:cNvSpPr>
              <a:spLocks noChangeShapeType="1"/>
            </p:cNvSpPr>
            <p:nvPr/>
          </p:nvSpPr>
          <p:spPr bwMode="auto">
            <a:xfrm>
              <a:off x="799" y="2961"/>
              <a:ext cx="1" cy="2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56" name="Freeform 92"/>
            <p:cNvSpPr>
              <a:spLocks/>
            </p:cNvSpPr>
            <p:nvPr/>
          </p:nvSpPr>
          <p:spPr bwMode="auto">
            <a:xfrm>
              <a:off x="797" y="2983"/>
              <a:ext cx="129" cy="25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8" y="0"/>
                </a:cxn>
                <a:cxn ang="0">
                  <a:pos x="29" y="2"/>
                </a:cxn>
                <a:cxn ang="0">
                  <a:pos x="42" y="4"/>
                </a:cxn>
                <a:cxn ang="0">
                  <a:pos x="56" y="6"/>
                </a:cxn>
                <a:cxn ang="0">
                  <a:pos x="67" y="10"/>
                </a:cxn>
                <a:cxn ang="0">
                  <a:pos x="79" y="14"/>
                </a:cxn>
                <a:cxn ang="0">
                  <a:pos x="92" y="17"/>
                </a:cxn>
                <a:cxn ang="0">
                  <a:pos x="104" y="21"/>
                </a:cxn>
                <a:cxn ang="0">
                  <a:pos x="113" y="27"/>
                </a:cxn>
                <a:cxn ang="0">
                  <a:pos x="125" y="33"/>
                </a:cxn>
                <a:cxn ang="0">
                  <a:pos x="137" y="39"/>
                </a:cxn>
                <a:cxn ang="0">
                  <a:pos x="146" y="46"/>
                </a:cxn>
                <a:cxn ang="0">
                  <a:pos x="165" y="60"/>
                </a:cxn>
                <a:cxn ang="0">
                  <a:pos x="184" y="77"/>
                </a:cxn>
                <a:cxn ang="0">
                  <a:pos x="200" y="96"/>
                </a:cxn>
                <a:cxn ang="0">
                  <a:pos x="215" y="115"/>
                </a:cxn>
                <a:cxn ang="0">
                  <a:pos x="221" y="125"/>
                </a:cxn>
                <a:cxn ang="0">
                  <a:pos x="227" y="136"/>
                </a:cxn>
                <a:cxn ang="0">
                  <a:pos x="232" y="148"/>
                </a:cxn>
                <a:cxn ang="0">
                  <a:pos x="238" y="159"/>
                </a:cxn>
                <a:cxn ang="0">
                  <a:pos x="242" y="171"/>
                </a:cxn>
                <a:cxn ang="0">
                  <a:pos x="246" y="182"/>
                </a:cxn>
                <a:cxn ang="0">
                  <a:pos x="250" y="194"/>
                </a:cxn>
                <a:cxn ang="0">
                  <a:pos x="252" y="207"/>
                </a:cxn>
                <a:cxn ang="0">
                  <a:pos x="256" y="219"/>
                </a:cxn>
                <a:cxn ang="0">
                  <a:pos x="256" y="232"/>
                </a:cxn>
                <a:cxn ang="0">
                  <a:pos x="257" y="246"/>
                </a:cxn>
                <a:cxn ang="0">
                  <a:pos x="257" y="257"/>
                </a:cxn>
                <a:cxn ang="0">
                  <a:pos x="257" y="271"/>
                </a:cxn>
                <a:cxn ang="0">
                  <a:pos x="256" y="284"/>
                </a:cxn>
                <a:cxn ang="0">
                  <a:pos x="256" y="297"/>
                </a:cxn>
                <a:cxn ang="0">
                  <a:pos x="252" y="309"/>
                </a:cxn>
                <a:cxn ang="0">
                  <a:pos x="250" y="322"/>
                </a:cxn>
                <a:cxn ang="0">
                  <a:pos x="246" y="334"/>
                </a:cxn>
                <a:cxn ang="0">
                  <a:pos x="242" y="345"/>
                </a:cxn>
                <a:cxn ang="0">
                  <a:pos x="238" y="357"/>
                </a:cxn>
                <a:cxn ang="0">
                  <a:pos x="232" y="368"/>
                </a:cxn>
                <a:cxn ang="0">
                  <a:pos x="227" y="380"/>
                </a:cxn>
                <a:cxn ang="0">
                  <a:pos x="221" y="389"/>
                </a:cxn>
                <a:cxn ang="0">
                  <a:pos x="215" y="401"/>
                </a:cxn>
                <a:cxn ang="0">
                  <a:pos x="200" y="420"/>
                </a:cxn>
                <a:cxn ang="0">
                  <a:pos x="184" y="439"/>
                </a:cxn>
                <a:cxn ang="0">
                  <a:pos x="165" y="455"/>
                </a:cxn>
                <a:cxn ang="0">
                  <a:pos x="146" y="470"/>
                </a:cxn>
                <a:cxn ang="0">
                  <a:pos x="137" y="478"/>
                </a:cxn>
                <a:cxn ang="0">
                  <a:pos x="125" y="483"/>
                </a:cxn>
                <a:cxn ang="0">
                  <a:pos x="113" y="489"/>
                </a:cxn>
                <a:cxn ang="0">
                  <a:pos x="102" y="495"/>
                </a:cxn>
                <a:cxn ang="0">
                  <a:pos x="90" y="499"/>
                </a:cxn>
                <a:cxn ang="0">
                  <a:pos x="79" y="502"/>
                </a:cxn>
                <a:cxn ang="0">
                  <a:pos x="67" y="506"/>
                </a:cxn>
                <a:cxn ang="0">
                  <a:pos x="56" y="510"/>
                </a:cxn>
                <a:cxn ang="0">
                  <a:pos x="42" y="512"/>
                </a:cxn>
                <a:cxn ang="0">
                  <a:pos x="29" y="514"/>
                </a:cxn>
                <a:cxn ang="0">
                  <a:pos x="18" y="514"/>
                </a:cxn>
                <a:cxn ang="0">
                  <a:pos x="4" y="516"/>
                </a:cxn>
                <a:cxn ang="0">
                  <a:pos x="0" y="257"/>
                </a:cxn>
                <a:cxn ang="0">
                  <a:pos x="4" y="0"/>
                </a:cxn>
              </a:cxnLst>
              <a:rect l="0" t="0" r="r" b="b"/>
              <a:pathLst>
                <a:path w="257" h="516">
                  <a:moveTo>
                    <a:pt x="4" y="0"/>
                  </a:moveTo>
                  <a:lnTo>
                    <a:pt x="18" y="0"/>
                  </a:lnTo>
                  <a:lnTo>
                    <a:pt x="29" y="2"/>
                  </a:lnTo>
                  <a:lnTo>
                    <a:pt x="42" y="4"/>
                  </a:lnTo>
                  <a:lnTo>
                    <a:pt x="56" y="6"/>
                  </a:lnTo>
                  <a:lnTo>
                    <a:pt x="67" y="10"/>
                  </a:lnTo>
                  <a:lnTo>
                    <a:pt x="79" y="14"/>
                  </a:lnTo>
                  <a:lnTo>
                    <a:pt x="92" y="17"/>
                  </a:lnTo>
                  <a:lnTo>
                    <a:pt x="104" y="21"/>
                  </a:lnTo>
                  <a:lnTo>
                    <a:pt x="113" y="27"/>
                  </a:lnTo>
                  <a:lnTo>
                    <a:pt x="125" y="33"/>
                  </a:lnTo>
                  <a:lnTo>
                    <a:pt x="137" y="39"/>
                  </a:lnTo>
                  <a:lnTo>
                    <a:pt x="146" y="46"/>
                  </a:lnTo>
                  <a:lnTo>
                    <a:pt x="165" y="60"/>
                  </a:lnTo>
                  <a:lnTo>
                    <a:pt x="184" y="77"/>
                  </a:lnTo>
                  <a:lnTo>
                    <a:pt x="200" y="96"/>
                  </a:lnTo>
                  <a:lnTo>
                    <a:pt x="215" y="115"/>
                  </a:lnTo>
                  <a:lnTo>
                    <a:pt x="221" y="125"/>
                  </a:lnTo>
                  <a:lnTo>
                    <a:pt x="227" y="136"/>
                  </a:lnTo>
                  <a:lnTo>
                    <a:pt x="232" y="148"/>
                  </a:lnTo>
                  <a:lnTo>
                    <a:pt x="238" y="159"/>
                  </a:lnTo>
                  <a:lnTo>
                    <a:pt x="242" y="171"/>
                  </a:lnTo>
                  <a:lnTo>
                    <a:pt x="246" y="182"/>
                  </a:lnTo>
                  <a:lnTo>
                    <a:pt x="250" y="194"/>
                  </a:lnTo>
                  <a:lnTo>
                    <a:pt x="252" y="207"/>
                  </a:lnTo>
                  <a:lnTo>
                    <a:pt x="256" y="219"/>
                  </a:lnTo>
                  <a:lnTo>
                    <a:pt x="256" y="232"/>
                  </a:lnTo>
                  <a:lnTo>
                    <a:pt x="257" y="246"/>
                  </a:lnTo>
                  <a:lnTo>
                    <a:pt x="257" y="257"/>
                  </a:lnTo>
                  <a:lnTo>
                    <a:pt x="257" y="271"/>
                  </a:lnTo>
                  <a:lnTo>
                    <a:pt x="256" y="284"/>
                  </a:lnTo>
                  <a:lnTo>
                    <a:pt x="256" y="297"/>
                  </a:lnTo>
                  <a:lnTo>
                    <a:pt x="252" y="309"/>
                  </a:lnTo>
                  <a:lnTo>
                    <a:pt x="250" y="322"/>
                  </a:lnTo>
                  <a:lnTo>
                    <a:pt x="246" y="334"/>
                  </a:lnTo>
                  <a:lnTo>
                    <a:pt x="242" y="345"/>
                  </a:lnTo>
                  <a:lnTo>
                    <a:pt x="238" y="357"/>
                  </a:lnTo>
                  <a:lnTo>
                    <a:pt x="232" y="368"/>
                  </a:lnTo>
                  <a:lnTo>
                    <a:pt x="227" y="380"/>
                  </a:lnTo>
                  <a:lnTo>
                    <a:pt x="221" y="389"/>
                  </a:lnTo>
                  <a:lnTo>
                    <a:pt x="215" y="401"/>
                  </a:lnTo>
                  <a:lnTo>
                    <a:pt x="200" y="420"/>
                  </a:lnTo>
                  <a:lnTo>
                    <a:pt x="184" y="439"/>
                  </a:lnTo>
                  <a:lnTo>
                    <a:pt x="165" y="455"/>
                  </a:lnTo>
                  <a:lnTo>
                    <a:pt x="146" y="470"/>
                  </a:lnTo>
                  <a:lnTo>
                    <a:pt x="137" y="478"/>
                  </a:lnTo>
                  <a:lnTo>
                    <a:pt x="125" y="483"/>
                  </a:lnTo>
                  <a:lnTo>
                    <a:pt x="113" y="489"/>
                  </a:lnTo>
                  <a:lnTo>
                    <a:pt x="102" y="495"/>
                  </a:lnTo>
                  <a:lnTo>
                    <a:pt x="90" y="499"/>
                  </a:lnTo>
                  <a:lnTo>
                    <a:pt x="79" y="502"/>
                  </a:lnTo>
                  <a:lnTo>
                    <a:pt x="67" y="506"/>
                  </a:lnTo>
                  <a:lnTo>
                    <a:pt x="56" y="510"/>
                  </a:lnTo>
                  <a:lnTo>
                    <a:pt x="42" y="512"/>
                  </a:lnTo>
                  <a:lnTo>
                    <a:pt x="29" y="514"/>
                  </a:lnTo>
                  <a:lnTo>
                    <a:pt x="18" y="514"/>
                  </a:lnTo>
                  <a:lnTo>
                    <a:pt x="4" y="516"/>
                  </a:lnTo>
                  <a:lnTo>
                    <a:pt x="0" y="25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57" name="Freeform 93"/>
            <p:cNvSpPr>
              <a:spLocks/>
            </p:cNvSpPr>
            <p:nvPr/>
          </p:nvSpPr>
          <p:spPr bwMode="auto">
            <a:xfrm>
              <a:off x="799" y="2983"/>
              <a:ext cx="127" cy="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25" y="2"/>
                </a:cxn>
                <a:cxn ang="0">
                  <a:pos x="38" y="4"/>
                </a:cxn>
                <a:cxn ang="0">
                  <a:pos x="52" y="6"/>
                </a:cxn>
                <a:cxn ang="0">
                  <a:pos x="63" y="10"/>
                </a:cxn>
                <a:cxn ang="0">
                  <a:pos x="75" y="14"/>
                </a:cxn>
                <a:cxn ang="0">
                  <a:pos x="88" y="17"/>
                </a:cxn>
                <a:cxn ang="0">
                  <a:pos x="100" y="21"/>
                </a:cxn>
                <a:cxn ang="0">
                  <a:pos x="109" y="27"/>
                </a:cxn>
                <a:cxn ang="0">
                  <a:pos x="121" y="33"/>
                </a:cxn>
                <a:cxn ang="0">
                  <a:pos x="133" y="39"/>
                </a:cxn>
                <a:cxn ang="0">
                  <a:pos x="142" y="46"/>
                </a:cxn>
                <a:cxn ang="0">
                  <a:pos x="161" y="60"/>
                </a:cxn>
                <a:cxn ang="0">
                  <a:pos x="180" y="77"/>
                </a:cxn>
                <a:cxn ang="0">
                  <a:pos x="196" y="96"/>
                </a:cxn>
                <a:cxn ang="0">
                  <a:pos x="211" y="115"/>
                </a:cxn>
                <a:cxn ang="0">
                  <a:pos x="217" y="125"/>
                </a:cxn>
                <a:cxn ang="0">
                  <a:pos x="223" y="136"/>
                </a:cxn>
                <a:cxn ang="0">
                  <a:pos x="228" y="148"/>
                </a:cxn>
                <a:cxn ang="0">
                  <a:pos x="234" y="159"/>
                </a:cxn>
                <a:cxn ang="0">
                  <a:pos x="238" y="171"/>
                </a:cxn>
                <a:cxn ang="0">
                  <a:pos x="242" y="182"/>
                </a:cxn>
                <a:cxn ang="0">
                  <a:pos x="246" y="194"/>
                </a:cxn>
                <a:cxn ang="0">
                  <a:pos x="248" y="207"/>
                </a:cxn>
                <a:cxn ang="0">
                  <a:pos x="252" y="219"/>
                </a:cxn>
                <a:cxn ang="0">
                  <a:pos x="252" y="232"/>
                </a:cxn>
                <a:cxn ang="0">
                  <a:pos x="253" y="246"/>
                </a:cxn>
                <a:cxn ang="0">
                  <a:pos x="253" y="257"/>
                </a:cxn>
                <a:cxn ang="0">
                  <a:pos x="253" y="271"/>
                </a:cxn>
                <a:cxn ang="0">
                  <a:pos x="252" y="284"/>
                </a:cxn>
                <a:cxn ang="0">
                  <a:pos x="252" y="297"/>
                </a:cxn>
                <a:cxn ang="0">
                  <a:pos x="248" y="309"/>
                </a:cxn>
                <a:cxn ang="0">
                  <a:pos x="246" y="322"/>
                </a:cxn>
                <a:cxn ang="0">
                  <a:pos x="242" y="334"/>
                </a:cxn>
                <a:cxn ang="0">
                  <a:pos x="238" y="345"/>
                </a:cxn>
                <a:cxn ang="0">
                  <a:pos x="234" y="357"/>
                </a:cxn>
                <a:cxn ang="0">
                  <a:pos x="228" y="368"/>
                </a:cxn>
                <a:cxn ang="0">
                  <a:pos x="223" y="380"/>
                </a:cxn>
                <a:cxn ang="0">
                  <a:pos x="217" y="389"/>
                </a:cxn>
                <a:cxn ang="0">
                  <a:pos x="211" y="401"/>
                </a:cxn>
                <a:cxn ang="0">
                  <a:pos x="196" y="420"/>
                </a:cxn>
                <a:cxn ang="0">
                  <a:pos x="180" y="439"/>
                </a:cxn>
                <a:cxn ang="0">
                  <a:pos x="161" y="455"/>
                </a:cxn>
                <a:cxn ang="0">
                  <a:pos x="142" y="470"/>
                </a:cxn>
                <a:cxn ang="0">
                  <a:pos x="133" y="478"/>
                </a:cxn>
                <a:cxn ang="0">
                  <a:pos x="121" y="483"/>
                </a:cxn>
                <a:cxn ang="0">
                  <a:pos x="109" y="489"/>
                </a:cxn>
                <a:cxn ang="0">
                  <a:pos x="98" y="495"/>
                </a:cxn>
                <a:cxn ang="0">
                  <a:pos x="86" y="499"/>
                </a:cxn>
                <a:cxn ang="0">
                  <a:pos x="75" y="502"/>
                </a:cxn>
                <a:cxn ang="0">
                  <a:pos x="63" y="506"/>
                </a:cxn>
                <a:cxn ang="0">
                  <a:pos x="52" y="510"/>
                </a:cxn>
                <a:cxn ang="0">
                  <a:pos x="38" y="512"/>
                </a:cxn>
                <a:cxn ang="0">
                  <a:pos x="25" y="514"/>
                </a:cxn>
                <a:cxn ang="0">
                  <a:pos x="14" y="514"/>
                </a:cxn>
                <a:cxn ang="0">
                  <a:pos x="0" y="516"/>
                </a:cxn>
              </a:cxnLst>
              <a:rect l="0" t="0" r="r" b="b"/>
              <a:pathLst>
                <a:path w="253" h="516">
                  <a:moveTo>
                    <a:pt x="0" y="0"/>
                  </a:moveTo>
                  <a:lnTo>
                    <a:pt x="14" y="0"/>
                  </a:lnTo>
                  <a:lnTo>
                    <a:pt x="25" y="2"/>
                  </a:lnTo>
                  <a:lnTo>
                    <a:pt x="38" y="4"/>
                  </a:lnTo>
                  <a:lnTo>
                    <a:pt x="52" y="6"/>
                  </a:lnTo>
                  <a:lnTo>
                    <a:pt x="63" y="10"/>
                  </a:lnTo>
                  <a:lnTo>
                    <a:pt x="75" y="14"/>
                  </a:lnTo>
                  <a:lnTo>
                    <a:pt x="88" y="17"/>
                  </a:lnTo>
                  <a:lnTo>
                    <a:pt x="100" y="21"/>
                  </a:lnTo>
                  <a:lnTo>
                    <a:pt x="109" y="27"/>
                  </a:lnTo>
                  <a:lnTo>
                    <a:pt x="121" y="33"/>
                  </a:lnTo>
                  <a:lnTo>
                    <a:pt x="133" y="39"/>
                  </a:lnTo>
                  <a:lnTo>
                    <a:pt x="142" y="46"/>
                  </a:lnTo>
                  <a:lnTo>
                    <a:pt x="161" y="60"/>
                  </a:lnTo>
                  <a:lnTo>
                    <a:pt x="180" y="77"/>
                  </a:lnTo>
                  <a:lnTo>
                    <a:pt x="196" y="96"/>
                  </a:lnTo>
                  <a:lnTo>
                    <a:pt x="211" y="115"/>
                  </a:lnTo>
                  <a:lnTo>
                    <a:pt x="217" y="125"/>
                  </a:lnTo>
                  <a:lnTo>
                    <a:pt x="223" y="136"/>
                  </a:lnTo>
                  <a:lnTo>
                    <a:pt x="228" y="148"/>
                  </a:lnTo>
                  <a:lnTo>
                    <a:pt x="234" y="159"/>
                  </a:lnTo>
                  <a:lnTo>
                    <a:pt x="238" y="171"/>
                  </a:lnTo>
                  <a:lnTo>
                    <a:pt x="242" y="182"/>
                  </a:lnTo>
                  <a:lnTo>
                    <a:pt x="246" y="194"/>
                  </a:lnTo>
                  <a:lnTo>
                    <a:pt x="248" y="207"/>
                  </a:lnTo>
                  <a:lnTo>
                    <a:pt x="252" y="219"/>
                  </a:lnTo>
                  <a:lnTo>
                    <a:pt x="252" y="232"/>
                  </a:lnTo>
                  <a:lnTo>
                    <a:pt x="253" y="246"/>
                  </a:lnTo>
                  <a:lnTo>
                    <a:pt x="253" y="257"/>
                  </a:lnTo>
                  <a:lnTo>
                    <a:pt x="253" y="271"/>
                  </a:lnTo>
                  <a:lnTo>
                    <a:pt x="252" y="284"/>
                  </a:lnTo>
                  <a:lnTo>
                    <a:pt x="252" y="297"/>
                  </a:lnTo>
                  <a:lnTo>
                    <a:pt x="248" y="309"/>
                  </a:lnTo>
                  <a:lnTo>
                    <a:pt x="246" y="322"/>
                  </a:lnTo>
                  <a:lnTo>
                    <a:pt x="242" y="334"/>
                  </a:lnTo>
                  <a:lnTo>
                    <a:pt x="238" y="345"/>
                  </a:lnTo>
                  <a:lnTo>
                    <a:pt x="234" y="357"/>
                  </a:lnTo>
                  <a:lnTo>
                    <a:pt x="228" y="368"/>
                  </a:lnTo>
                  <a:lnTo>
                    <a:pt x="223" y="380"/>
                  </a:lnTo>
                  <a:lnTo>
                    <a:pt x="217" y="389"/>
                  </a:lnTo>
                  <a:lnTo>
                    <a:pt x="211" y="401"/>
                  </a:lnTo>
                  <a:lnTo>
                    <a:pt x="196" y="420"/>
                  </a:lnTo>
                  <a:lnTo>
                    <a:pt x="180" y="439"/>
                  </a:lnTo>
                  <a:lnTo>
                    <a:pt x="161" y="455"/>
                  </a:lnTo>
                  <a:lnTo>
                    <a:pt x="142" y="470"/>
                  </a:lnTo>
                  <a:lnTo>
                    <a:pt x="133" y="478"/>
                  </a:lnTo>
                  <a:lnTo>
                    <a:pt x="121" y="483"/>
                  </a:lnTo>
                  <a:lnTo>
                    <a:pt x="109" y="489"/>
                  </a:lnTo>
                  <a:lnTo>
                    <a:pt x="98" y="495"/>
                  </a:lnTo>
                  <a:lnTo>
                    <a:pt x="86" y="499"/>
                  </a:lnTo>
                  <a:lnTo>
                    <a:pt x="75" y="502"/>
                  </a:lnTo>
                  <a:lnTo>
                    <a:pt x="63" y="506"/>
                  </a:lnTo>
                  <a:lnTo>
                    <a:pt x="52" y="510"/>
                  </a:lnTo>
                  <a:lnTo>
                    <a:pt x="38" y="512"/>
                  </a:lnTo>
                  <a:lnTo>
                    <a:pt x="25" y="514"/>
                  </a:lnTo>
                  <a:lnTo>
                    <a:pt x="14" y="514"/>
                  </a:lnTo>
                  <a:lnTo>
                    <a:pt x="0" y="51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58" name="Freeform 94"/>
            <p:cNvSpPr>
              <a:spLocks/>
            </p:cNvSpPr>
            <p:nvPr/>
          </p:nvSpPr>
          <p:spPr bwMode="auto">
            <a:xfrm>
              <a:off x="668" y="2983"/>
              <a:ext cx="131" cy="257"/>
            </a:xfrm>
            <a:custGeom>
              <a:avLst/>
              <a:gdLst/>
              <a:ahLst/>
              <a:cxnLst>
                <a:cxn ang="0">
                  <a:pos x="259" y="516"/>
                </a:cxn>
                <a:cxn ang="0">
                  <a:pos x="232" y="514"/>
                </a:cxn>
                <a:cxn ang="0">
                  <a:pos x="207" y="510"/>
                </a:cxn>
                <a:cxn ang="0">
                  <a:pos x="182" y="504"/>
                </a:cxn>
                <a:cxn ang="0">
                  <a:pos x="158" y="495"/>
                </a:cxn>
                <a:cxn ang="0">
                  <a:pos x="136" y="485"/>
                </a:cxn>
                <a:cxn ang="0">
                  <a:pos x="115" y="472"/>
                </a:cxn>
                <a:cxn ang="0">
                  <a:pos x="94" y="456"/>
                </a:cxn>
                <a:cxn ang="0">
                  <a:pos x="60" y="422"/>
                </a:cxn>
                <a:cxn ang="0">
                  <a:pos x="44" y="403"/>
                </a:cxn>
                <a:cxn ang="0">
                  <a:pos x="33" y="380"/>
                </a:cxn>
                <a:cxn ang="0">
                  <a:pos x="21" y="359"/>
                </a:cxn>
                <a:cxn ang="0">
                  <a:pos x="12" y="334"/>
                </a:cxn>
                <a:cxn ang="0">
                  <a:pos x="6" y="309"/>
                </a:cxn>
                <a:cxn ang="0">
                  <a:pos x="2" y="284"/>
                </a:cxn>
                <a:cxn ang="0">
                  <a:pos x="0" y="257"/>
                </a:cxn>
                <a:cxn ang="0">
                  <a:pos x="2" y="232"/>
                </a:cxn>
                <a:cxn ang="0">
                  <a:pos x="6" y="205"/>
                </a:cxn>
                <a:cxn ang="0">
                  <a:pos x="12" y="180"/>
                </a:cxn>
                <a:cxn ang="0">
                  <a:pos x="21" y="157"/>
                </a:cxn>
                <a:cxn ang="0">
                  <a:pos x="33" y="134"/>
                </a:cxn>
                <a:cxn ang="0">
                  <a:pos x="44" y="113"/>
                </a:cxn>
                <a:cxn ang="0">
                  <a:pos x="60" y="94"/>
                </a:cxn>
                <a:cxn ang="0">
                  <a:pos x="94" y="60"/>
                </a:cxn>
                <a:cxn ang="0">
                  <a:pos x="115" y="44"/>
                </a:cxn>
                <a:cxn ang="0">
                  <a:pos x="136" y="31"/>
                </a:cxn>
                <a:cxn ang="0">
                  <a:pos x="158" y="21"/>
                </a:cxn>
                <a:cxn ang="0">
                  <a:pos x="182" y="12"/>
                </a:cxn>
                <a:cxn ang="0">
                  <a:pos x="207" y="6"/>
                </a:cxn>
                <a:cxn ang="0">
                  <a:pos x="232" y="2"/>
                </a:cxn>
                <a:cxn ang="0">
                  <a:pos x="259" y="0"/>
                </a:cxn>
                <a:cxn ang="0">
                  <a:pos x="259" y="257"/>
                </a:cxn>
              </a:cxnLst>
              <a:rect l="0" t="0" r="r" b="b"/>
              <a:pathLst>
                <a:path w="263" h="516">
                  <a:moveTo>
                    <a:pt x="263" y="516"/>
                  </a:moveTo>
                  <a:lnTo>
                    <a:pt x="259" y="516"/>
                  </a:lnTo>
                  <a:lnTo>
                    <a:pt x="246" y="516"/>
                  </a:lnTo>
                  <a:lnTo>
                    <a:pt x="232" y="514"/>
                  </a:lnTo>
                  <a:lnTo>
                    <a:pt x="219" y="512"/>
                  </a:lnTo>
                  <a:lnTo>
                    <a:pt x="207" y="510"/>
                  </a:lnTo>
                  <a:lnTo>
                    <a:pt x="194" y="508"/>
                  </a:lnTo>
                  <a:lnTo>
                    <a:pt x="182" y="504"/>
                  </a:lnTo>
                  <a:lnTo>
                    <a:pt x="171" y="501"/>
                  </a:lnTo>
                  <a:lnTo>
                    <a:pt x="158" y="495"/>
                  </a:lnTo>
                  <a:lnTo>
                    <a:pt x="146" y="491"/>
                  </a:lnTo>
                  <a:lnTo>
                    <a:pt x="136" y="485"/>
                  </a:lnTo>
                  <a:lnTo>
                    <a:pt x="125" y="478"/>
                  </a:lnTo>
                  <a:lnTo>
                    <a:pt x="115" y="472"/>
                  </a:lnTo>
                  <a:lnTo>
                    <a:pt x="104" y="464"/>
                  </a:lnTo>
                  <a:lnTo>
                    <a:pt x="94" y="456"/>
                  </a:lnTo>
                  <a:lnTo>
                    <a:pt x="77" y="439"/>
                  </a:lnTo>
                  <a:lnTo>
                    <a:pt x="60" y="422"/>
                  </a:lnTo>
                  <a:lnTo>
                    <a:pt x="52" y="412"/>
                  </a:lnTo>
                  <a:lnTo>
                    <a:pt x="44" y="403"/>
                  </a:lnTo>
                  <a:lnTo>
                    <a:pt x="39" y="391"/>
                  </a:lnTo>
                  <a:lnTo>
                    <a:pt x="33" y="380"/>
                  </a:lnTo>
                  <a:lnTo>
                    <a:pt x="27" y="370"/>
                  </a:lnTo>
                  <a:lnTo>
                    <a:pt x="21" y="359"/>
                  </a:lnTo>
                  <a:lnTo>
                    <a:pt x="17" y="347"/>
                  </a:lnTo>
                  <a:lnTo>
                    <a:pt x="12" y="334"/>
                  </a:lnTo>
                  <a:lnTo>
                    <a:pt x="10" y="322"/>
                  </a:lnTo>
                  <a:lnTo>
                    <a:pt x="6" y="309"/>
                  </a:lnTo>
                  <a:lnTo>
                    <a:pt x="4" y="297"/>
                  </a:lnTo>
                  <a:lnTo>
                    <a:pt x="2" y="284"/>
                  </a:lnTo>
                  <a:lnTo>
                    <a:pt x="2" y="271"/>
                  </a:lnTo>
                  <a:lnTo>
                    <a:pt x="0" y="257"/>
                  </a:lnTo>
                  <a:lnTo>
                    <a:pt x="2" y="244"/>
                  </a:lnTo>
                  <a:lnTo>
                    <a:pt x="2" y="232"/>
                  </a:lnTo>
                  <a:lnTo>
                    <a:pt x="4" y="219"/>
                  </a:lnTo>
                  <a:lnTo>
                    <a:pt x="6" y="205"/>
                  </a:lnTo>
                  <a:lnTo>
                    <a:pt x="10" y="194"/>
                  </a:lnTo>
                  <a:lnTo>
                    <a:pt x="12" y="180"/>
                  </a:lnTo>
                  <a:lnTo>
                    <a:pt x="17" y="169"/>
                  </a:lnTo>
                  <a:lnTo>
                    <a:pt x="21" y="157"/>
                  </a:lnTo>
                  <a:lnTo>
                    <a:pt x="27" y="146"/>
                  </a:lnTo>
                  <a:lnTo>
                    <a:pt x="33" y="134"/>
                  </a:lnTo>
                  <a:lnTo>
                    <a:pt x="39" y="125"/>
                  </a:lnTo>
                  <a:lnTo>
                    <a:pt x="44" y="113"/>
                  </a:lnTo>
                  <a:lnTo>
                    <a:pt x="52" y="104"/>
                  </a:lnTo>
                  <a:lnTo>
                    <a:pt x="60" y="94"/>
                  </a:lnTo>
                  <a:lnTo>
                    <a:pt x="77" y="75"/>
                  </a:lnTo>
                  <a:lnTo>
                    <a:pt x="94" y="60"/>
                  </a:lnTo>
                  <a:lnTo>
                    <a:pt x="104" y="52"/>
                  </a:lnTo>
                  <a:lnTo>
                    <a:pt x="115" y="44"/>
                  </a:lnTo>
                  <a:lnTo>
                    <a:pt x="125" y="37"/>
                  </a:lnTo>
                  <a:lnTo>
                    <a:pt x="136" y="31"/>
                  </a:lnTo>
                  <a:lnTo>
                    <a:pt x="146" y="25"/>
                  </a:lnTo>
                  <a:lnTo>
                    <a:pt x="158" y="21"/>
                  </a:lnTo>
                  <a:lnTo>
                    <a:pt x="171" y="16"/>
                  </a:lnTo>
                  <a:lnTo>
                    <a:pt x="182" y="12"/>
                  </a:lnTo>
                  <a:lnTo>
                    <a:pt x="194" y="8"/>
                  </a:lnTo>
                  <a:lnTo>
                    <a:pt x="207" y="6"/>
                  </a:lnTo>
                  <a:lnTo>
                    <a:pt x="219" y="4"/>
                  </a:lnTo>
                  <a:lnTo>
                    <a:pt x="232" y="2"/>
                  </a:lnTo>
                  <a:lnTo>
                    <a:pt x="246" y="0"/>
                  </a:lnTo>
                  <a:lnTo>
                    <a:pt x="259" y="0"/>
                  </a:lnTo>
                  <a:lnTo>
                    <a:pt x="263" y="0"/>
                  </a:lnTo>
                  <a:lnTo>
                    <a:pt x="259" y="257"/>
                  </a:lnTo>
                  <a:lnTo>
                    <a:pt x="263" y="5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59" name="Freeform 95"/>
            <p:cNvSpPr>
              <a:spLocks/>
            </p:cNvSpPr>
            <p:nvPr/>
          </p:nvSpPr>
          <p:spPr bwMode="auto">
            <a:xfrm>
              <a:off x="668" y="2983"/>
              <a:ext cx="131" cy="257"/>
            </a:xfrm>
            <a:custGeom>
              <a:avLst/>
              <a:gdLst/>
              <a:ahLst/>
              <a:cxnLst>
                <a:cxn ang="0">
                  <a:pos x="263" y="516"/>
                </a:cxn>
                <a:cxn ang="0">
                  <a:pos x="259" y="516"/>
                </a:cxn>
                <a:cxn ang="0">
                  <a:pos x="246" y="516"/>
                </a:cxn>
                <a:cxn ang="0">
                  <a:pos x="232" y="514"/>
                </a:cxn>
                <a:cxn ang="0">
                  <a:pos x="219" y="512"/>
                </a:cxn>
                <a:cxn ang="0">
                  <a:pos x="207" y="510"/>
                </a:cxn>
                <a:cxn ang="0">
                  <a:pos x="194" y="508"/>
                </a:cxn>
                <a:cxn ang="0">
                  <a:pos x="182" y="504"/>
                </a:cxn>
                <a:cxn ang="0">
                  <a:pos x="171" y="501"/>
                </a:cxn>
                <a:cxn ang="0">
                  <a:pos x="158" y="495"/>
                </a:cxn>
                <a:cxn ang="0">
                  <a:pos x="146" y="491"/>
                </a:cxn>
                <a:cxn ang="0">
                  <a:pos x="136" y="485"/>
                </a:cxn>
                <a:cxn ang="0">
                  <a:pos x="125" y="478"/>
                </a:cxn>
                <a:cxn ang="0">
                  <a:pos x="115" y="472"/>
                </a:cxn>
                <a:cxn ang="0">
                  <a:pos x="104" y="464"/>
                </a:cxn>
                <a:cxn ang="0">
                  <a:pos x="94" y="456"/>
                </a:cxn>
                <a:cxn ang="0">
                  <a:pos x="77" y="439"/>
                </a:cxn>
                <a:cxn ang="0">
                  <a:pos x="60" y="422"/>
                </a:cxn>
                <a:cxn ang="0">
                  <a:pos x="52" y="412"/>
                </a:cxn>
                <a:cxn ang="0">
                  <a:pos x="44" y="403"/>
                </a:cxn>
                <a:cxn ang="0">
                  <a:pos x="39" y="391"/>
                </a:cxn>
                <a:cxn ang="0">
                  <a:pos x="33" y="380"/>
                </a:cxn>
                <a:cxn ang="0">
                  <a:pos x="27" y="370"/>
                </a:cxn>
                <a:cxn ang="0">
                  <a:pos x="21" y="359"/>
                </a:cxn>
                <a:cxn ang="0">
                  <a:pos x="17" y="347"/>
                </a:cxn>
                <a:cxn ang="0">
                  <a:pos x="12" y="334"/>
                </a:cxn>
                <a:cxn ang="0">
                  <a:pos x="10" y="322"/>
                </a:cxn>
                <a:cxn ang="0">
                  <a:pos x="6" y="309"/>
                </a:cxn>
                <a:cxn ang="0">
                  <a:pos x="4" y="297"/>
                </a:cxn>
                <a:cxn ang="0">
                  <a:pos x="2" y="284"/>
                </a:cxn>
                <a:cxn ang="0">
                  <a:pos x="2" y="271"/>
                </a:cxn>
                <a:cxn ang="0">
                  <a:pos x="0" y="257"/>
                </a:cxn>
                <a:cxn ang="0">
                  <a:pos x="2" y="244"/>
                </a:cxn>
                <a:cxn ang="0">
                  <a:pos x="2" y="232"/>
                </a:cxn>
                <a:cxn ang="0">
                  <a:pos x="4" y="219"/>
                </a:cxn>
                <a:cxn ang="0">
                  <a:pos x="6" y="205"/>
                </a:cxn>
                <a:cxn ang="0">
                  <a:pos x="10" y="194"/>
                </a:cxn>
                <a:cxn ang="0">
                  <a:pos x="12" y="180"/>
                </a:cxn>
                <a:cxn ang="0">
                  <a:pos x="17" y="169"/>
                </a:cxn>
                <a:cxn ang="0">
                  <a:pos x="21" y="157"/>
                </a:cxn>
                <a:cxn ang="0">
                  <a:pos x="27" y="146"/>
                </a:cxn>
                <a:cxn ang="0">
                  <a:pos x="33" y="134"/>
                </a:cxn>
                <a:cxn ang="0">
                  <a:pos x="39" y="125"/>
                </a:cxn>
                <a:cxn ang="0">
                  <a:pos x="44" y="113"/>
                </a:cxn>
                <a:cxn ang="0">
                  <a:pos x="52" y="104"/>
                </a:cxn>
                <a:cxn ang="0">
                  <a:pos x="60" y="94"/>
                </a:cxn>
                <a:cxn ang="0">
                  <a:pos x="77" y="75"/>
                </a:cxn>
                <a:cxn ang="0">
                  <a:pos x="94" y="60"/>
                </a:cxn>
                <a:cxn ang="0">
                  <a:pos x="104" y="52"/>
                </a:cxn>
                <a:cxn ang="0">
                  <a:pos x="115" y="44"/>
                </a:cxn>
                <a:cxn ang="0">
                  <a:pos x="125" y="37"/>
                </a:cxn>
                <a:cxn ang="0">
                  <a:pos x="136" y="31"/>
                </a:cxn>
                <a:cxn ang="0">
                  <a:pos x="146" y="25"/>
                </a:cxn>
                <a:cxn ang="0">
                  <a:pos x="158" y="21"/>
                </a:cxn>
                <a:cxn ang="0">
                  <a:pos x="171" y="16"/>
                </a:cxn>
                <a:cxn ang="0">
                  <a:pos x="182" y="12"/>
                </a:cxn>
                <a:cxn ang="0">
                  <a:pos x="194" y="8"/>
                </a:cxn>
                <a:cxn ang="0">
                  <a:pos x="207" y="6"/>
                </a:cxn>
                <a:cxn ang="0">
                  <a:pos x="219" y="4"/>
                </a:cxn>
                <a:cxn ang="0">
                  <a:pos x="232" y="2"/>
                </a:cxn>
                <a:cxn ang="0">
                  <a:pos x="246" y="0"/>
                </a:cxn>
                <a:cxn ang="0">
                  <a:pos x="259" y="0"/>
                </a:cxn>
                <a:cxn ang="0">
                  <a:pos x="263" y="0"/>
                </a:cxn>
              </a:cxnLst>
              <a:rect l="0" t="0" r="r" b="b"/>
              <a:pathLst>
                <a:path w="263" h="516">
                  <a:moveTo>
                    <a:pt x="263" y="516"/>
                  </a:moveTo>
                  <a:lnTo>
                    <a:pt x="259" y="516"/>
                  </a:lnTo>
                  <a:lnTo>
                    <a:pt x="246" y="516"/>
                  </a:lnTo>
                  <a:lnTo>
                    <a:pt x="232" y="514"/>
                  </a:lnTo>
                  <a:lnTo>
                    <a:pt x="219" y="512"/>
                  </a:lnTo>
                  <a:lnTo>
                    <a:pt x="207" y="510"/>
                  </a:lnTo>
                  <a:lnTo>
                    <a:pt x="194" y="508"/>
                  </a:lnTo>
                  <a:lnTo>
                    <a:pt x="182" y="504"/>
                  </a:lnTo>
                  <a:lnTo>
                    <a:pt x="171" y="501"/>
                  </a:lnTo>
                  <a:lnTo>
                    <a:pt x="158" y="495"/>
                  </a:lnTo>
                  <a:lnTo>
                    <a:pt x="146" y="491"/>
                  </a:lnTo>
                  <a:lnTo>
                    <a:pt x="136" y="485"/>
                  </a:lnTo>
                  <a:lnTo>
                    <a:pt x="125" y="478"/>
                  </a:lnTo>
                  <a:lnTo>
                    <a:pt x="115" y="472"/>
                  </a:lnTo>
                  <a:lnTo>
                    <a:pt x="104" y="464"/>
                  </a:lnTo>
                  <a:lnTo>
                    <a:pt x="94" y="456"/>
                  </a:lnTo>
                  <a:lnTo>
                    <a:pt x="77" y="439"/>
                  </a:lnTo>
                  <a:lnTo>
                    <a:pt x="60" y="422"/>
                  </a:lnTo>
                  <a:lnTo>
                    <a:pt x="52" y="412"/>
                  </a:lnTo>
                  <a:lnTo>
                    <a:pt x="44" y="403"/>
                  </a:lnTo>
                  <a:lnTo>
                    <a:pt x="39" y="391"/>
                  </a:lnTo>
                  <a:lnTo>
                    <a:pt x="33" y="380"/>
                  </a:lnTo>
                  <a:lnTo>
                    <a:pt x="27" y="370"/>
                  </a:lnTo>
                  <a:lnTo>
                    <a:pt x="21" y="359"/>
                  </a:lnTo>
                  <a:lnTo>
                    <a:pt x="17" y="347"/>
                  </a:lnTo>
                  <a:lnTo>
                    <a:pt x="12" y="334"/>
                  </a:lnTo>
                  <a:lnTo>
                    <a:pt x="10" y="322"/>
                  </a:lnTo>
                  <a:lnTo>
                    <a:pt x="6" y="309"/>
                  </a:lnTo>
                  <a:lnTo>
                    <a:pt x="4" y="297"/>
                  </a:lnTo>
                  <a:lnTo>
                    <a:pt x="2" y="284"/>
                  </a:lnTo>
                  <a:lnTo>
                    <a:pt x="2" y="271"/>
                  </a:lnTo>
                  <a:lnTo>
                    <a:pt x="0" y="257"/>
                  </a:lnTo>
                  <a:lnTo>
                    <a:pt x="2" y="244"/>
                  </a:lnTo>
                  <a:lnTo>
                    <a:pt x="2" y="232"/>
                  </a:lnTo>
                  <a:lnTo>
                    <a:pt x="4" y="219"/>
                  </a:lnTo>
                  <a:lnTo>
                    <a:pt x="6" y="205"/>
                  </a:lnTo>
                  <a:lnTo>
                    <a:pt x="10" y="194"/>
                  </a:lnTo>
                  <a:lnTo>
                    <a:pt x="12" y="180"/>
                  </a:lnTo>
                  <a:lnTo>
                    <a:pt x="17" y="169"/>
                  </a:lnTo>
                  <a:lnTo>
                    <a:pt x="21" y="157"/>
                  </a:lnTo>
                  <a:lnTo>
                    <a:pt x="27" y="146"/>
                  </a:lnTo>
                  <a:lnTo>
                    <a:pt x="33" y="134"/>
                  </a:lnTo>
                  <a:lnTo>
                    <a:pt x="39" y="125"/>
                  </a:lnTo>
                  <a:lnTo>
                    <a:pt x="44" y="113"/>
                  </a:lnTo>
                  <a:lnTo>
                    <a:pt x="52" y="104"/>
                  </a:lnTo>
                  <a:lnTo>
                    <a:pt x="60" y="94"/>
                  </a:lnTo>
                  <a:lnTo>
                    <a:pt x="77" y="75"/>
                  </a:lnTo>
                  <a:lnTo>
                    <a:pt x="94" y="60"/>
                  </a:lnTo>
                  <a:lnTo>
                    <a:pt x="104" y="52"/>
                  </a:lnTo>
                  <a:lnTo>
                    <a:pt x="115" y="44"/>
                  </a:lnTo>
                  <a:lnTo>
                    <a:pt x="125" y="37"/>
                  </a:lnTo>
                  <a:lnTo>
                    <a:pt x="136" y="31"/>
                  </a:lnTo>
                  <a:lnTo>
                    <a:pt x="146" y="25"/>
                  </a:lnTo>
                  <a:lnTo>
                    <a:pt x="158" y="21"/>
                  </a:lnTo>
                  <a:lnTo>
                    <a:pt x="171" y="16"/>
                  </a:lnTo>
                  <a:lnTo>
                    <a:pt x="182" y="12"/>
                  </a:lnTo>
                  <a:lnTo>
                    <a:pt x="194" y="8"/>
                  </a:lnTo>
                  <a:lnTo>
                    <a:pt x="207" y="6"/>
                  </a:lnTo>
                  <a:lnTo>
                    <a:pt x="219" y="4"/>
                  </a:lnTo>
                  <a:lnTo>
                    <a:pt x="232" y="2"/>
                  </a:lnTo>
                  <a:lnTo>
                    <a:pt x="246" y="0"/>
                  </a:lnTo>
                  <a:lnTo>
                    <a:pt x="259" y="0"/>
                  </a:lnTo>
                  <a:lnTo>
                    <a:pt x="26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60" name="Rectangle 96"/>
            <p:cNvSpPr>
              <a:spLocks noChangeArrowheads="1"/>
            </p:cNvSpPr>
            <p:nvPr/>
          </p:nvSpPr>
          <p:spPr bwMode="auto">
            <a:xfrm>
              <a:off x="603" y="3070"/>
              <a:ext cx="389" cy="8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61" name="Rectangle 97"/>
            <p:cNvSpPr>
              <a:spLocks noChangeArrowheads="1"/>
            </p:cNvSpPr>
            <p:nvPr/>
          </p:nvSpPr>
          <p:spPr bwMode="auto">
            <a:xfrm>
              <a:off x="603" y="3070"/>
              <a:ext cx="389" cy="8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62" name="Rectangle 98"/>
            <p:cNvSpPr>
              <a:spLocks noChangeArrowheads="1"/>
            </p:cNvSpPr>
            <p:nvPr/>
          </p:nvSpPr>
          <p:spPr bwMode="auto">
            <a:xfrm>
              <a:off x="616" y="3055"/>
              <a:ext cx="31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</a:rPr>
                <a:t>EVENT</a:t>
              </a:r>
              <a:endParaRPr lang="it-IT" sz="2800" b="1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</a:endParaRPr>
            </a:p>
          </p:txBody>
        </p:sp>
        <p:sp>
          <p:nvSpPr>
            <p:cNvPr id="395363" name="Rectangle 99"/>
            <p:cNvSpPr>
              <a:spLocks noChangeArrowheads="1"/>
            </p:cNvSpPr>
            <p:nvPr/>
          </p:nvSpPr>
          <p:spPr bwMode="auto">
            <a:xfrm>
              <a:off x="934" y="3055"/>
              <a:ext cx="4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</a:rPr>
                <a:t>2</a:t>
              </a:r>
              <a:endParaRPr lang="it-IT" sz="2800" b="1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</a:endParaRPr>
            </a:p>
          </p:txBody>
        </p:sp>
        <p:sp>
          <p:nvSpPr>
            <p:cNvPr id="395364" name="Freeform 100"/>
            <p:cNvSpPr>
              <a:spLocks/>
            </p:cNvSpPr>
            <p:nvPr/>
          </p:nvSpPr>
          <p:spPr bwMode="auto">
            <a:xfrm>
              <a:off x="363" y="2547"/>
              <a:ext cx="182" cy="174"/>
            </a:xfrm>
            <a:custGeom>
              <a:avLst/>
              <a:gdLst/>
              <a:ahLst/>
              <a:cxnLst>
                <a:cxn ang="0">
                  <a:pos x="362" y="0"/>
                </a:cxn>
                <a:cxn ang="0">
                  <a:pos x="362" y="88"/>
                </a:cxn>
                <a:cxn ang="0">
                  <a:pos x="0" y="88"/>
                </a:cxn>
                <a:cxn ang="0">
                  <a:pos x="0" y="347"/>
                </a:cxn>
              </a:cxnLst>
              <a:rect l="0" t="0" r="r" b="b"/>
              <a:pathLst>
                <a:path w="362" h="347">
                  <a:moveTo>
                    <a:pt x="362" y="0"/>
                  </a:moveTo>
                  <a:lnTo>
                    <a:pt x="362" y="88"/>
                  </a:lnTo>
                  <a:lnTo>
                    <a:pt x="0" y="88"/>
                  </a:lnTo>
                  <a:lnTo>
                    <a:pt x="0" y="34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65" name="Freeform 101"/>
            <p:cNvSpPr>
              <a:spLocks/>
            </p:cNvSpPr>
            <p:nvPr/>
          </p:nvSpPr>
          <p:spPr bwMode="auto">
            <a:xfrm>
              <a:off x="617" y="2547"/>
              <a:ext cx="182" cy="1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8"/>
                </a:cxn>
                <a:cxn ang="0">
                  <a:pos x="365" y="88"/>
                </a:cxn>
                <a:cxn ang="0">
                  <a:pos x="365" y="347"/>
                </a:cxn>
              </a:cxnLst>
              <a:rect l="0" t="0" r="r" b="b"/>
              <a:pathLst>
                <a:path w="365" h="347">
                  <a:moveTo>
                    <a:pt x="0" y="0"/>
                  </a:moveTo>
                  <a:lnTo>
                    <a:pt x="0" y="88"/>
                  </a:lnTo>
                  <a:lnTo>
                    <a:pt x="365" y="88"/>
                  </a:lnTo>
                  <a:lnTo>
                    <a:pt x="365" y="34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66" name="Rectangle 102"/>
            <p:cNvSpPr>
              <a:spLocks noChangeArrowheads="1"/>
            </p:cNvSpPr>
            <p:nvPr/>
          </p:nvSpPr>
          <p:spPr bwMode="auto">
            <a:xfrm>
              <a:off x="376" y="2025"/>
              <a:ext cx="410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67" name="Rectangle 103"/>
            <p:cNvSpPr>
              <a:spLocks noChangeArrowheads="1"/>
            </p:cNvSpPr>
            <p:nvPr/>
          </p:nvSpPr>
          <p:spPr bwMode="auto">
            <a:xfrm>
              <a:off x="376" y="2025"/>
              <a:ext cx="410" cy="240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68" name="Line 104"/>
            <p:cNvSpPr>
              <a:spLocks noChangeShapeType="1"/>
            </p:cNvSpPr>
            <p:nvPr/>
          </p:nvSpPr>
          <p:spPr bwMode="auto">
            <a:xfrm>
              <a:off x="581" y="2265"/>
              <a:ext cx="1" cy="2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69" name="Freeform 105"/>
            <p:cNvSpPr>
              <a:spLocks/>
            </p:cNvSpPr>
            <p:nvPr/>
          </p:nvSpPr>
          <p:spPr bwMode="auto">
            <a:xfrm>
              <a:off x="472" y="2287"/>
              <a:ext cx="218" cy="260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195" y="0"/>
                </a:cxn>
                <a:cxn ang="0">
                  <a:pos x="172" y="4"/>
                </a:cxn>
                <a:cxn ang="0">
                  <a:pos x="149" y="10"/>
                </a:cxn>
                <a:cxn ang="0">
                  <a:pos x="130" y="18"/>
                </a:cxn>
                <a:cxn ang="0">
                  <a:pos x="111" y="31"/>
                </a:cxn>
                <a:cxn ang="0">
                  <a:pos x="90" y="42"/>
                </a:cxn>
                <a:cxn ang="0">
                  <a:pos x="73" y="56"/>
                </a:cxn>
                <a:cxn ang="0">
                  <a:pos x="55" y="73"/>
                </a:cxn>
                <a:cxn ang="0">
                  <a:pos x="42" y="90"/>
                </a:cxn>
                <a:cxn ang="0">
                  <a:pos x="28" y="108"/>
                </a:cxn>
                <a:cxn ang="0">
                  <a:pos x="21" y="129"/>
                </a:cxn>
                <a:cxn ang="0">
                  <a:pos x="9" y="150"/>
                </a:cxn>
                <a:cxn ang="0">
                  <a:pos x="3" y="173"/>
                </a:cxn>
                <a:cxn ang="0">
                  <a:pos x="2" y="194"/>
                </a:cxn>
                <a:cxn ang="0">
                  <a:pos x="0" y="219"/>
                </a:cxn>
                <a:cxn ang="0">
                  <a:pos x="0" y="522"/>
                </a:cxn>
                <a:cxn ang="0">
                  <a:pos x="435" y="522"/>
                </a:cxn>
                <a:cxn ang="0">
                  <a:pos x="435" y="219"/>
                </a:cxn>
                <a:cxn ang="0">
                  <a:pos x="433" y="194"/>
                </a:cxn>
                <a:cxn ang="0">
                  <a:pos x="431" y="173"/>
                </a:cxn>
                <a:cxn ang="0">
                  <a:pos x="426" y="150"/>
                </a:cxn>
                <a:cxn ang="0">
                  <a:pos x="416" y="129"/>
                </a:cxn>
                <a:cxn ang="0">
                  <a:pos x="408" y="108"/>
                </a:cxn>
                <a:cxn ang="0">
                  <a:pos x="393" y="90"/>
                </a:cxn>
                <a:cxn ang="0">
                  <a:pos x="380" y="73"/>
                </a:cxn>
                <a:cxn ang="0">
                  <a:pos x="364" y="56"/>
                </a:cxn>
                <a:cxn ang="0">
                  <a:pos x="345" y="42"/>
                </a:cxn>
                <a:cxn ang="0">
                  <a:pos x="326" y="31"/>
                </a:cxn>
                <a:cxn ang="0">
                  <a:pos x="307" y="18"/>
                </a:cxn>
                <a:cxn ang="0">
                  <a:pos x="286" y="10"/>
                </a:cxn>
                <a:cxn ang="0">
                  <a:pos x="264" y="4"/>
                </a:cxn>
                <a:cxn ang="0">
                  <a:pos x="240" y="0"/>
                </a:cxn>
                <a:cxn ang="0">
                  <a:pos x="218" y="0"/>
                </a:cxn>
              </a:cxnLst>
              <a:rect l="0" t="0" r="r" b="b"/>
              <a:pathLst>
                <a:path w="435" h="522">
                  <a:moveTo>
                    <a:pt x="218" y="0"/>
                  </a:moveTo>
                  <a:lnTo>
                    <a:pt x="195" y="0"/>
                  </a:lnTo>
                  <a:lnTo>
                    <a:pt x="172" y="4"/>
                  </a:lnTo>
                  <a:lnTo>
                    <a:pt x="149" y="10"/>
                  </a:lnTo>
                  <a:lnTo>
                    <a:pt x="130" y="18"/>
                  </a:lnTo>
                  <a:lnTo>
                    <a:pt x="111" y="31"/>
                  </a:lnTo>
                  <a:lnTo>
                    <a:pt x="90" y="42"/>
                  </a:lnTo>
                  <a:lnTo>
                    <a:pt x="73" y="56"/>
                  </a:lnTo>
                  <a:lnTo>
                    <a:pt x="55" y="73"/>
                  </a:lnTo>
                  <a:lnTo>
                    <a:pt x="42" y="90"/>
                  </a:lnTo>
                  <a:lnTo>
                    <a:pt x="28" y="108"/>
                  </a:lnTo>
                  <a:lnTo>
                    <a:pt x="21" y="129"/>
                  </a:lnTo>
                  <a:lnTo>
                    <a:pt x="9" y="150"/>
                  </a:lnTo>
                  <a:lnTo>
                    <a:pt x="3" y="173"/>
                  </a:lnTo>
                  <a:lnTo>
                    <a:pt x="2" y="194"/>
                  </a:lnTo>
                  <a:lnTo>
                    <a:pt x="0" y="219"/>
                  </a:lnTo>
                  <a:lnTo>
                    <a:pt x="0" y="522"/>
                  </a:lnTo>
                  <a:lnTo>
                    <a:pt x="435" y="522"/>
                  </a:lnTo>
                  <a:lnTo>
                    <a:pt x="435" y="219"/>
                  </a:lnTo>
                  <a:lnTo>
                    <a:pt x="433" y="194"/>
                  </a:lnTo>
                  <a:lnTo>
                    <a:pt x="431" y="173"/>
                  </a:lnTo>
                  <a:lnTo>
                    <a:pt x="426" y="150"/>
                  </a:lnTo>
                  <a:lnTo>
                    <a:pt x="416" y="129"/>
                  </a:lnTo>
                  <a:lnTo>
                    <a:pt x="408" y="108"/>
                  </a:lnTo>
                  <a:lnTo>
                    <a:pt x="393" y="90"/>
                  </a:lnTo>
                  <a:lnTo>
                    <a:pt x="380" y="73"/>
                  </a:lnTo>
                  <a:lnTo>
                    <a:pt x="364" y="56"/>
                  </a:lnTo>
                  <a:lnTo>
                    <a:pt x="345" y="42"/>
                  </a:lnTo>
                  <a:lnTo>
                    <a:pt x="326" y="31"/>
                  </a:lnTo>
                  <a:lnTo>
                    <a:pt x="307" y="18"/>
                  </a:lnTo>
                  <a:lnTo>
                    <a:pt x="286" y="10"/>
                  </a:lnTo>
                  <a:lnTo>
                    <a:pt x="264" y="4"/>
                  </a:lnTo>
                  <a:lnTo>
                    <a:pt x="240" y="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70" name="Freeform 106"/>
            <p:cNvSpPr>
              <a:spLocks/>
            </p:cNvSpPr>
            <p:nvPr/>
          </p:nvSpPr>
          <p:spPr bwMode="auto">
            <a:xfrm>
              <a:off x="472" y="2287"/>
              <a:ext cx="218" cy="260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195" y="0"/>
                </a:cxn>
                <a:cxn ang="0">
                  <a:pos x="172" y="4"/>
                </a:cxn>
                <a:cxn ang="0">
                  <a:pos x="149" y="10"/>
                </a:cxn>
                <a:cxn ang="0">
                  <a:pos x="130" y="18"/>
                </a:cxn>
                <a:cxn ang="0">
                  <a:pos x="111" y="31"/>
                </a:cxn>
                <a:cxn ang="0">
                  <a:pos x="90" y="42"/>
                </a:cxn>
                <a:cxn ang="0">
                  <a:pos x="73" y="56"/>
                </a:cxn>
                <a:cxn ang="0">
                  <a:pos x="55" y="73"/>
                </a:cxn>
                <a:cxn ang="0">
                  <a:pos x="42" y="90"/>
                </a:cxn>
                <a:cxn ang="0">
                  <a:pos x="28" y="108"/>
                </a:cxn>
                <a:cxn ang="0">
                  <a:pos x="21" y="129"/>
                </a:cxn>
                <a:cxn ang="0">
                  <a:pos x="9" y="150"/>
                </a:cxn>
                <a:cxn ang="0">
                  <a:pos x="3" y="173"/>
                </a:cxn>
                <a:cxn ang="0">
                  <a:pos x="2" y="194"/>
                </a:cxn>
                <a:cxn ang="0">
                  <a:pos x="0" y="219"/>
                </a:cxn>
                <a:cxn ang="0">
                  <a:pos x="0" y="522"/>
                </a:cxn>
                <a:cxn ang="0">
                  <a:pos x="435" y="522"/>
                </a:cxn>
                <a:cxn ang="0">
                  <a:pos x="435" y="219"/>
                </a:cxn>
                <a:cxn ang="0">
                  <a:pos x="433" y="194"/>
                </a:cxn>
                <a:cxn ang="0">
                  <a:pos x="431" y="173"/>
                </a:cxn>
                <a:cxn ang="0">
                  <a:pos x="426" y="150"/>
                </a:cxn>
                <a:cxn ang="0">
                  <a:pos x="416" y="129"/>
                </a:cxn>
                <a:cxn ang="0">
                  <a:pos x="408" y="108"/>
                </a:cxn>
                <a:cxn ang="0">
                  <a:pos x="393" y="90"/>
                </a:cxn>
                <a:cxn ang="0">
                  <a:pos x="380" y="73"/>
                </a:cxn>
                <a:cxn ang="0">
                  <a:pos x="364" y="56"/>
                </a:cxn>
                <a:cxn ang="0">
                  <a:pos x="345" y="42"/>
                </a:cxn>
                <a:cxn ang="0">
                  <a:pos x="326" y="31"/>
                </a:cxn>
                <a:cxn ang="0">
                  <a:pos x="307" y="18"/>
                </a:cxn>
                <a:cxn ang="0">
                  <a:pos x="286" y="10"/>
                </a:cxn>
                <a:cxn ang="0">
                  <a:pos x="264" y="4"/>
                </a:cxn>
                <a:cxn ang="0">
                  <a:pos x="240" y="0"/>
                </a:cxn>
                <a:cxn ang="0">
                  <a:pos x="218" y="0"/>
                </a:cxn>
              </a:cxnLst>
              <a:rect l="0" t="0" r="r" b="b"/>
              <a:pathLst>
                <a:path w="435" h="522">
                  <a:moveTo>
                    <a:pt x="218" y="0"/>
                  </a:moveTo>
                  <a:lnTo>
                    <a:pt x="195" y="0"/>
                  </a:lnTo>
                  <a:lnTo>
                    <a:pt x="172" y="4"/>
                  </a:lnTo>
                  <a:lnTo>
                    <a:pt x="149" y="10"/>
                  </a:lnTo>
                  <a:lnTo>
                    <a:pt x="130" y="18"/>
                  </a:lnTo>
                  <a:lnTo>
                    <a:pt x="111" y="31"/>
                  </a:lnTo>
                  <a:lnTo>
                    <a:pt x="90" y="42"/>
                  </a:lnTo>
                  <a:lnTo>
                    <a:pt x="73" y="56"/>
                  </a:lnTo>
                  <a:lnTo>
                    <a:pt x="55" y="73"/>
                  </a:lnTo>
                  <a:lnTo>
                    <a:pt x="42" y="90"/>
                  </a:lnTo>
                  <a:lnTo>
                    <a:pt x="28" y="108"/>
                  </a:lnTo>
                  <a:lnTo>
                    <a:pt x="21" y="129"/>
                  </a:lnTo>
                  <a:lnTo>
                    <a:pt x="9" y="150"/>
                  </a:lnTo>
                  <a:lnTo>
                    <a:pt x="3" y="173"/>
                  </a:lnTo>
                  <a:lnTo>
                    <a:pt x="2" y="194"/>
                  </a:lnTo>
                  <a:lnTo>
                    <a:pt x="0" y="219"/>
                  </a:lnTo>
                  <a:lnTo>
                    <a:pt x="0" y="522"/>
                  </a:lnTo>
                  <a:lnTo>
                    <a:pt x="435" y="522"/>
                  </a:lnTo>
                  <a:lnTo>
                    <a:pt x="435" y="219"/>
                  </a:lnTo>
                  <a:lnTo>
                    <a:pt x="433" y="194"/>
                  </a:lnTo>
                  <a:lnTo>
                    <a:pt x="431" y="173"/>
                  </a:lnTo>
                  <a:lnTo>
                    <a:pt x="426" y="150"/>
                  </a:lnTo>
                  <a:lnTo>
                    <a:pt x="416" y="129"/>
                  </a:lnTo>
                  <a:lnTo>
                    <a:pt x="408" y="108"/>
                  </a:lnTo>
                  <a:lnTo>
                    <a:pt x="393" y="90"/>
                  </a:lnTo>
                  <a:lnTo>
                    <a:pt x="380" y="73"/>
                  </a:lnTo>
                  <a:lnTo>
                    <a:pt x="364" y="56"/>
                  </a:lnTo>
                  <a:lnTo>
                    <a:pt x="345" y="42"/>
                  </a:lnTo>
                  <a:lnTo>
                    <a:pt x="326" y="31"/>
                  </a:lnTo>
                  <a:lnTo>
                    <a:pt x="307" y="18"/>
                  </a:lnTo>
                  <a:lnTo>
                    <a:pt x="286" y="10"/>
                  </a:lnTo>
                  <a:lnTo>
                    <a:pt x="264" y="4"/>
                  </a:lnTo>
                  <a:lnTo>
                    <a:pt x="240" y="0"/>
                  </a:lnTo>
                  <a:lnTo>
                    <a:pt x="21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71" name="Rectangle 107"/>
            <p:cNvSpPr>
              <a:spLocks noChangeArrowheads="1"/>
            </p:cNvSpPr>
            <p:nvPr/>
          </p:nvSpPr>
          <p:spPr bwMode="auto">
            <a:xfrm>
              <a:off x="385" y="2374"/>
              <a:ext cx="389" cy="8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72" name="Rectangle 108"/>
            <p:cNvSpPr>
              <a:spLocks noChangeArrowheads="1"/>
            </p:cNvSpPr>
            <p:nvPr/>
          </p:nvSpPr>
          <p:spPr bwMode="auto">
            <a:xfrm>
              <a:off x="385" y="2374"/>
              <a:ext cx="389" cy="8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73" name="Rectangle 109"/>
            <p:cNvSpPr>
              <a:spLocks noChangeArrowheads="1"/>
            </p:cNvSpPr>
            <p:nvPr/>
          </p:nvSpPr>
          <p:spPr bwMode="auto">
            <a:xfrm>
              <a:off x="394" y="2363"/>
              <a:ext cx="38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1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</a:rPr>
                <a:t>AND Gate</a:t>
              </a:r>
              <a:endParaRPr lang="it-IT" sz="2800" b="1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</a:endParaRPr>
            </a:p>
          </p:txBody>
        </p:sp>
        <p:sp>
          <p:nvSpPr>
            <p:cNvPr id="395374" name="Rectangle 110"/>
            <p:cNvSpPr>
              <a:spLocks noChangeArrowheads="1"/>
            </p:cNvSpPr>
            <p:nvPr/>
          </p:nvSpPr>
          <p:spPr bwMode="auto">
            <a:xfrm>
              <a:off x="158" y="2721"/>
              <a:ext cx="410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75" name="Rectangle 111"/>
            <p:cNvSpPr>
              <a:spLocks noChangeArrowheads="1"/>
            </p:cNvSpPr>
            <p:nvPr/>
          </p:nvSpPr>
          <p:spPr bwMode="auto">
            <a:xfrm>
              <a:off x="158" y="2721"/>
              <a:ext cx="410" cy="240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76" name="Line 112"/>
            <p:cNvSpPr>
              <a:spLocks noChangeShapeType="1"/>
            </p:cNvSpPr>
            <p:nvPr/>
          </p:nvSpPr>
          <p:spPr bwMode="auto">
            <a:xfrm>
              <a:off x="363" y="2961"/>
              <a:ext cx="1" cy="2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77" name="Freeform 113"/>
            <p:cNvSpPr>
              <a:spLocks/>
            </p:cNvSpPr>
            <p:nvPr/>
          </p:nvSpPr>
          <p:spPr bwMode="auto">
            <a:xfrm>
              <a:off x="362" y="2983"/>
              <a:ext cx="130" cy="25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5" y="0"/>
                </a:cxn>
                <a:cxn ang="0">
                  <a:pos x="29" y="2"/>
                </a:cxn>
                <a:cxn ang="0">
                  <a:pos x="40" y="4"/>
                </a:cxn>
                <a:cxn ang="0">
                  <a:pos x="54" y="6"/>
                </a:cxn>
                <a:cxn ang="0">
                  <a:pos x="65" y="8"/>
                </a:cxn>
                <a:cxn ang="0">
                  <a:pos x="78" y="12"/>
                </a:cxn>
                <a:cxn ang="0">
                  <a:pos x="90" y="16"/>
                </a:cxn>
                <a:cxn ang="0">
                  <a:pos x="102" y="21"/>
                </a:cxn>
                <a:cxn ang="0">
                  <a:pos x="113" y="27"/>
                </a:cxn>
                <a:cxn ang="0">
                  <a:pos x="125" y="33"/>
                </a:cxn>
                <a:cxn ang="0">
                  <a:pos x="134" y="39"/>
                </a:cxn>
                <a:cxn ang="0">
                  <a:pos x="146" y="44"/>
                </a:cxn>
                <a:cxn ang="0">
                  <a:pos x="165" y="60"/>
                </a:cxn>
                <a:cxn ang="0">
                  <a:pos x="184" y="77"/>
                </a:cxn>
                <a:cxn ang="0">
                  <a:pos x="199" y="94"/>
                </a:cxn>
                <a:cxn ang="0">
                  <a:pos x="207" y="104"/>
                </a:cxn>
                <a:cxn ang="0">
                  <a:pos x="215" y="115"/>
                </a:cxn>
                <a:cxn ang="0">
                  <a:pos x="222" y="125"/>
                </a:cxn>
                <a:cxn ang="0">
                  <a:pos x="228" y="136"/>
                </a:cxn>
                <a:cxn ang="0">
                  <a:pos x="234" y="146"/>
                </a:cxn>
                <a:cxn ang="0">
                  <a:pos x="238" y="157"/>
                </a:cxn>
                <a:cxn ang="0">
                  <a:pos x="244" y="169"/>
                </a:cxn>
                <a:cxn ang="0">
                  <a:pos x="247" y="182"/>
                </a:cxn>
                <a:cxn ang="0">
                  <a:pos x="251" y="194"/>
                </a:cxn>
                <a:cxn ang="0">
                  <a:pos x="253" y="205"/>
                </a:cxn>
                <a:cxn ang="0">
                  <a:pos x="255" y="219"/>
                </a:cxn>
                <a:cxn ang="0">
                  <a:pos x="257" y="232"/>
                </a:cxn>
                <a:cxn ang="0">
                  <a:pos x="259" y="246"/>
                </a:cxn>
                <a:cxn ang="0">
                  <a:pos x="259" y="257"/>
                </a:cxn>
                <a:cxn ang="0">
                  <a:pos x="259" y="271"/>
                </a:cxn>
                <a:cxn ang="0">
                  <a:pos x="257" y="284"/>
                </a:cxn>
                <a:cxn ang="0">
                  <a:pos x="255" y="297"/>
                </a:cxn>
                <a:cxn ang="0">
                  <a:pos x="253" y="309"/>
                </a:cxn>
                <a:cxn ang="0">
                  <a:pos x="251" y="322"/>
                </a:cxn>
                <a:cxn ang="0">
                  <a:pos x="247" y="334"/>
                </a:cxn>
                <a:cxn ang="0">
                  <a:pos x="244" y="345"/>
                </a:cxn>
                <a:cxn ang="0">
                  <a:pos x="238" y="357"/>
                </a:cxn>
                <a:cxn ang="0">
                  <a:pos x="234" y="368"/>
                </a:cxn>
                <a:cxn ang="0">
                  <a:pos x="228" y="380"/>
                </a:cxn>
                <a:cxn ang="0">
                  <a:pos x="222" y="391"/>
                </a:cxn>
                <a:cxn ang="0">
                  <a:pos x="215" y="401"/>
                </a:cxn>
                <a:cxn ang="0">
                  <a:pos x="207" y="412"/>
                </a:cxn>
                <a:cxn ang="0">
                  <a:pos x="199" y="422"/>
                </a:cxn>
                <a:cxn ang="0">
                  <a:pos x="184" y="439"/>
                </a:cxn>
                <a:cxn ang="0">
                  <a:pos x="165" y="456"/>
                </a:cxn>
                <a:cxn ang="0">
                  <a:pos x="146" y="472"/>
                </a:cxn>
                <a:cxn ang="0">
                  <a:pos x="134" y="478"/>
                </a:cxn>
                <a:cxn ang="0">
                  <a:pos x="125" y="483"/>
                </a:cxn>
                <a:cxn ang="0">
                  <a:pos x="113" y="489"/>
                </a:cxn>
                <a:cxn ang="0">
                  <a:pos x="102" y="495"/>
                </a:cxn>
                <a:cxn ang="0">
                  <a:pos x="90" y="499"/>
                </a:cxn>
                <a:cxn ang="0">
                  <a:pos x="78" y="504"/>
                </a:cxn>
                <a:cxn ang="0">
                  <a:pos x="65" y="506"/>
                </a:cxn>
                <a:cxn ang="0">
                  <a:pos x="54" y="510"/>
                </a:cxn>
                <a:cxn ang="0">
                  <a:pos x="40" y="512"/>
                </a:cxn>
                <a:cxn ang="0">
                  <a:pos x="27" y="514"/>
                </a:cxn>
                <a:cxn ang="0">
                  <a:pos x="15" y="516"/>
                </a:cxn>
                <a:cxn ang="0">
                  <a:pos x="2" y="516"/>
                </a:cxn>
                <a:cxn ang="0">
                  <a:pos x="0" y="257"/>
                </a:cxn>
                <a:cxn ang="0">
                  <a:pos x="2" y="0"/>
                </a:cxn>
              </a:cxnLst>
              <a:rect l="0" t="0" r="r" b="b"/>
              <a:pathLst>
                <a:path w="259" h="516">
                  <a:moveTo>
                    <a:pt x="2" y="0"/>
                  </a:moveTo>
                  <a:lnTo>
                    <a:pt x="15" y="0"/>
                  </a:lnTo>
                  <a:lnTo>
                    <a:pt x="29" y="2"/>
                  </a:lnTo>
                  <a:lnTo>
                    <a:pt x="40" y="4"/>
                  </a:lnTo>
                  <a:lnTo>
                    <a:pt x="54" y="6"/>
                  </a:lnTo>
                  <a:lnTo>
                    <a:pt x="65" y="8"/>
                  </a:lnTo>
                  <a:lnTo>
                    <a:pt x="78" y="12"/>
                  </a:lnTo>
                  <a:lnTo>
                    <a:pt x="90" y="16"/>
                  </a:lnTo>
                  <a:lnTo>
                    <a:pt x="102" y="21"/>
                  </a:lnTo>
                  <a:lnTo>
                    <a:pt x="113" y="27"/>
                  </a:lnTo>
                  <a:lnTo>
                    <a:pt x="125" y="33"/>
                  </a:lnTo>
                  <a:lnTo>
                    <a:pt x="134" y="39"/>
                  </a:lnTo>
                  <a:lnTo>
                    <a:pt x="146" y="44"/>
                  </a:lnTo>
                  <a:lnTo>
                    <a:pt x="165" y="60"/>
                  </a:lnTo>
                  <a:lnTo>
                    <a:pt x="184" y="77"/>
                  </a:lnTo>
                  <a:lnTo>
                    <a:pt x="199" y="94"/>
                  </a:lnTo>
                  <a:lnTo>
                    <a:pt x="207" y="104"/>
                  </a:lnTo>
                  <a:lnTo>
                    <a:pt x="215" y="115"/>
                  </a:lnTo>
                  <a:lnTo>
                    <a:pt x="222" y="125"/>
                  </a:lnTo>
                  <a:lnTo>
                    <a:pt x="228" y="136"/>
                  </a:lnTo>
                  <a:lnTo>
                    <a:pt x="234" y="146"/>
                  </a:lnTo>
                  <a:lnTo>
                    <a:pt x="238" y="157"/>
                  </a:lnTo>
                  <a:lnTo>
                    <a:pt x="244" y="169"/>
                  </a:lnTo>
                  <a:lnTo>
                    <a:pt x="247" y="182"/>
                  </a:lnTo>
                  <a:lnTo>
                    <a:pt x="251" y="194"/>
                  </a:lnTo>
                  <a:lnTo>
                    <a:pt x="253" y="205"/>
                  </a:lnTo>
                  <a:lnTo>
                    <a:pt x="255" y="219"/>
                  </a:lnTo>
                  <a:lnTo>
                    <a:pt x="257" y="232"/>
                  </a:lnTo>
                  <a:lnTo>
                    <a:pt x="259" y="246"/>
                  </a:lnTo>
                  <a:lnTo>
                    <a:pt x="259" y="257"/>
                  </a:lnTo>
                  <a:lnTo>
                    <a:pt x="259" y="271"/>
                  </a:lnTo>
                  <a:lnTo>
                    <a:pt x="257" y="284"/>
                  </a:lnTo>
                  <a:lnTo>
                    <a:pt x="255" y="297"/>
                  </a:lnTo>
                  <a:lnTo>
                    <a:pt x="253" y="309"/>
                  </a:lnTo>
                  <a:lnTo>
                    <a:pt x="251" y="322"/>
                  </a:lnTo>
                  <a:lnTo>
                    <a:pt x="247" y="334"/>
                  </a:lnTo>
                  <a:lnTo>
                    <a:pt x="244" y="345"/>
                  </a:lnTo>
                  <a:lnTo>
                    <a:pt x="238" y="357"/>
                  </a:lnTo>
                  <a:lnTo>
                    <a:pt x="234" y="368"/>
                  </a:lnTo>
                  <a:lnTo>
                    <a:pt x="228" y="380"/>
                  </a:lnTo>
                  <a:lnTo>
                    <a:pt x="222" y="391"/>
                  </a:lnTo>
                  <a:lnTo>
                    <a:pt x="215" y="401"/>
                  </a:lnTo>
                  <a:lnTo>
                    <a:pt x="207" y="412"/>
                  </a:lnTo>
                  <a:lnTo>
                    <a:pt x="199" y="422"/>
                  </a:lnTo>
                  <a:lnTo>
                    <a:pt x="184" y="439"/>
                  </a:lnTo>
                  <a:lnTo>
                    <a:pt x="165" y="456"/>
                  </a:lnTo>
                  <a:lnTo>
                    <a:pt x="146" y="472"/>
                  </a:lnTo>
                  <a:lnTo>
                    <a:pt x="134" y="478"/>
                  </a:lnTo>
                  <a:lnTo>
                    <a:pt x="125" y="483"/>
                  </a:lnTo>
                  <a:lnTo>
                    <a:pt x="113" y="489"/>
                  </a:lnTo>
                  <a:lnTo>
                    <a:pt x="102" y="495"/>
                  </a:lnTo>
                  <a:lnTo>
                    <a:pt x="90" y="499"/>
                  </a:lnTo>
                  <a:lnTo>
                    <a:pt x="78" y="504"/>
                  </a:lnTo>
                  <a:lnTo>
                    <a:pt x="65" y="506"/>
                  </a:lnTo>
                  <a:lnTo>
                    <a:pt x="54" y="510"/>
                  </a:lnTo>
                  <a:lnTo>
                    <a:pt x="40" y="512"/>
                  </a:lnTo>
                  <a:lnTo>
                    <a:pt x="27" y="514"/>
                  </a:lnTo>
                  <a:lnTo>
                    <a:pt x="15" y="516"/>
                  </a:lnTo>
                  <a:lnTo>
                    <a:pt x="2" y="516"/>
                  </a:lnTo>
                  <a:lnTo>
                    <a:pt x="0" y="25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78" name="Freeform 114"/>
            <p:cNvSpPr>
              <a:spLocks/>
            </p:cNvSpPr>
            <p:nvPr/>
          </p:nvSpPr>
          <p:spPr bwMode="auto">
            <a:xfrm>
              <a:off x="363" y="2983"/>
              <a:ext cx="129" cy="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7" y="2"/>
                </a:cxn>
                <a:cxn ang="0">
                  <a:pos x="38" y="4"/>
                </a:cxn>
                <a:cxn ang="0">
                  <a:pos x="52" y="6"/>
                </a:cxn>
                <a:cxn ang="0">
                  <a:pos x="63" y="8"/>
                </a:cxn>
                <a:cxn ang="0">
                  <a:pos x="76" y="12"/>
                </a:cxn>
                <a:cxn ang="0">
                  <a:pos x="88" y="16"/>
                </a:cxn>
                <a:cxn ang="0">
                  <a:pos x="100" y="21"/>
                </a:cxn>
                <a:cxn ang="0">
                  <a:pos x="111" y="27"/>
                </a:cxn>
                <a:cxn ang="0">
                  <a:pos x="123" y="33"/>
                </a:cxn>
                <a:cxn ang="0">
                  <a:pos x="132" y="39"/>
                </a:cxn>
                <a:cxn ang="0">
                  <a:pos x="144" y="44"/>
                </a:cxn>
                <a:cxn ang="0">
                  <a:pos x="163" y="60"/>
                </a:cxn>
                <a:cxn ang="0">
                  <a:pos x="182" y="77"/>
                </a:cxn>
                <a:cxn ang="0">
                  <a:pos x="197" y="94"/>
                </a:cxn>
                <a:cxn ang="0">
                  <a:pos x="205" y="104"/>
                </a:cxn>
                <a:cxn ang="0">
                  <a:pos x="213" y="115"/>
                </a:cxn>
                <a:cxn ang="0">
                  <a:pos x="220" y="125"/>
                </a:cxn>
                <a:cxn ang="0">
                  <a:pos x="226" y="136"/>
                </a:cxn>
                <a:cxn ang="0">
                  <a:pos x="232" y="146"/>
                </a:cxn>
                <a:cxn ang="0">
                  <a:pos x="236" y="157"/>
                </a:cxn>
                <a:cxn ang="0">
                  <a:pos x="242" y="169"/>
                </a:cxn>
                <a:cxn ang="0">
                  <a:pos x="245" y="182"/>
                </a:cxn>
                <a:cxn ang="0">
                  <a:pos x="249" y="194"/>
                </a:cxn>
                <a:cxn ang="0">
                  <a:pos x="251" y="205"/>
                </a:cxn>
                <a:cxn ang="0">
                  <a:pos x="253" y="219"/>
                </a:cxn>
                <a:cxn ang="0">
                  <a:pos x="255" y="232"/>
                </a:cxn>
                <a:cxn ang="0">
                  <a:pos x="257" y="246"/>
                </a:cxn>
                <a:cxn ang="0">
                  <a:pos x="257" y="257"/>
                </a:cxn>
                <a:cxn ang="0">
                  <a:pos x="257" y="271"/>
                </a:cxn>
                <a:cxn ang="0">
                  <a:pos x="255" y="284"/>
                </a:cxn>
                <a:cxn ang="0">
                  <a:pos x="253" y="297"/>
                </a:cxn>
                <a:cxn ang="0">
                  <a:pos x="251" y="309"/>
                </a:cxn>
                <a:cxn ang="0">
                  <a:pos x="249" y="322"/>
                </a:cxn>
                <a:cxn ang="0">
                  <a:pos x="245" y="334"/>
                </a:cxn>
                <a:cxn ang="0">
                  <a:pos x="242" y="345"/>
                </a:cxn>
                <a:cxn ang="0">
                  <a:pos x="236" y="357"/>
                </a:cxn>
                <a:cxn ang="0">
                  <a:pos x="232" y="368"/>
                </a:cxn>
                <a:cxn ang="0">
                  <a:pos x="226" y="380"/>
                </a:cxn>
                <a:cxn ang="0">
                  <a:pos x="220" y="391"/>
                </a:cxn>
                <a:cxn ang="0">
                  <a:pos x="213" y="401"/>
                </a:cxn>
                <a:cxn ang="0">
                  <a:pos x="205" y="412"/>
                </a:cxn>
                <a:cxn ang="0">
                  <a:pos x="197" y="422"/>
                </a:cxn>
                <a:cxn ang="0">
                  <a:pos x="182" y="439"/>
                </a:cxn>
                <a:cxn ang="0">
                  <a:pos x="163" y="456"/>
                </a:cxn>
                <a:cxn ang="0">
                  <a:pos x="144" y="472"/>
                </a:cxn>
                <a:cxn ang="0">
                  <a:pos x="132" y="478"/>
                </a:cxn>
                <a:cxn ang="0">
                  <a:pos x="123" y="483"/>
                </a:cxn>
                <a:cxn ang="0">
                  <a:pos x="111" y="489"/>
                </a:cxn>
                <a:cxn ang="0">
                  <a:pos x="100" y="495"/>
                </a:cxn>
                <a:cxn ang="0">
                  <a:pos x="88" y="499"/>
                </a:cxn>
                <a:cxn ang="0">
                  <a:pos x="76" y="504"/>
                </a:cxn>
                <a:cxn ang="0">
                  <a:pos x="63" y="506"/>
                </a:cxn>
                <a:cxn ang="0">
                  <a:pos x="52" y="510"/>
                </a:cxn>
                <a:cxn ang="0">
                  <a:pos x="38" y="512"/>
                </a:cxn>
                <a:cxn ang="0">
                  <a:pos x="25" y="514"/>
                </a:cxn>
                <a:cxn ang="0">
                  <a:pos x="13" y="516"/>
                </a:cxn>
                <a:cxn ang="0">
                  <a:pos x="0" y="516"/>
                </a:cxn>
              </a:cxnLst>
              <a:rect l="0" t="0" r="r" b="b"/>
              <a:pathLst>
                <a:path w="257" h="516">
                  <a:moveTo>
                    <a:pt x="0" y="0"/>
                  </a:moveTo>
                  <a:lnTo>
                    <a:pt x="13" y="0"/>
                  </a:lnTo>
                  <a:lnTo>
                    <a:pt x="27" y="2"/>
                  </a:lnTo>
                  <a:lnTo>
                    <a:pt x="38" y="4"/>
                  </a:lnTo>
                  <a:lnTo>
                    <a:pt x="52" y="6"/>
                  </a:lnTo>
                  <a:lnTo>
                    <a:pt x="63" y="8"/>
                  </a:lnTo>
                  <a:lnTo>
                    <a:pt x="76" y="12"/>
                  </a:lnTo>
                  <a:lnTo>
                    <a:pt x="88" y="16"/>
                  </a:lnTo>
                  <a:lnTo>
                    <a:pt x="100" y="21"/>
                  </a:lnTo>
                  <a:lnTo>
                    <a:pt x="111" y="27"/>
                  </a:lnTo>
                  <a:lnTo>
                    <a:pt x="123" y="33"/>
                  </a:lnTo>
                  <a:lnTo>
                    <a:pt x="132" y="39"/>
                  </a:lnTo>
                  <a:lnTo>
                    <a:pt x="144" y="44"/>
                  </a:lnTo>
                  <a:lnTo>
                    <a:pt x="163" y="60"/>
                  </a:lnTo>
                  <a:lnTo>
                    <a:pt x="182" y="77"/>
                  </a:lnTo>
                  <a:lnTo>
                    <a:pt x="197" y="94"/>
                  </a:lnTo>
                  <a:lnTo>
                    <a:pt x="205" y="104"/>
                  </a:lnTo>
                  <a:lnTo>
                    <a:pt x="213" y="115"/>
                  </a:lnTo>
                  <a:lnTo>
                    <a:pt x="220" y="125"/>
                  </a:lnTo>
                  <a:lnTo>
                    <a:pt x="226" y="136"/>
                  </a:lnTo>
                  <a:lnTo>
                    <a:pt x="232" y="146"/>
                  </a:lnTo>
                  <a:lnTo>
                    <a:pt x="236" y="157"/>
                  </a:lnTo>
                  <a:lnTo>
                    <a:pt x="242" y="169"/>
                  </a:lnTo>
                  <a:lnTo>
                    <a:pt x="245" y="182"/>
                  </a:lnTo>
                  <a:lnTo>
                    <a:pt x="249" y="194"/>
                  </a:lnTo>
                  <a:lnTo>
                    <a:pt x="251" y="205"/>
                  </a:lnTo>
                  <a:lnTo>
                    <a:pt x="253" y="219"/>
                  </a:lnTo>
                  <a:lnTo>
                    <a:pt x="255" y="232"/>
                  </a:lnTo>
                  <a:lnTo>
                    <a:pt x="257" y="246"/>
                  </a:lnTo>
                  <a:lnTo>
                    <a:pt x="257" y="257"/>
                  </a:lnTo>
                  <a:lnTo>
                    <a:pt x="257" y="271"/>
                  </a:lnTo>
                  <a:lnTo>
                    <a:pt x="255" y="284"/>
                  </a:lnTo>
                  <a:lnTo>
                    <a:pt x="253" y="297"/>
                  </a:lnTo>
                  <a:lnTo>
                    <a:pt x="251" y="309"/>
                  </a:lnTo>
                  <a:lnTo>
                    <a:pt x="249" y="322"/>
                  </a:lnTo>
                  <a:lnTo>
                    <a:pt x="245" y="334"/>
                  </a:lnTo>
                  <a:lnTo>
                    <a:pt x="242" y="345"/>
                  </a:lnTo>
                  <a:lnTo>
                    <a:pt x="236" y="357"/>
                  </a:lnTo>
                  <a:lnTo>
                    <a:pt x="232" y="368"/>
                  </a:lnTo>
                  <a:lnTo>
                    <a:pt x="226" y="380"/>
                  </a:lnTo>
                  <a:lnTo>
                    <a:pt x="220" y="391"/>
                  </a:lnTo>
                  <a:lnTo>
                    <a:pt x="213" y="401"/>
                  </a:lnTo>
                  <a:lnTo>
                    <a:pt x="205" y="412"/>
                  </a:lnTo>
                  <a:lnTo>
                    <a:pt x="197" y="422"/>
                  </a:lnTo>
                  <a:lnTo>
                    <a:pt x="182" y="439"/>
                  </a:lnTo>
                  <a:lnTo>
                    <a:pt x="163" y="456"/>
                  </a:lnTo>
                  <a:lnTo>
                    <a:pt x="144" y="472"/>
                  </a:lnTo>
                  <a:lnTo>
                    <a:pt x="132" y="478"/>
                  </a:lnTo>
                  <a:lnTo>
                    <a:pt x="123" y="483"/>
                  </a:lnTo>
                  <a:lnTo>
                    <a:pt x="111" y="489"/>
                  </a:lnTo>
                  <a:lnTo>
                    <a:pt x="100" y="495"/>
                  </a:lnTo>
                  <a:lnTo>
                    <a:pt x="88" y="499"/>
                  </a:lnTo>
                  <a:lnTo>
                    <a:pt x="76" y="504"/>
                  </a:lnTo>
                  <a:lnTo>
                    <a:pt x="63" y="506"/>
                  </a:lnTo>
                  <a:lnTo>
                    <a:pt x="52" y="510"/>
                  </a:lnTo>
                  <a:lnTo>
                    <a:pt x="38" y="512"/>
                  </a:lnTo>
                  <a:lnTo>
                    <a:pt x="25" y="514"/>
                  </a:lnTo>
                  <a:lnTo>
                    <a:pt x="13" y="516"/>
                  </a:lnTo>
                  <a:lnTo>
                    <a:pt x="0" y="51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79" name="Freeform 115"/>
            <p:cNvSpPr>
              <a:spLocks/>
            </p:cNvSpPr>
            <p:nvPr/>
          </p:nvSpPr>
          <p:spPr bwMode="auto">
            <a:xfrm>
              <a:off x="232" y="2983"/>
              <a:ext cx="131" cy="257"/>
            </a:xfrm>
            <a:custGeom>
              <a:avLst/>
              <a:gdLst/>
              <a:ahLst/>
              <a:cxnLst>
                <a:cxn ang="0">
                  <a:pos x="261" y="516"/>
                </a:cxn>
                <a:cxn ang="0">
                  <a:pos x="234" y="514"/>
                </a:cxn>
                <a:cxn ang="0">
                  <a:pos x="207" y="510"/>
                </a:cxn>
                <a:cxn ang="0">
                  <a:pos x="182" y="504"/>
                </a:cxn>
                <a:cxn ang="0">
                  <a:pos x="159" y="495"/>
                </a:cxn>
                <a:cxn ang="0">
                  <a:pos x="136" y="485"/>
                </a:cxn>
                <a:cxn ang="0">
                  <a:pos x="115" y="472"/>
                </a:cxn>
                <a:cxn ang="0">
                  <a:pos x="96" y="456"/>
                </a:cxn>
                <a:cxn ang="0">
                  <a:pos x="59" y="422"/>
                </a:cxn>
                <a:cxn ang="0">
                  <a:pos x="44" y="403"/>
                </a:cxn>
                <a:cxn ang="0">
                  <a:pos x="32" y="380"/>
                </a:cxn>
                <a:cxn ang="0">
                  <a:pos x="21" y="359"/>
                </a:cxn>
                <a:cxn ang="0">
                  <a:pos x="11" y="334"/>
                </a:cxn>
                <a:cxn ang="0">
                  <a:pos x="6" y="309"/>
                </a:cxn>
                <a:cxn ang="0">
                  <a:pos x="2" y="284"/>
                </a:cxn>
                <a:cxn ang="0">
                  <a:pos x="0" y="257"/>
                </a:cxn>
                <a:cxn ang="0">
                  <a:pos x="2" y="232"/>
                </a:cxn>
                <a:cxn ang="0">
                  <a:pos x="6" y="205"/>
                </a:cxn>
                <a:cxn ang="0">
                  <a:pos x="11" y="180"/>
                </a:cxn>
                <a:cxn ang="0">
                  <a:pos x="21" y="157"/>
                </a:cxn>
                <a:cxn ang="0">
                  <a:pos x="32" y="134"/>
                </a:cxn>
                <a:cxn ang="0">
                  <a:pos x="44" y="113"/>
                </a:cxn>
                <a:cxn ang="0">
                  <a:pos x="59" y="94"/>
                </a:cxn>
                <a:cxn ang="0">
                  <a:pos x="96" y="60"/>
                </a:cxn>
                <a:cxn ang="0">
                  <a:pos x="115" y="44"/>
                </a:cxn>
                <a:cxn ang="0">
                  <a:pos x="136" y="31"/>
                </a:cxn>
                <a:cxn ang="0">
                  <a:pos x="159" y="21"/>
                </a:cxn>
                <a:cxn ang="0">
                  <a:pos x="182" y="12"/>
                </a:cxn>
                <a:cxn ang="0">
                  <a:pos x="207" y="6"/>
                </a:cxn>
                <a:cxn ang="0">
                  <a:pos x="234" y="2"/>
                </a:cxn>
                <a:cxn ang="0">
                  <a:pos x="261" y="0"/>
                </a:cxn>
                <a:cxn ang="0">
                  <a:pos x="261" y="257"/>
                </a:cxn>
              </a:cxnLst>
              <a:rect l="0" t="0" r="r" b="b"/>
              <a:pathLst>
                <a:path w="263" h="516">
                  <a:moveTo>
                    <a:pt x="263" y="516"/>
                  </a:moveTo>
                  <a:lnTo>
                    <a:pt x="261" y="516"/>
                  </a:lnTo>
                  <a:lnTo>
                    <a:pt x="247" y="516"/>
                  </a:lnTo>
                  <a:lnTo>
                    <a:pt x="234" y="514"/>
                  </a:lnTo>
                  <a:lnTo>
                    <a:pt x="221" y="512"/>
                  </a:lnTo>
                  <a:lnTo>
                    <a:pt x="207" y="510"/>
                  </a:lnTo>
                  <a:lnTo>
                    <a:pt x="196" y="508"/>
                  </a:lnTo>
                  <a:lnTo>
                    <a:pt x="182" y="504"/>
                  </a:lnTo>
                  <a:lnTo>
                    <a:pt x="171" y="501"/>
                  </a:lnTo>
                  <a:lnTo>
                    <a:pt x="159" y="495"/>
                  </a:lnTo>
                  <a:lnTo>
                    <a:pt x="148" y="491"/>
                  </a:lnTo>
                  <a:lnTo>
                    <a:pt x="136" y="485"/>
                  </a:lnTo>
                  <a:lnTo>
                    <a:pt x="125" y="478"/>
                  </a:lnTo>
                  <a:lnTo>
                    <a:pt x="115" y="472"/>
                  </a:lnTo>
                  <a:lnTo>
                    <a:pt x="105" y="464"/>
                  </a:lnTo>
                  <a:lnTo>
                    <a:pt x="96" y="456"/>
                  </a:lnTo>
                  <a:lnTo>
                    <a:pt x="77" y="439"/>
                  </a:lnTo>
                  <a:lnTo>
                    <a:pt x="59" y="422"/>
                  </a:lnTo>
                  <a:lnTo>
                    <a:pt x="52" y="412"/>
                  </a:lnTo>
                  <a:lnTo>
                    <a:pt x="44" y="403"/>
                  </a:lnTo>
                  <a:lnTo>
                    <a:pt x="38" y="391"/>
                  </a:lnTo>
                  <a:lnTo>
                    <a:pt x="32" y="380"/>
                  </a:lnTo>
                  <a:lnTo>
                    <a:pt x="27" y="370"/>
                  </a:lnTo>
                  <a:lnTo>
                    <a:pt x="21" y="359"/>
                  </a:lnTo>
                  <a:lnTo>
                    <a:pt x="15" y="347"/>
                  </a:lnTo>
                  <a:lnTo>
                    <a:pt x="11" y="334"/>
                  </a:lnTo>
                  <a:lnTo>
                    <a:pt x="9" y="322"/>
                  </a:lnTo>
                  <a:lnTo>
                    <a:pt x="6" y="309"/>
                  </a:lnTo>
                  <a:lnTo>
                    <a:pt x="4" y="297"/>
                  </a:lnTo>
                  <a:lnTo>
                    <a:pt x="2" y="284"/>
                  </a:lnTo>
                  <a:lnTo>
                    <a:pt x="0" y="271"/>
                  </a:lnTo>
                  <a:lnTo>
                    <a:pt x="0" y="257"/>
                  </a:lnTo>
                  <a:lnTo>
                    <a:pt x="0" y="244"/>
                  </a:lnTo>
                  <a:lnTo>
                    <a:pt x="2" y="232"/>
                  </a:lnTo>
                  <a:lnTo>
                    <a:pt x="4" y="219"/>
                  </a:lnTo>
                  <a:lnTo>
                    <a:pt x="6" y="205"/>
                  </a:lnTo>
                  <a:lnTo>
                    <a:pt x="9" y="194"/>
                  </a:lnTo>
                  <a:lnTo>
                    <a:pt x="11" y="180"/>
                  </a:lnTo>
                  <a:lnTo>
                    <a:pt x="15" y="169"/>
                  </a:lnTo>
                  <a:lnTo>
                    <a:pt x="21" y="157"/>
                  </a:lnTo>
                  <a:lnTo>
                    <a:pt x="27" y="146"/>
                  </a:lnTo>
                  <a:lnTo>
                    <a:pt x="32" y="134"/>
                  </a:lnTo>
                  <a:lnTo>
                    <a:pt x="38" y="125"/>
                  </a:lnTo>
                  <a:lnTo>
                    <a:pt x="44" y="113"/>
                  </a:lnTo>
                  <a:lnTo>
                    <a:pt x="52" y="104"/>
                  </a:lnTo>
                  <a:lnTo>
                    <a:pt x="59" y="94"/>
                  </a:lnTo>
                  <a:lnTo>
                    <a:pt x="77" y="75"/>
                  </a:lnTo>
                  <a:lnTo>
                    <a:pt x="96" y="60"/>
                  </a:lnTo>
                  <a:lnTo>
                    <a:pt x="105" y="52"/>
                  </a:lnTo>
                  <a:lnTo>
                    <a:pt x="115" y="44"/>
                  </a:lnTo>
                  <a:lnTo>
                    <a:pt x="125" y="37"/>
                  </a:lnTo>
                  <a:lnTo>
                    <a:pt x="136" y="31"/>
                  </a:lnTo>
                  <a:lnTo>
                    <a:pt x="148" y="25"/>
                  </a:lnTo>
                  <a:lnTo>
                    <a:pt x="159" y="21"/>
                  </a:lnTo>
                  <a:lnTo>
                    <a:pt x="171" y="16"/>
                  </a:lnTo>
                  <a:lnTo>
                    <a:pt x="182" y="12"/>
                  </a:lnTo>
                  <a:lnTo>
                    <a:pt x="196" y="8"/>
                  </a:lnTo>
                  <a:lnTo>
                    <a:pt x="207" y="6"/>
                  </a:lnTo>
                  <a:lnTo>
                    <a:pt x="221" y="4"/>
                  </a:lnTo>
                  <a:lnTo>
                    <a:pt x="234" y="2"/>
                  </a:lnTo>
                  <a:lnTo>
                    <a:pt x="247" y="0"/>
                  </a:lnTo>
                  <a:lnTo>
                    <a:pt x="261" y="0"/>
                  </a:lnTo>
                  <a:lnTo>
                    <a:pt x="263" y="0"/>
                  </a:lnTo>
                  <a:lnTo>
                    <a:pt x="261" y="257"/>
                  </a:lnTo>
                  <a:lnTo>
                    <a:pt x="263" y="5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80" name="Freeform 116"/>
            <p:cNvSpPr>
              <a:spLocks/>
            </p:cNvSpPr>
            <p:nvPr/>
          </p:nvSpPr>
          <p:spPr bwMode="auto">
            <a:xfrm>
              <a:off x="232" y="2983"/>
              <a:ext cx="131" cy="257"/>
            </a:xfrm>
            <a:custGeom>
              <a:avLst/>
              <a:gdLst/>
              <a:ahLst/>
              <a:cxnLst>
                <a:cxn ang="0">
                  <a:pos x="263" y="516"/>
                </a:cxn>
                <a:cxn ang="0">
                  <a:pos x="261" y="516"/>
                </a:cxn>
                <a:cxn ang="0">
                  <a:pos x="247" y="516"/>
                </a:cxn>
                <a:cxn ang="0">
                  <a:pos x="234" y="514"/>
                </a:cxn>
                <a:cxn ang="0">
                  <a:pos x="221" y="512"/>
                </a:cxn>
                <a:cxn ang="0">
                  <a:pos x="207" y="510"/>
                </a:cxn>
                <a:cxn ang="0">
                  <a:pos x="196" y="508"/>
                </a:cxn>
                <a:cxn ang="0">
                  <a:pos x="182" y="504"/>
                </a:cxn>
                <a:cxn ang="0">
                  <a:pos x="171" y="501"/>
                </a:cxn>
                <a:cxn ang="0">
                  <a:pos x="159" y="495"/>
                </a:cxn>
                <a:cxn ang="0">
                  <a:pos x="148" y="491"/>
                </a:cxn>
                <a:cxn ang="0">
                  <a:pos x="136" y="485"/>
                </a:cxn>
                <a:cxn ang="0">
                  <a:pos x="125" y="478"/>
                </a:cxn>
                <a:cxn ang="0">
                  <a:pos x="115" y="472"/>
                </a:cxn>
                <a:cxn ang="0">
                  <a:pos x="105" y="464"/>
                </a:cxn>
                <a:cxn ang="0">
                  <a:pos x="96" y="456"/>
                </a:cxn>
                <a:cxn ang="0">
                  <a:pos x="77" y="439"/>
                </a:cxn>
                <a:cxn ang="0">
                  <a:pos x="59" y="422"/>
                </a:cxn>
                <a:cxn ang="0">
                  <a:pos x="52" y="412"/>
                </a:cxn>
                <a:cxn ang="0">
                  <a:pos x="44" y="403"/>
                </a:cxn>
                <a:cxn ang="0">
                  <a:pos x="38" y="391"/>
                </a:cxn>
                <a:cxn ang="0">
                  <a:pos x="32" y="380"/>
                </a:cxn>
                <a:cxn ang="0">
                  <a:pos x="27" y="370"/>
                </a:cxn>
                <a:cxn ang="0">
                  <a:pos x="21" y="359"/>
                </a:cxn>
                <a:cxn ang="0">
                  <a:pos x="15" y="347"/>
                </a:cxn>
                <a:cxn ang="0">
                  <a:pos x="11" y="334"/>
                </a:cxn>
                <a:cxn ang="0">
                  <a:pos x="9" y="322"/>
                </a:cxn>
                <a:cxn ang="0">
                  <a:pos x="6" y="309"/>
                </a:cxn>
                <a:cxn ang="0">
                  <a:pos x="4" y="297"/>
                </a:cxn>
                <a:cxn ang="0">
                  <a:pos x="2" y="284"/>
                </a:cxn>
                <a:cxn ang="0">
                  <a:pos x="0" y="271"/>
                </a:cxn>
                <a:cxn ang="0">
                  <a:pos x="0" y="257"/>
                </a:cxn>
                <a:cxn ang="0">
                  <a:pos x="0" y="244"/>
                </a:cxn>
                <a:cxn ang="0">
                  <a:pos x="2" y="232"/>
                </a:cxn>
                <a:cxn ang="0">
                  <a:pos x="4" y="219"/>
                </a:cxn>
                <a:cxn ang="0">
                  <a:pos x="6" y="205"/>
                </a:cxn>
                <a:cxn ang="0">
                  <a:pos x="9" y="194"/>
                </a:cxn>
                <a:cxn ang="0">
                  <a:pos x="11" y="180"/>
                </a:cxn>
                <a:cxn ang="0">
                  <a:pos x="15" y="169"/>
                </a:cxn>
                <a:cxn ang="0">
                  <a:pos x="21" y="157"/>
                </a:cxn>
                <a:cxn ang="0">
                  <a:pos x="27" y="146"/>
                </a:cxn>
                <a:cxn ang="0">
                  <a:pos x="32" y="134"/>
                </a:cxn>
                <a:cxn ang="0">
                  <a:pos x="38" y="125"/>
                </a:cxn>
                <a:cxn ang="0">
                  <a:pos x="44" y="113"/>
                </a:cxn>
                <a:cxn ang="0">
                  <a:pos x="52" y="104"/>
                </a:cxn>
                <a:cxn ang="0">
                  <a:pos x="59" y="94"/>
                </a:cxn>
                <a:cxn ang="0">
                  <a:pos x="77" y="75"/>
                </a:cxn>
                <a:cxn ang="0">
                  <a:pos x="96" y="60"/>
                </a:cxn>
                <a:cxn ang="0">
                  <a:pos x="105" y="52"/>
                </a:cxn>
                <a:cxn ang="0">
                  <a:pos x="115" y="44"/>
                </a:cxn>
                <a:cxn ang="0">
                  <a:pos x="125" y="37"/>
                </a:cxn>
                <a:cxn ang="0">
                  <a:pos x="136" y="31"/>
                </a:cxn>
                <a:cxn ang="0">
                  <a:pos x="148" y="25"/>
                </a:cxn>
                <a:cxn ang="0">
                  <a:pos x="159" y="21"/>
                </a:cxn>
                <a:cxn ang="0">
                  <a:pos x="171" y="16"/>
                </a:cxn>
                <a:cxn ang="0">
                  <a:pos x="182" y="12"/>
                </a:cxn>
                <a:cxn ang="0">
                  <a:pos x="196" y="8"/>
                </a:cxn>
                <a:cxn ang="0">
                  <a:pos x="207" y="6"/>
                </a:cxn>
                <a:cxn ang="0">
                  <a:pos x="221" y="4"/>
                </a:cxn>
                <a:cxn ang="0">
                  <a:pos x="234" y="2"/>
                </a:cxn>
                <a:cxn ang="0">
                  <a:pos x="247" y="0"/>
                </a:cxn>
                <a:cxn ang="0">
                  <a:pos x="261" y="0"/>
                </a:cxn>
                <a:cxn ang="0">
                  <a:pos x="263" y="0"/>
                </a:cxn>
              </a:cxnLst>
              <a:rect l="0" t="0" r="r" b="b"/>
              <a:pathLst>
                <a:path w="263" h="516">
                  <a:moveTo>
                    <a:pt x="263" y="516"/>
                  </a:moveTo>
                  <a:lnTo>
                    <a:pt x="261" y="516"/>
                  </a:lnTo>
                  <a:lnTo>
                    <a:pt x="247" y="516"/>
                  </a:lnTo>
                  <a:lnTo>
                    <a:pt x="234" y="514"/>
                  </a:lnTo>
                  <a:lnTo>
                    <a:pt x="221" y="512"/>
                  </a:lnTo>
                  <a:lnTo>
                    <a:pt x="207" y="510"/>
                  </a:lnTo>
                  <a:lnTo>
                    <a:pt x="196" y="508"/>
                  </a:lnTo>
                  <a:lnTo>
                    <a:pt x="182" y="504"/>
                  </a:lnTo>
                  <a:lnTo>
                    <a:pt x="171" y="501"/>
                  </a:lnTo>
                  <a:lnTo>
                    <a:pt x="159" y="495"/>
                  </a:lnTo>
                  <a:lnTo>
                    <a:pt x="148" y="491"/>
                  </a:lnTo>
                  <a:lnTo>
                    <a:pt x="136" y="485"/>
                  </a:lnTo>
                  <a:lnTo>
                    <a:pt x="125" y="478"/>
                  </a:lnTo>
                  <a:lnTo>
                    <a:pt x="115" y="472"/>
                  </a:lnTo>
                  <a:lnTo>
                    <a:pt x="105" y="464"/>
                  </a:lnTo>
                  <a:lnTo>
                    <a:pt x="96" y="456"/>
                  </a:lnTo>
                  <a:lnTo>
                    <a:pt x="77" y="439"/>
                  </a:lnTo>
                  <a:lnTo>
                    <a:pt x="59" y="422"/>
                  </a:lnTo>
                  <a:lnTo>
                    <a:pt x="52" y="412"/>
                  </a:lnTo>
                  <a:lnTo>
                    <a:pt x="44" y="403"/>
                  </a:lnTo>
                  <a:lnTo>
                    <a:pt x="38" y="391"/>
                  </a:lnTo>
                  <a:lnTo>
                    <a:pt x="32" y="380"/>
                  </a:lnTo>
                  <a:lnTo>
                    <a:pt x="27" y="370"/>
                  </a:lnTo>
                  <a:lnTo>
                    <a:pt x="21" y="359"/>
                  </a:lnTo>
                  <a:lnTo>
                    <a:pt x="15" y="347"/>
                  </a:lnTo>
                  <a:lnTo>
                    <a:pt x="11" y="334"/>
                  </a:lnTo>
                  <a:lnTo>
                    <a:pt x="9" y="322"/>
                  </a:lnTo>
                  <a:lnTo>
                    <a:pt x="6" y="309"/>
                  </a:lnTo>
                  <a:lnTo>
                    <a:pt x="4" y="297"/>
                  </a:lnTo>
                  <a:lnTo>
                    <a:pt x="2" y="284"/>
                  </a:lnTo>
                  <a:lnTo>
                    <a:pt x="0" y="271"/>
                  </a:lnTo>
                  <a:lnTo>
                    <a:pt x="0" y="257"/>
                  </a:lnTo>
                  <a:lnTo>
                    <a:pt x="0" y="244"/>
                  </a:lnTo>
                  <a:lnTo>
                    <a:pt x="2" y="232"/>
                  </a:lnTo>
                  <a:lnTo>
                    <a:pt x="4" y="219"/>
                  </a:lnTo>
                  <a:lnTo>
                    <a:pt x="6" y="205"/>
                  </a:lnTo>
                  <a:lnTo>
                    <a:pt x="9" y="194"/>
                  </a:lnTo>
                  <a:lnTo>
                    <a:pt x="11" y="180"/>
                  </a:lnTo>
                  <a:lnTo>
                    <a:pt x="15" y="169"/>
                  </a:lnTo>
                  <a:lnTo>
                    <a:pt x="21" y="157"/>
                  </a:lnTo>
                  <a:lnTo>
                    <a:pt x="27" y="146"/>
                  </a:lnTo>
                  <a:lnTo>
                    <a:pt x="32" y="134"/>
                  </a:lnTo>
                  <a:lnTo>
                    <a:pt x="38" y="125"/>
                  </a:lnTo>
                  <a:lnTo>
                    <a:pt x="44" y="113"/>
                  </a:lnTo>
                  <a:lnTo>
                    <a:pt x="52" y="104"/>
                  </a:lnTo>
                  <a:lnTo>
                    <a:pt x="59" y="94"/>
                  </a:lnTo>
                  <a:lnTo>
                    <a:pt x="77" y="75"/>
                  </a:lnTo>
                  <a:lnTo>
                    <a:pt x="96" y="60"/>
                  </a:lnTo>
                  <a:lnTo>
                    <a:pt x="105" y="52"/>
                  </a:lnTo>
                  <a:lnTo>
                    <a:pt x="115" y="44"/>
                  </a:lnTo>
                  <a:lnTo>
                    <a:pt x="125" y="37"/>
                  </a:lnTo>
                  <a:lnTo>
                    <a:pt x="136" y="31"/>
                  </a:lnTo>
                  <a:lnTo>
                    <a:pt x="148" y="25"/>
                  </a:lnTo>
                  <a:lnTo>
                    <a:pt x="159" y="21"/>
                  </a:lnTo>
                  <a:lnTo>
                    <a:pt x="171" y="16"/>
                  </a:lnTo>
                  <a:lnTo>
                    <a:pt x="182" y="12"/>
                  </a:lnTo>
                  <a:lnTo>
                    <a:pt x="196" y="8"/>
                  </a:lnTo>
                  <a:lnTo>
                    <a:pt x="207" y="6"/>
                  </a:lnTo>
                  <a:lnTo>
                    <a:pt x="221" y="4"/>
                  </a:lnTo>
                  <a:lnTo>
                    <a:pt x="234" y="2"/>
                  </a:lnTo>
                  <a:lnTo>
                    <a:pt x="247" y="0"/>
                  </a:lnTo>
                  <a:lnTo>
                    <a:pt x="261" y="0"/>
                  </a:lnTo>
                  <a:lnTo>
                    <a:pt x="26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81" name="Rectangle 117"/>
            <p:cNvSpPr>
              <a:spLocks noChangeArrowheads="1"/>
            </p:cNvSpPr>
            <p:nvPr/>
          </p:nvSpPr>
          <p:spPr bwMode="auto">
            <a:xfrm>
              <a:off x="168" y="3070"/>
              <a:ext cx="389" cy="8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82" name="Rectangle 118"/>
            <p:cNvSpPr>
              <a:spLocks noChangeArrowheads="1"/>
            </p:cNvSpPr>
            <p:nvPr/>
          </p:nvSpPr>
          <p:spPr bwMode="auto">
            <a:xfrm>
              <a:off x="168" y="3070"/>
              <a:ext cx="389" cy="8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83" name="Rectangle 119"/>
            <p:cNvSpPr>
              <a:spLocks noChangeArrowheads="1"/>
            </p:cNvSpPr>
            <p:nvPr/>
          </p:nvSpPr>
          <p:spPr bwMode="auto">
            <a:xfrm>
              <a:off x="179" y="3052"/>
              <a:ext cx="31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</a:rPr>
                <a:t>EVENT</a:t>
              </a:r>
              <a:endParaRPr lang="it-IT" sz="2800" b="1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</a:endParaRPr>
            </a:p>
          </p:txBody>
        </p:sp>
        <p:sp>
          <p:nvSpPr>
            <p:cNvPr id="395384" name="Rectangle 120"/>
            <p:cNvSpPr>
              <a:spLocks noChangeArrowheads="1"/>
            </p:cNvSpPr>
            <p:nvPr/>
          </p:nvSpPr>
          <p:spPr bwMode="auto">
            <a:xfrm>
              <a:off x="499" y="3052"/>
              <a:ext cx="4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</a:rPr>
                <a:t>1</a:t>
              </a:r>
              <a:endParaRPr lang="it-IT" sz="2800" b="1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</a:endParaRPr>
            </a:p>
          </p:txBody>
        </p:sp>
        <p:sp>
          <p:nvSpPr>
            <p:cNvPr id="395385" name="Rectangle 121"/>
            <p:cNvSpPr>
              <a:spLocks noChangeArrowheads="1"/>
            </p:cNvSpPr>
            <p:nvPr/>
          </p:nvSpPr>
          <p:spPr bwMode="auto">
            <a:xfrm>
              <a:off x="594" y="2721"/>
              <a:ext cx="409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86" name="Rectangle 122"/>
            <p:cNvSpPr>
              <a:spLocks noChangeArrowheads="1"/>
            </p:cNvSpPr>
            <p:nvPr/>
          </p:nvSpPr>
          <p:spPr bwMode="auto">
            <a:xfrm>
              <a:off x="594" y="2721"/>
              <a:ext cx="409" cy="240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87" name="Line 123"/>
            <p:cNvSpPr>
              <a:spLocks noChangeShapeType="1"/>
            </p:cNvSpPr>
            <p:nvPr/>
          </p:nvSpPr>
          <p:spPr bwMode="auto">
            <a:xfrm>
              <a:off x="799" y="2961"/>
              <a:ext cx="1" cy="2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88" name="Freeform 124"/>
            <p:cNvSpPr>
              <a:spLocks/>
            </p:cNvSpPr>
            <p:nvPr/>
          </p:nvSpPr>
          <p:spPr bwMode="auto">
            <a:xfrm>
              <a:off x="797" y="2983"/>
              <a:ext cx="129" cy="25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8" y="0"/>
                </a:cxn>
                <a:cxn ang="0">
                  <a:pos x="29" y="2"/>
                </a:cxn>
                <a:cxn ang="0">
                  <a:pos x="42" y="4"/>
                </a:cxn>
                <a:cxn ang="0">
                  <a:pos x="56" y="6"/>
                </a:cxn>
                <a:cxn ang="0">
                  <a:pos x="67" y="10"/>
                </a:cxn>
                <a:cxn ang="0">
                  <a:pos x="79" y="14"/>
                </a:cxn>
                <a:cxn ang="0">
                  <a:pos x="92" y="17"/>
                </a:cxn>
                <a:cxn ang="0">
                  <a:pos x="104" y="21"/>
                </a:cxn>
                <a:cxn ang="0">
                  <a:pos x="113" y="27"/>
                </a:cxn>
                <a:cxn ang="0">
                  <a:pos x="125" y="33"/>
                </a:cxn>
                <a:cxn ang="0">
                  <a:pos x="137" y="39"/>
                </a:cxn>
                <a:cxn ang="0">
                  <a:pos x="146" y="46"/>
                </a:cxn>
                <a:cxn ang="0">
                  <a:pos x="165" y="60"/>
                </a:cxn>
                <a:cxn ang="0">
                  <a:pos x="184" y="77"/>
                </a:cxn>
                <a:cxn ang="0">
                  <a:pos x="200" y="96"/>
                </a:cxn>
                <a:cxn ang="0">
                  <a:pos x="215" y="115"/>
                </a:cxn>
                <a:cxn ang="0">
                  <a:pos x="221" y="125"/>
                </a:cxn>
                <a:cxn ang="0">
                  <a:pos x="227" y="136"/>
                </a:cxn>
                <a:cxn ang="0">
                  <a:pos x="232" y="148"/>
                </a:cxn>
                <a:cxn ang="0">
                  <a:pos x="238" y="159"/>
                </a:cxn>
                <a:cxn ang="0">
                  <a:pos x="242" y="171"/>
                </a:cxn>
                <a:cxn ang="0">
                  <a:pos x="246" y="182"/>
                </a:cxn>
                <a:cxn ang="0">
                  <a:pos x="250" y="194"/>
                </a:cxn>
                <a:cxn ang="0">
                  <a:pos x="252" y="207"/>
                </a:cxn>
                <a:cxn ang="0">
                  <a:pos x="256" y="219"/>
                </a:cxn>
                <a:cxn ang="0">
                  <a:pos x="256" y="232"/>
                </a:cxn>
                <a:cxn ang="0">
                  <a:pos x="257" y="246"/>
                </a:cxn>
                <a:cxn ang="0">
                  <a:pos x="257" y="257"/>
                </a:cxn>
                <a:cxn ang="0">
                  <a:pos x="257" y="271"/>
                </a:cxn>
                <a:cxn ang="0">
                  <a:pos x="256" y="284"/>
                </a:cxn>
                <a:cxn ang="0">
                  <a:pos x="256" y="297"/>
                </a:cxn>
                <a:cxn ang="0">
                  <a:pos x="252" y="309"/>
                </a:cxn>
                <a:cxn ang="0">
                  <a:pos x="250" y="322"/>
                </a:cxn>
                <a:cxn ang="0">
                  <a:pos x="246" y="334"/>
                </a:cxn>
                <a:cxn ang="0">
                  <a:pos x="242" y="345"/>
                </a:cxn>
                <a:cxn ang="0">
                  <a:pos x="238" y="357"/>
                </a:cxn>
                <a:cxn ang="0">
                  <a:pos x="232" y="368"/>
                </a:cxn>
                <a:cxn ang="0">
                  <a:pos x="227" y="380"/>
                </a:cxn>
                <a:cxn ang="0">
                  <a:pos x="221" y="389"/>
                </a:cxn>
                <a:cxn ang="0">
                  <a:pos x="215" y="401"/>
                </a:cxn>
                <a:cxn ang="0">
                  <a:pos x="200" y="420"/>
                </a:cxn>
                <a:cxn ang="0">
                  <a:pos x="184" y="439"/>
                </a:cxn>
                <a:cxn ang="0">
                  <a:pos x="165" y="455"/>
                </a:cxn>
                <a:cxn ang="0">
                  <a:pos x="146" y="470"/>
                </a:cxn>
                <a:cxn ang="0">
                  <a:pos x="137" y="478"/>
                </a:cxn>
                <a:cxn ang="0">
                  <a:pos x="125" y="483"/>
                </a:cxn>
                <a:cxn ang="0">
                  <a:pos x="113" y="489"/>
                </a:cxn>
                <a:cxn ang="0">
                  <a:pos x="102" y="495"/>
                </a:cxn>
                <a:cxn ang="0">
                  <a:pos x="90" y="499"/>
                </a:cxn>
                <a:cxn ang="0">
                  <a:pos x="79" y="502"/>
                </a:cxn>
                <a:cxn ang="0">
                  <a:pos x="67" y="506"/>
                </a:cxn>
                <a:cxn ang="0">
                  <a:pos x="56" y="510"/>
                </a:cxn>
                <a:cxn ang="0">
                  <a:pos x="42" y="512"/>
                </a:cxn>
                <a:cxn ang="0">
                  <a:pos x="29" y="514"/>
                </a:cxn>
                <a:cxn ang="0">
                  <a:pos x="18" y="514"/>
                </a:cxn>
                <a:cxn ang="0">
                  <a:pos x="4" y="516"/>
                </a:cxn>
                <a:cxn ang="0">
                  <a:pos x="0" y="257"/>
                </a:cxn>
                <a:cxn ang="0">
                  <a:pos x="4" y="0"/>
                </a:cxn>
              </a:cxnLst>
              <a:rect l="0" t="0" r="r" b="b"/>
              <a:pathLst>
                <a:path w="257" h="516">
                  <a:moveTo>
                    <a:pt x="4" y="0"/>
                  </a:moveTo>
                  <a:lnTo>
                    <a:pt x="18" y="0"/>
                  </a:lnTo>
                  <a:lnTo>
                    <a:pt x="29" y="2"/>
                  </a:lnTo>
                  <a:lnTo>
                    <a:pt x="42" y="4"/>
                  </a:lnTo>
                  <a:lnTo>
                    <a:pt x="56" y="6"/>
                  </a:lnTo>
                  <a:lnTo>
                    <a:pt x="67" y="10"/>
                  </a:lnTo>
                  <a:lnTo>
                    <a:pt x="79" y="14"/>
                  </a:lnTo>
                  <a:lnTo>
                    <a:pt x="92" y="17"/>
                  </a:lnTo>
                  <a:lnTo>
                    <a:pt x="104" y="21"/>
                  </a:lnTo>
                  <a:lnTo>
                    <a:pt x="113" y="27"/>
                  </a:lnTo>
                  <a:lnTo>
                    <a:pt x="125" y="33"/>
                  </a:lnTo>
                  <a:lnTo>
                    <a:pt x="137" y="39"/>
                  </a:lnTo>
                  <a:lnTo>
                    <a:pt x="146" y="46"/>
                  </a:lnTo>
                  <a:lnTo>
                    <a:pt x="165" y="60"/>
                  </a:lnTo>
                  <a:lnTo>
                    <a:pt x="184" y="77"/>
                  </a:lnTo>
                  <a:lnTo>
                    <a:pt x="200" y="96"/>
                  </a:lnTo>
                  <a:lnTo>
                    <a:pt x="215" y="115"/>
                  </a:lnTo>
                  <a:lnTo>
                    <a:pt x="221" y="125"/>
                  </a:lnTo>
                  <a:lnTo>
                    <a:pt x="227" y="136"/>
                  </a:lnTo>
                  <a:lnTo>
                    <a:pt x="232" y="148"/>
                  </a:lnTo>
                  <a:lnTo>
                    <a:pt x="238" y="159"/>
                  </a:lnTo>
                  <a:lnTo>
                    <a:pt x="242" y="171"/>
                  </a:lnTo>
                  <a:lnTo>
                    <a:pt x="246" y="182"/>
                  </a:lnTo>
                  <a:lnTo>
                    <a:pt x="250" y="194"/>
                  </a:lnTo>
                  <a:lnTo>
                    <a:pt x="252" y="207"/>
                  </a:lnTo>
                  <a:lnTo>
                    <a:pt x="256" y="219"/>
                  </a:lnTo>
                  <a:lnTo>
                    <a:pt x="256" y="232"/>
                  </a:lnTo>
                  <a:lnTo>
                    <a:pt x="257" y="246"/>
                  </a:lnTo>
                  <a:lnTo>
                    <a:pt x="257" y="257"/>
                  </a:lnTo>
                  <a:lnTo>
                    <a:pt x="257" y="271"/>
                  </a:lnTo>
                  <a:lnTo>
                    <a:pt x="256" y="284"/>
                  </a:lnTo>
                  <a:lnTo>
                    <a:pt x="256" y="297"/>
                  </a:lnTo>
                  <a:lnTo>
                    <a:pt x="252" y="309"/>
                  </a:lnTo>
                  <a:lnTo>
                    <a:pt x="250" y="322"/>
                  </a:lnTo>
                  <a:lnTo>
                    <a:pt x="246" y="334"/>
                  </a:lnTo>
                  <a:lnTo>
                    <a:pt x="242" y="345"/>
                  </a:lnTo>
                  <a:lnTo>
                    <a:pt x="238" y="357"/>
                  </a:lnTo>
                  <a:lnTo>
                    <a:pt x="232" y="368"/>
                  </a:lnTo>
                  <a:lnTo>
                    <a:pt x="227" y="380"/>
                  </a:lnTo>
                  <a:lnTo>
                    <a:pt x="221" y="389"/>
                  </a:lnTo>
                  <a:lnTo>
                    <a:pt x="215" y="401"/>
                  </a:lnTo>
                  <a:lnTo>
                    <a:pt x="200" y="420"/>
                  </a:lnTo>
                  <a:lnTo>
                    <a:pt x="184" y="439"/>
                  </a:lnTo>
                  <a:lnTo>
                    <a:pt x="165" y="455"/>
                  </a:lnTo>
                  <a:lnTo>
                    <a:pt x="146" y="470"/>
                  </a:lnTo>
                  <a:lnTo>
                    <a:pt x="137" y="478"/>
                  </a:lnTo>
                  <a:lnTo>
                    <a:pt x="125" y="483"/>
                  </a:lnTo>
                  <a:lnTo>
                    <a:pt x="113" y="489"/>
                  </a:lnTo>
                  <a:lnTo>
                    <a:pt x="102" y="495"/>
                  </a:lnTo>
                  <a:lnTo>
                    <a:pt x="90" y="499"/>
                  </a:lnTo>
                  <a:lnTo>
                    <a:pt x="79" y="502"/>
                  </a:lnTo>
                  <a:lnTo>
                    <a:pt x="67" y="506"/>
                  </a:lnTo>
                  <a:lnTo>
                    <a:pt x="56" y="510"/>
                  </a:lnTo>
                  <a:lnTo>
                    <a:pt x="42" y="512"/>
                  </a:lnTo>
                  <a:lnTo>
                    <a:pt x="29" y="514"/>
                  </a:lnTo>
                  <a:lnTo>
                    <a:pt x="18" y="514"/>
                  </a:lnTo>
                  <a:lnTo>
                    <a:pt x="4" y="516"/>
                  </a:lnTo>
                  <a:lnTo>
                    <a:pt x="0" y="25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89" name="Freeform 125"/>
            <p:cNvSpPr>
              <a:spLocks/>
            </p:cNvSpPr>
            <p:nvPr/>
          </p:nvSpPr>
          <p:spPr bwMode="auto">
            <a:xfrm>
              <a:off x="799" y="2983"/>
              <a:ext cx="127" cy="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25" y="2"/>
                </a:cxn>
                <a:cxn ang="0">
                  <a:pos x="38" y="4"/>
                </a:cxn>
                <a:cxn ang="0">
                  <a:pos x="52" y="6"/>
                </a:cxn>
                <a:cxn ang="0">
                  <a:pos x="63" y="10"/>
                </a:cxn>
                <a:cxn ang="0">
                  <a:pos x="75" y="14"/>
                </a:cxn>
                <a:cxn ang="0">
                  <a:pos x="88" y="17"/>
                </a:cxn>
                <a:cxn ang="0">
                  <a:pos x="100" y="21"/>
                </a:cxn>
                <a:cxn ang="0">
                  <a:pos x="109" y="27"/>
                </a:cxn>
                <a:cxn ang="0">
                  <a:pos x="121" y="33"/>
                </a:cxn>
                <a:cxn ang="0">
                  <a:pos x="133" y="39"/>
                </a:cxn>
                <a:cxn ang="0">
                  <a:pos x="142" y="46"/>
                </a:cxn>
                <a:cxn ang="0">
                  <a:pos x="161" y="60"/>
                </a:cxn>
                <a:cxn ang="0">
                  <a:pos x="180" y="77"/>
                </a:cxn>
                <a:cxn ang="0">
                  <a:pos x="196" y="96"/>
                </a:cxn>
                <a:cxn ang="0">
                  <a:pos x="211" y="115"/>
                </a:cxn>
                <a:cxn ang="0">
                  <a:pos x="217" y="125"/>
                </a:cxn>
                <a:cxn ang="0">
                  <a:pos x="223" y="136"/>
                </a:cxn>
                <a:cxn ang="0">
                  <a:pos x="228" y="148"/>
                </a:cxn>
                <a:cxn ang="0">
                  <a:pos x="234" y="159"/>
                </a:cxn>
                <a:cxn ang="0">
                  <a:pos x="238" y="171"/>
                </a:cxn>
                <a:cxn ang="0">
                  <a:pos x="242" y="182"/>
                </a:cxn>
                <a:cxn ang="0">
                  <a:pos x="246" y="194"/>
                </a:cxn>
                <a:cxn ang="0">
                  <a:pos x="248" y="207"/>
                </a:cxn>
                <a:cxn ang="0">
                  <a:pos x="252" y="219"/>
                </a:cxn>
                <a:cxn ang="0">
                  <a:pos x="252" y="232"/>
                </a:cxn>
                <a:cxn ang="0">
                  <a:pos x="253" y="246"/>
                </a:cxn>
                <a:cxn ang="0">
                  <a:pos x="253" y="257"/>
                </a:cxn>
                <a:cxn ang="0">
                  <a:pos x="253" y="271"/>
                </a:cxn>
                <a:cxn ang="0">
                  <a:pos x="252" y="284"/>
                </a:cxn>
                <a:cxn ang="0">
                  <a:pos x="252" y="297"/>
                </a:cxn>
                <a:cxn ang="0">
                  <a:pos x="248" y="309"/>
                </a:cxn>
                <a:cxn ang="0">
                  <a:pos x="246" y="322"/>
                </a:cxn>
                <a:cxn ang="0">
                  <a:pos x="242" y="334"/>
                </a:cxn>
                <a:cxn ang="0">
                  <a:pos x="238" y="345"/>
                </a:cxn>
                <a:cxn ang="0">
                  <a:pos x="234" y="357"/>
                </a:cxn>
                <a:cxn ang="0">
                  <a:pos x="228" y="368"/>
                </a:cxn>
                <a:cxn ang="0">
                  <a:pos x="223" y="380"/>
                </a:cxn>
                <a:cxn ang="0">
                  <a:pos x="217" y="389"/>
                </a:cxn>
                <a:cxn ang="0">
                  <a:pos x="211" y="401"/>
                </a:cxn>
                <a:cxn ang="0">
                  <a:pos x="196" y="420"/>
                </a:cxn>
                <a:cxn ang="0">
                  <a:pos x="180" y="439"/>
                </a:cxn>
                <a:cxn ang="0">
                  <a:pos x="161" y="455"/>
                </a:cxn>
                <a:cxn ang="0">
                  <a:pos x="142" y="470"/>
                </a:cxn>
                <a:cxn ang="0">
                  <a:pos x="133" y="478"/>
                </a:cxn>
                <a:cxn ang="0">
                  <a:pos x="121" y="483"/>
                </a:cxn>
                <a:cxn ang="0">
                  <a:pos x="109" y="489"/>
                </a:cxn>
                <a:cxn ang="0">
                  <a:pos x="98" y="495"/>
                </a:cxn>
                <a:cxn ang="0">
                  <a:pos x="86" y="499"/>
                </a:cxn>
                <a:cxn ang="0">
                  <a:pos x="75" y="502"/>
                </a:cxn>
                <a:cxn ang="0">
                  <a:pos x="63" y="506"/>
                </a:cxn>
                <a:cxn ang="0">
                  <a:pos x="52" y="510"/>
                </a:cxn>
                <a:cxn ang="0">
                  <a:pos x="38" y="512"/>
                </a:cxn>
                <a:cxn ang="0">
                  <a:pos x="25" y="514"/>
                </a:cxn>
                <a:cxn ang="0">
                  <a:pos x="14" y="514"/>
                </a:cxn>
                <a:cxn ang="0">
                  <a:pos x="0" y="516"/>
                </a:cxn>
              </a:cxnLst>
              <a:rect l="0" t="0" r="r" b="b"/>
              <a:pathLst>
                <a:path w="253" h="516">
                  <a:moveTo>
                    <a:pt x="0" y="0"/>
                  </a:moveTo>
                  <a:lnTo>
                    <a:pt x="14" y="0"/>
                  </a:lnTo>
                  <a:lnTo>
                    <a:pt x="25" y="2"/>
                  </a:lnTo>
                  <a:lnTo>
                    <a:pt x="38" y="4"/>
                  </a:lnTo>
                  <a:lnTo>
                    <a:pt x="52" y="6"/>
                  </a:lnTo>
                  <a:lnTo>
                    <a:pt x="63" y="10"/>
                  </a:lnTo>
                  <a:lnTo>
                    <a:pt x="75" y="14"/>
                  </a:lnTo>
                  <a:lnTo>
                    <a:pt x="88" y="17"/>
                  </a:lnTo>
                  <a:lnTo>
                    <a:pt x="100" y="21"/>
                  </a:lnTo>
                  <a:lnTo>
                    <a:pt x="109" y="27"/>
                  </a:lnTo>
                  <a:lnTo>
                    <a:pt x="121" y="33"/>
                  </a:lnTo>
                  <a:lnTo>
                    <a:pt x="133" y="39"/>
                  </a:lnTo>
                  <a:lnTo>
                    <a:pt x="142" y="46"/>
                  </a:lnTo>
                  <a:lnTo>
                    <a:pt x="161" y="60"/>
                  </a:lnTo>
                  <a:lnTo>
                    <a:pt x="180" y="77"/>
                  </a:lnTo>
                  <a:lnTo>
                    <a:pt x="196" y="96"/>
                  </a:lnTo>
                  <a:lnTo>
                    <a:pt x="211" y="115"/>
                  </a:lnTo>
                  <a:lnTo>
                    <a:pt x="217" y="125"/>
                  </a:lnTo>
                  <a:lnTo>
                    <a:pt x="223" y="136"/>
                  </a:lnTo>
                  <a:lnTo>
                    <a:pt x="228" y="148"/>
                  </a:lnTo>
                  <a:lnTo>
                    <a:pt x="234" y="159"/>
                  </a:lnTo>
                  <a:lnTo>
                    <a:pt x="238" y="171"/>
                  </a:lnTo>
                  <a:lnTo>
                    <a:pt x="242" y="182"/>
                  </a:lnTo>
                  <a:lnTo>
                    <a:pt x="246" y="194"/>
                  </a:lnTo>
                  <a:lnTo>
                    <a:pt x="248" y="207"/>
                  </a:lnTo>
                  <a:lnTo>
                    <a:pt x="252" y="219"/>
                  </a:lnTo>
                  <a:lnTo>
                    <a:pt x="252" y="232"/>
                  </a:lnTo>
                  <a:lnTo>
                    <a:pt x="253" y="246"/>
                  </a:lnTo>
                  <a:lnTo>
                    <a:pt x="253" y="257"/>
                  </a:lnTo>
                  <a:lnTo>
                    <a:pt x="253" y="271"/>
                  </a:lnTo>
                  <a:lnTo>
                    <a:pt x="252" y="284"/>
                  </a:lnTo>
                  <a:lnTo>
                    <a:pt x="252" y="297"/>
                  </a:lnTo>
                  <a:lnTo>
                    <a:pt x="248" y="309"/>
                  </a:lnTo>
                  <a:lnTo>
                    <a:pt x="246" y="322"/>
                  </a:lnTo>
                  <a:lnTo>
                    <a:pt x="242" y="334"/>
                  </a:lnTo>
                  <a:lnTo>
                    <a:pt x="238" y="345"/>
                  </a:lnTo>
                  <a:lnTo>
                    <a:pt x="234" y="357"/>
                  </a:lnTo>
                  <a:lnTo>
                    <a:pt x="228" y="368"/>
                  </a:lnTo>
                  <a:lnTo>
                    <a:pt x="223" y="380"/>
                  </a:lnTo>
                  <a:lnTo>
                    <a:pt x="217" y="389"/>
                  </a:lnTo>
                  <a:lnTo>
                    <a:pt x="211" y="401"/>
                  </a:lnTo>
                  <a:lnTo>
                    <a:pt x="196" y="420"/>
                  </a:lnTo>
                  <a:lnTo>
                    <a:pt x="180" y="439"/>
                  </a:lnTo>
                  <a:lnTo>
                    <a:pt x="161" y="455"/>
                  </a:lnTo>
                  <a:lnTo>
                    <a:pt x="142" y="470"/>
                  </a:lnTo>
                  <a:lnTo>
                    <a:pt x="133" y="478"/>
                  </a:lnTo>
                  <a:lnTo>
                    <a:pt x="121" y="483"/>
                  </a:lnTo>
                  <a:lnTo>
                    <a:pt x="109" y="489"/>
                  </a:lnTo>
                  <a:lnTo>
                    <a:pt x="98" y="495"/>
                  </a:lnTo>
                  <a:lnTo>
                    <a:pt x="86" y="499"/>
                  </a:lnTo>
                  <a:lnTo>
                    <a:pt x="75" y="502"/>
                  </a:lnTo>
                  <a:lnTo>
                    <a:pt x="63" y="506"/>
                  </a:lnTo>
                  <a:lnTo>
                    <a:pt x="52" y="510"/>
                  </a:lnTo>
                  <a:lnTo>
                    <a:pt x="38" y="512"/>
                  </a:lnTo>
                  <a:lnTo>
                    <a:pt x="25" y="514"/>
                  </a:lnTo>
                  <a:lnTo>
                    <a:pt x="14" y="514"/>
                  </a:lnTo>
                  <a:lnTo>
                    <a:pt x="0" y="51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90" name="Freeform 126"/>
            <p:cNvSpPr>
              <a:spLocks/>
            </p:cNvSpPr>
            <p:nvPr/>
          </p:nvSpPr>
          <p:spPr bwMode="auto">
            <a:xfrm>
              <a:off x="668" y="2983"/>
              <a:ext cx="131" cy="257"/>
            </a:xfrm>
            <a:custGeom>
              <a:avLst/>
              <a:gdLst/>
              <a:ahLst/>
              <a:cxnLst>
                <a:cxn ang="0">
                  <a:pos x="259" y="516"/>
                </a:cxn>
                <a:cxn ang="0">
                  <a:pos x="232" y="514"/>
                </a:cxn>
                <a:cxn ang="0">
                  <a:pos x="207" y="510"/>
                </a:cxn>
                <a:cxn ang="0">
                  <a:pos x="182" y="504"/>
                </a:cxn>
                <a:cxn ang="0">
                  <a:pos x="158" y="495"/>
                </a:cxn>
                <a:cxn ang="0">
                  <a:pos x="136" y="485"/>
                </a:cxn>
                <a:cxn ang="0">
                  <a:pos x="115" y="472"/>
                </a:cxn>
                <a:cxn ang="0">
                  <a:pos x="94" y="456"/>
                </a:cxn>
                <a:cxn ang="0">
                  <a:pos x="60" y="422"/>
                </a:cxn>
                <a:cxn ang="0">
                  <a:pos x="44" y="403"/>
                </a:cxn>
                <a:cxn ang="0">
                  <a:pos x="33" y="380"/>
                </a:cxn>
                <a:cxn ang="0">
                  <a:pos x="21" y="359"/>
                </a:cxn>
                <a:cxn ang="0">
                  <a:pos x="12" y="334"/>
                </a:cxn>
                <a:cxn ang="0">
                  <a:pos x="6" y="309"/>
                </a:cxn>
                <a:cxn ang="0">
                  <a:pos x="2" y="284"/>
                </a:cxn>
                <a:cxn ang="0">
                  <a:pos x="0" y="257"/>
                </a:cxn>
                <a:cxn ang="0">
                  <a:pos x="2" y="232"/>
                </a:cxn>
                <a:cxn ang="0">
                  <a:pos x="6" y="205"/>
                </a:cxn>
                <a:cxn ang="0">
                  <a:pos x="12" y="180"/>
                </a:cxn>
                <a:cxn ang="0">
                  <a:pos x="21" y="157"/>
                </a:cxn>
                <a:cxn ang="0">
                  <a:pos x="33" y="134"/>
                </a:cxn>
                <a:cxn ang="0">
                  <a:pos x="44" y="113"/>
                </a:cxn>
                <a:cxn ang="0">
                  <a:pos x="60" y="94"/>
                </a:cxn>
                <a:cxn ang="0">
                  <a:pos x="94" y="60"/>
                </a:cxn>
                <a:cxn ang="0">
                  <a:pos x="115" y="44"/>
                </a:cxn>
                <a:cxn ang="0">
                  <a:pos x="136" y="31"/>
                </a:cxn>
                <a:cxn ang="0">
                  <a:pos x="158" y="21"/>
                </a:cxn>
                <a:cxn ang="0">
                  <a:pos x="182" y="12"/>
                </a:cxn>
                <a:cxn ang="0">
                  <a:pos x="207" y="6"/>
                </a:cxn>
                <a:cxn ang="0">
                  <a:pos x="232" y="2"/>
                </a:cxn>
                <a:cxn ang="0">
                  <a:pos x="259" y="0"/>
                </a:cxn>
                <a:cxn ang="0">
                  <a:pos x="259" y="257"/>
                </a:cxn>
              </a:cxnLst>
              <a:rect l="0" t="0" r="r" b="b"/>
              <a:pathLst>
                <a:path w="263" h="516">
                  <a:moveTo>
                    <a:pt x="263" y="516"/>
                  </a:moveTo>
                  <a:lnTo>
                    <a:pt x="259" y="516"/>
                  </a:lnTo>
                  <a:lnTo>
                    <a:pt x="246" y="516"/>
                  </a:lnTo>
                  <a:lnTo>
                    <a:pt x="232" y="514"/>
                  </a:lnTo>
                  <a:lnTo>
                    <a:pt x="219" y="512"/>
                  </a:lnTo>
                  <a:lnTo>
                    <a:pt x="207" y="510"/>
                  </a:lnTo>
                  <a:lnTo>
                    <a:pt x="194" y="508"/>
                  </a:lnTo>
                  <a:lnTo>
                    <a:pt x="182" y="504"/>
                  </a:lnTo>
                  <a:lnTo>
                    <a:pt x="171" y="501"/>
                  </a:lnTo>
                  <a:lnTo>
                    <a:pt x="158" y="495"/>
                  </a:lnTo>
                  <a:lnTo>
                    <a:pt x="146" y="491"/>
                  </a:lnTo>
                  <a:lnTo>
                    <a:pt x="136" y="485"/>
                  </a:lnTo>
                  <a:lnTo>
                    <a:pt x="125" y="478"/>
                  </a:lnTo>
                  <a:lnTo>
                    <a:pt x="115" y="472"/>
                  </a:lnTo>
                  <a:lnTo>
                    <a:pt x="104" y="464"/>
                  </a:lnTo>
                  <a:lnTo>
                    <a:pt x="94" y="456"/>
                  </a:lnTo>
                  <a:lnTo>
                    <a:pt x="77" y="439"/>
                  </a:lnTo>
                  <a:lnTo>
                    <a:pt x="60" y="422"/>
                  </a:lnTo>
                  <a:lnTo>
                    <a:pt x="52" y="412"/>
                  </a:lnTo>
                  <a:lnTo>
                    <a:pt x="44" y="403"/>
                  </a:lnTo>
                  <a:lnTo>
                    <a:pt x="39" y="391"/>
                  </a:lnTo>
                  <a:lnTo>
                    <a:pt x="33" y="380"/>
                  </a:lnTo>
                  <a:lnTo>
                    <a:pt x="27" y="370"/>
                  </a:lnTo>
                  <a:lnTo>
                    <a:pt x="21" y="359"/>
                  </a:lnTo>
                  <a:lnTo>
                    <a:pt x="17" y="347"/>
                  </a:lnTo>
                  <a:lnTo>
                    <a:pt x="12" y="334"/>
                  </a:lnTo>
                  <a:lnTo>
                    <a:pt x="10" y="322"/>
                  </a:lnTo>
                  <a:lnTo>
                    <a:pt x="6" y="309"/>
                  </a:lnTo>
                  <a:lnTo>
                    <a:pt x="4" y="297"/>
                  </a:lnTo>
                  <a:lnTo>
                    <a:pt x="2" y="284"/>
                  </a:lnTo>
                  <a:lnTo>
                    <a:pt x="2" y="271"/>
                  </a:lnTo>
                  <a:lnTo>
                    <a:pt x="0" y="257"/>
                  </a:lnTo>
                  <a:lnTo>
                    <a:pt x="2" y="244"/>
                  </a:lnTo>
                  <a:lnTo>
                    <a:pt x="2" y="232"/>
                  </a:lnTo>
                  <a:lnTo>
                    <a:pt x="4" y="219"/>
                  </a:lnTo>
                  <a:lnTo>
                    <a:pt x="6" y="205"/>
                  </a:lnTo>
                  <a:lnTo>
                    <a:pt x="10" y="194"/>
                  </a:lnTo>
                  <a:lnTo>
                    <a:pt x="12" y="180"/>
                  </a:lnTo>
                  <a:lnTo>
                    <a:pt x="17" y="169"/>
                  </a:lnTo>
                  <a:lnTo>
                    <a:pt x="21" y="157"/>
                  </a:lnTo>
                  <a:lnTo>
                    <a:pt x="27" y="146"/>
                  </a:lnTo>
                  <a:lnTo>
                    <a:pt x="33" y="134"/>
                  </a:lnTo>
                  <a:lnTo>
                    <a:pt x="39" y="125"/>
                  </a:lnTo>
                  <a:lnTo>
                    <a:pt x="44" y="113"/>
                  </a:lnTo>
                  <a:lnTo>
                    <a:pt x="52" y="104"/>
                  </a:lnTo>
                  <a:lnTo>
                    <a:pt x="60" y="94"/>
                  </a:lnTo>
                  <a:lnTo>
                    <a:pt x="77" y="75"/>
                  </a:lnTo>
                  <a:lnTo>
                    <a:pt x="94" y="60"/>
                  </a:lnTo>
                  <a:lnTo>
                    <a:pt x="104" y="52"/>
                  </a:lnTo>
                  <a:lnTo>
                    <a:pt x="115" y="44"/>
                  </a:lnTo>
                  <a:lnTo>
                    <a:pt x="125" y="37"/>
                  </a:lnTo>
                  <a:lnTo>
                    <a:pt x="136" y="31"/>
                  </a:lnTo>
                  <a:lnTo>
                    <a:pt x="146" y="25"/>
                  </a:lnTo>
                  <a:lnTo>
                    <a:pt x="158" y="21"/>
                  </a:lnTo>
                  <a:lnTo>
                    <a:pt x="171" y="16"/>
                  </a:lnTo>
                  <a:lnTo>
                    <a:pt x="182" y="12"/>
                  </a:lnTo>
                  <a:lnTo>
                    <a:pt x="194" y="8"/>
                  </a:lnTo>
                  <a:lnTo>
                    <a:pt x="207" y="6"/>
                  </a:lnTo>
                  <a:lnTo>
                    <a:pt x="219" y="4"/>
                  </a:lnTo>
                  <a:lnTo>
                    <a:pt x="232" y="2"/>
                  </a:lnTo>
                  <a:lnTo>
                    <a:pt x="246" y="0"/>
                  </a:lnTo>
                  <a:lnTo>
                    <a:pt x="259" y="0"/>
                  </a:lnTo>
                  <a:lnTo>
                    <a:pt x="263" y="0"/>
                  </a:lnTo>
                  <a:lnTo>
                    <a:pt x="259" y="257"/>
                  </a:lnTo>
                  <a:lnTo>
                    <a:pt x="263" y="5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91" name="Freeform 127"/>
            <p:cNvSpPr>
              <a:spLocks/>
            </p:cNvSpPr>
            <p:nvPr/>
          </p:nvSpPr>
          <p:spPr bwMode="auto">
            <a:xfrm>
              <a:off x="668" y="2983"/>
              <a:ext cx="131" cy="257"/>
            </a:xfrm>
            <a:custGeom>
              <a:avLst/>
              <a:gdLst/>
              <a:ahLst/>
              <a:cxnLst>
                <a:cxn ang="0">
                  <a:pos x="263" y="516"/>
                </a:cxn>
                <a:cxn ang="0">
                  <a:pos x="259" y="516"/>
                </a:cxn>
                <a:cxn ang="0">
                  <a:pos x="246" y="516"/>
                </a:cxn>
                <a:cxn ang="0">
                  <a:pos x="232" y="514"/>
                </a:cxn>
                <a:cxn ang="0">
                  <a:pos x="219" y="512"/>
                </a:cxn>
                <a:cxn ang="0">
                  <a:pos x="207" y="510"/>
                </a:cxn>
                <a:cxn ang="0">
                  <a:pos x="194" y="508"/>
                </a:cxn>
                <a:cxn ang="0">
                  <a:pos x="182" y="504"/>
                </a:cxn>
                <a:cxn ang="0">
                  <a:pos x="171" y="501"/>
                </a:cxn>
                <a:cxn ang="0">
                  <a:pos x="158" y="495"/>
                </a:cxn>
                <a:cxn ang="0">
                  <a:pos x="146" y="491"/>
                </a:cxn>
                <a:cxn ang="0">
                  <a:pos x="136" y="485"/>
                </a:cxn>
                <a:cxn ang="0">
                  <a:pos x="125" y="478"/>
                </a:cxn>
                <a:cxn ang="0">
                  <a:pos x="115" y="472"/>
                </a:cxn>
                <a:cxn ang="0">
                  <a:pos x="104" y="464"/>
                </a:cxn>
                <a:cxn ang="0">
                  <a:pos x="94" y="456"/>
                </a:cxn>
                <a:cxn ang="0">
                  <a:pos x="77" y="439"/>
                </a:cxn>
                <a:cxn ang="0">
                  <a:pos x="60" y="422"/>
                </a:cxn>
                <a:cxn ang="0">
                  <a:pos x="52" y="412"/>
                </a:cxn>
                <a:cxn ang="0">
                  <a:pos x="44" y="403"/>
                </a:cxn>
                <a:cxn ang="0">
                  <a:pos x="39" y="391"/>
                </a:cxn>
                <a:cxn ang="0">
                  <a:pos x="33" y="380"/>
                </a:cxn>
                <a:cxn ang="0">
                  <a:pos x="27" y="370"/>
                </a:cxn>
                <a:cxn ang="0">
                  <a:pos x="21" y="359"/>
                </a:cxn>
                <a:cxn ang="0">
                  <a:pos x="17" y="347"/>
                </a:cxn>
                <a:cxn ang="0">
                  <a:pos x="12" y="334"/>
                </a:cxn>
                <a:cxn ang="0">
                  <a:pos x="10" y="322"/>
                </a:cxn>
                <a:cxn ang="0">
                  <a:pos x="6" y="309"/>
                </a:cxn>
                <a:cxn ang="0">
                  <a:pos x="4" y="297"/>
                </a:cxn>
                <a:cxn ang="0">
                  <a:pos x="2" y="284"/>
                </a:cxn>
                <a:cxn ang="0">
                  <a:pos x="2" y="271"/>
                </a:cxn>
                <a:cxn ang="0">
                  <a:pos x="0" y="257"/>
                </a:cxn>
                <a:cxn ang="0">
                  <a:pos x="2" y="244"/>
                </a:cxn>
                <a:cxn ang="0">
                  <a:pos x="2" y="232"/>
                </a:cxn>
                <a:cxn ang="0">
                  <a:pos x="4" y="219"/>
                </a:cxn>
                <a:cxn ang="0">
                  <a:pos x="6" y="205"/>
                </a:cxn>
                <a:cxn ang="0">
                  <a:pos x="10" y="194"/>
                </a:cxn>
                <a:cxn ang="0">
                  <a:pos x="12" y="180"/>
                </a:cxn>
                <a:cxn ang="0">
                  <a:pos x="17" y="169"/>
                </a:cxn>
                <a:cxn ang="0">
                  <a:pos x="21" y="157"/>
                </a:cxn>
                <a:cxn ang="0">
                  <a:pos x="27" y="146"/>
                </a:cxn>
                <a:cxn ang="0">
                  <a:pos x="33" y="134"/>
                </a:cxn>
                <a:cxn ang="0">
                  <a:pos x="39" y="125"/>
                </a:cxn>
                <a:cxn ang="0">
                  <a:pos x="44" y="113"/>
                </a:cxn>
                <a:cxn ang="0">
                  <a:pos x="52" y="104"/>
                </a:cxn>
                <a:cxn ang="0">
                  <a:pos x="60" y="94"/>
                </a:cxn>
                <a:cxn ang="0">
                  <a:pos x="77" y="75"/>
                </a:cxn>
                <a:cxn ang="0">
                  <a:pos x="94" y="60"/>
                </a:cxn>
                <a:cxn ang="0">
                  <a:pos x="104" y="52"/>
                </a:cxn>
                <a:cxn ang="0">
                  <a:pos x="115" y="44"/>
                </a:cxn>
                <a:cxn ang="0">
                  <a:pos x="125" y="37"/>
                </a:cxn>
                <a:cxn ang="0">
                  <a:pos x="136" y="31"/>
                </a:cxn>
                <a:cxn ang="0">
                  <a:pos x="146" y="25"/>
                </a:cxn>
                <a:cxn ang="0">
                  <a:pos x="158" y="21"/>
                </a:cxn>
                <a:cxn ang="0">
                  <a:pos x="171" y="16"/>
                </a:cxn>
                <a:cxn ang="0">
                  <a:pos x="182" y="12"/>
                </a:cxn>
                <a:cxn ang="0">
                  <a:pos x="194" y="8"/>
                </a:cxn>
                <a:cxn ang="0">
                  <a:pos x="207" y="6"/>
                </a:cxn>
                <a:cxn ang="0">
                  <a:pos x="219" y="4"/>
                </a:cxn>
                <a:cxn ang="0">
                  <a:pos x="232" y="2"/>
                </a:cxn>
                <a:cxn ang="0">
                  <a:pos x="246" y="0"/>
                </a:cxn>
                <a:cxn ang="0">
                  <a:pos x="259" y="0"/>
                </a:cxn>
                <a:cxn ang="0">
                  <a:pos x="263" y="0"/>
                </a:cxn>
              </a:cxnLst>
              <a:rect l="0" t="0" r="r" b="b"/>
              <a:pathLst>
                <a:path w="263" h="516">
                  <a:moveTo>
                    <a:pt x="263" y="516"/>
                  </a:moveTo>
                  <a:lnTo>
                    <a:pt x="259" y="516"/>
                  </a:lnTo>
                  <a:lnTo>
                    <a:pt x="246" y="516"/>
                  </a:lnTo>
                  <a:lnTo>
                    <a:pt x="232" y="514"/>
                  </a:lnTo>
                  <a:lnTo>
                    <a:pt x="219" y="512"/>
                  </a:lnTo>
                  <a:lnTo>
                    <a:pt x="207" y="510"/>
                  </a:lnTo>
                  <a:lnTo>
                    <a:pt x="194" y="508"/>
                  </a:lnTo>
                  <a:lnTo>
                    <a:pt x="182" y="504"/>
                  </a:lnTo>
                  <a:lnTo>
                    <a:pt x="171" y="501"/>
                  </a:lnTo>
                  <a:lnTo>
                    <a:pt x="158" y="495"/>
                  </a:lnTo>
                  <a:lnTo>
                    <a:pt x="146" y="491"/>
                  </a:lnTo>
                  <a:lnTo>
                    <a:pt x="136" y="485"/>
                  </a:lnTo>
                  <a:lnTo>
                    <a:pt x="125" y="478"/>
                  </a:lnTo>
                  <a:lnTo>
                    <a:pt x="115" y="472"/>
                  </a:lnTo>
                  <a:lnTo>
                    <a:pt x="104" y="464"/>
                  </a:lnTo>
                  <a:lnTo>
                    <a:pt x="94" y="456"/>
                  </a:lnTo>
                  <a:lnTo>
                    <a:pt x="77" y="439"/>
                  </a:lnTo>
                  <a:lnTo>
                    <a:pt x="60" y="422"/>
                  </a:lnTo>
                  <a:lnTo>
                    <a:pt x="52" y="412"/>
                  </a:lnTo>
                  <a:lnTo>
                    <a:pt x="44" y="403"/>
                  </a:lnTo>
                  <a:lnTo>
                    <a:pt x="39" y="391"/>
                  </a:lnTo>
                  <a:lnTo>
                    <a:pt x="33" y="380"/>
                  </a:lnTo>
                  <a:lnTo>
                    <a:pt x="27" y="370"/>
                  </a:lnTo>
                  <a:lnTo>
                    <a:pt x="21" y="359"/>
                  </a:lnTo>
                  <a:lnTo>
                    <a:pt x="17" y="347"/>
                  </a:lnTo>
                  <a:lnTo>
                    <a:pt x="12" y="334"/>
                  </a:lnTo>
                  <a:lnTo>
                    <a:pt x="10" y="322"/>
                  </a:lnTo>
                  <a:lnTo>
                    <a:pt x="6" y="309"/>
                  </a:lnTo>
                  <a:lnTo>
                    <a:pt x="4" y="297"/>
                  </a:lnTo>
                  <a:lnTo>
                    <a:pt x="2" y="284"/>
                  </a:lnTo>
                  <a:lnTo>
                    <a:pt x="2" y="271"/>
                  </a:lnTo>
                  <a:lnTo>
                    <a:pt x="0" y="257"/>
                  </a:lnTo>
                  <a:lnTo>
                    <a:pt x="2" y="244"/>
                  </a:lnTo>
                  <a:lnTo>
                    <a:pt x="2" y="232"/>
                  </a:lnTo>
                  <a:lnTo>
                    <a:pt x="4" y="219"/>
                  </a:lnTo>
                  <a:lnTo>
                    <a:pt x="6" y="205"/>
                  </a:lnTo>
                  <a:lnTo>
                    <a:pt x="10" y="194"/>
                  </a:lnTo>
                  <a:lnTo>
                    <a:pt x="12" y="180"/>
                  </a:lnTo>
                  <a:lnTo>
                    <a:pt x="17" y="169"/>
                  </a:lnTo>
                  <a:lnTo>
                    <a:pt x="21" y="157"/>
                  </a:lnTo>
                  <a:lnTo>
                    <a:pt x="27" y="146"/>
                  </a:lnTo>
                  <a:lnTo>
                    <a:pt x="33" y="134"/>
                  </a:lnTo>
                  <a:lnTo>
                    <a:pt x="39" y="125"/>
                  </a:lnTo>
                  <a:lnTo>
                    <a:pt x="44" y="113"/>
                  </a:lnTo>
                  <a:lnTo>
                    <a:pt x="52" y="104"/>
                  </a:lnTo>
                  <a:lnTo>
                    <a:pt x="60" y="94"/>
                  </a:lnTo>
                  <a:lnTo>
                    <a:pt x="77" y="75"/>
                  </a:lnTo>
                  <a:lnTo>
                    <a:pt x="94" y="60"/>
                  </a:lnTo>
                  <a:lnTo>
                    <a:pt x="104" y="52"/>
                  </a:lnTo>
                  <a:lnTo>
                    <a:pt x="115" y="44"/>
                  </a:lnTo>
                  <a:lnTo>
                    <a:pt x="125" y="37"/>
                  </a:lnTo>
                  <a:lnTo>
                    <a:pt x="136" y="31"/>
                  </a:lnTo>
                  <a:lnTo>
                    <a:pt x="146" y="25"/>
                  </a:lnTo>
                  <a:lnTo>
                    <a:pt x="158" y="21"/>
                  </a:lnTo>
                  <a:lnTo>
                    <a:pt x="171" y="16"/>
                  </a:lnTo>
                  <a:lnTo>
                    <a:pt x="182" y="12"/>
                  </a:lnTo>
                  <a:lnTo>
                    <a:pt x="194" y="8"/>
                  </a:lnTo>
                  <a:lnTo>
                    <a:pt x="207" y="6"/>
                  </a:lnTo>
                  <a:lnTo>
                    <a:pt x="219" y="4"/>
                  </a:lnTo>
                  <a:lnTo>
                    <a:pt x="232" y="2"/>
                  </a:lnTo>
                  <a:lnTo>
                    <a:pt x="246" y="0"/>
                  </a:lnTo>
                  <a:lnTo>
                    <a:pt x="259" y="0"/>
                  </a:lnTo>
                  <a:lnTo>
                    <a:pt x="26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92" name="Rectangle 128"/>
            <p:cNvSpPr>
              <a:spLocks noChangeArrowheads="1"/>
            </p:cNvSpPr>
            <p:nvPr/>
          </p:nvSpPr>
          <p:spPr bwMode="auto">
            <a:xfrm>
              <a:off x="603" y="3070"/>
              <a:ext cx="389" cy="8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93" name="Rectangle 129"/>
            <p:cNvSpPr>
              <a:spLocks noChangeArrowheads="1"/>
            </p:cNvSpPr>
            <p:nvPr/>
          </p:nvSpPr>
          <p:spPr bwMode="auto">
            <a:xfrm>
              <a:off x="603" y="3070"/>
              <a:ext cx="389" cy="8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94" name="Rectangle 130"/>
            <p:cNvSpPr>
              <a:spLocks noChangeArrowheads="1"/>
            </p:cNvSpPr>
            <p:nvPr/>
          </p:nvSpPr>
          <p:spPr bwMode="auto">
            <a:xfrm>
              <a:off x="616" y="3052"/>
              <a:ext cx="31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</a:rPr>
                <a:t>EVENT</a:t>
              </a:r>
              <a:endParaRPr lang="it-IT" sz="2800" b="1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</a:endParaRPr>
            </a:p>
          </p:txBody>
        </p:sp>
        <p:sp>
          <p:nvSpPr>
            <p:cNvPr id="395395" name="Rectangle 131"/>
            <p:cNvSpPr>
              <a:spLocks noChangeArrowheads="1"/>
            </p:cNvSpPr>
            <p:nvPr/>
          </p:nvSpPr>
          <p:spPr bwMode="auto">
            <a:xfrm>
              <a:off x="934" y="3052"/>
              <a:ext cx="4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</a:rPr>
                <a:t>2</a:t>
              </a:r>
              <a:endParaRPr lang="it-IT" sz="2800" b="1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</a:endParaRPr>
            </a:p>
          </p:txBody>
        </p:sp>
        <p:sp>
          <p:nvSpPr>
            <p:cNvPr id="395396" name="Freeform 132"/>
            <p:cNvSpPr>
              <a:spLocks/>
            </p:cNvSpPr>
            <p:nvPr/>
          </p:nvSpPr>
          <p:spPr bwMode="auto">
            <a:xfrm>
              <a:off x="363" y="2547"/>
              <a:ext cx="182" cy="174"/>
            </a:xfrm>
            <a:custGeom>
              <a:avLst/>
              <a:gdLst/>
              <a:ahLst/>
              <a:cxnLst>
                <a:cxn ang="0">
                  <a:pos x="362" y="0"/>
                </a:cxn>
                <a:cxn ang="0">
                  <a:pos x="362" y="88"/>
                </a:cxn>
                <a:cxn ang="0">
                  <a:pos x="0" y="88"/>
                </a:cxn>
                <a:cxn ang="0">
                  <a:pos x="0" y="347"/>
                </a:cxn>
              </a:cxnLst>
              <a:rect l="0" t="0" r="r" b="b"/>
              <a:pathLst>
                <a:path w="362" h="347">
                  <a:moveTo>
                    <a:pt x="362" y="0"/>
                  </a:moveTo>
                  <a:lnTo>
                    <a:pt x="362" y="88"/>
                  </a:lnTo>
                  <a:lnTo>
                    <a:pt x="0" y="88"/>
                  </a:lnTo>
                  <a:lnTo>
                    <a:pt x="0" y="34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97" name="Freeform 133"/>
            <p:cNvSpPr>
              <a:spLocks/>
            </p:cNvSpPr>
            <p:nvPr/>
          </p:nvSpPr>
          <p:spPr bwMode="auto">
            <a:xfrm>
              <a:off x="617" y="2547"/>
              <a:ext cx="182" cy="1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8"/>
                </a:cxn>
                <a:cxn ang="0">
                  <a:pos x="365" y="88"/>
                </a:cxn>
                <a:cxn ang="0">
                  <a:pos x="365" y="347"/>
                </a:cxn>
              </a:cxnLst>
              <a:rect l="0" t="0" r="r" b="b"/>
              <a:pathLst>
                <a:path w="365" h="347">
                  <a:moveTo>
                    <a:pt x="0" y="0"/>
                  </a:moveTo>
                  <a:lnTo>
                    <a:pt x="0" y="88"/>
                  </a:lnTo>
                  <a:lnTo>
                    <a:pt x="365" y="88"/>
                  </a:lnTo>
                  <a:lnTo>
                    <a:pt x="365" y="34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5398" name="Rectangle 1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Fault Tree Analysis</a:t>
            </a:r>
          </a:p>
        </p:txBody>
      </p:sp>
      <p:sp>
        <p:nvSpPr>
          <p:cNvPr id="395399" name="Rectangle 135"/>
          <p:cNvSpPr>
            <a:spLocks noGrp="1" noChangeArrowheads="1"/>
          </p:cNvSpPr>
          <p:nvPr>
            <p:ph type="body" idx="1"/>
          </p:nvPr>
        </p:nvSpPr>
        <p:spPr>
          <a:xfrm>
            <a:off x="85725" y="2855913"/>
            <a:ext cx="8964613" cy="647700"/>
          </a:xfrm>
          <a:noFill/>
          <a:ln/>
          <a:effectLst>
            <a:outerShdw dist="17961" dir="2700000" algn="ctr" rotWithShape="0">
              <a:schemeClr val="tx1"/>
            </a:outerShdw>
          </a:effectLst>
        </p:spPr>
        <p:txBody>
          <a:bodyPr lIns="0" rIns="0"/>
          <a:lstStyle/>
          <a:p>
            <a:pPr marL="177800" indent="-177800"/>
            <a:r>
              <a:rPr lang="en-GB" sz="1800"/>
              <a:t>The probability to have an Failure Mode A, Pr{A}, is calculated per each Failure Modes of the FMECA, given the </a:t>
            </a:r>
            <a:r>
              <a:rPr lang="en-GB" sz="1800">
                <a:solidFill>
                  <a:schemeClr val="folHlink"/>
                </a:solidFill>
              </a:rPr>
              <a:t>hazard rate</a:t>
            </a:r>
            <a:r>
              <a:rPr lang="en-GB" sz="1800"/>
              <a:t>, the </a:t>
            </a:r>
            <a:r>
              <a:rPr lang="en-GB" sz="1800">
                <a:solidFill>
                  <a:schemeClr val="folHlink"/>
                </a:solidFill>
              </a:rPr>
              <a:t>repair rate</a:t>
            </a:r>
            <a:r>
              <a:rPr lang="en-GB" sz="1800"/>
              <a:t> and the </a:t>
            </a:r>
            <a:r>
              <a:rPr lang="en-GB" sz="1800">
                <a:solidFill>
                  <a:schemeClr val="folHlink"/>
                </a:solidFill>
              </a:rPr>
              <a:t>inspection period .</a:t>
            </a:r>
          </a:p>
        </p:txBody>
      </p:sp>
      <p:sp>
        <p:nvSpPr>
          <p:cNvPr id="395403" name="Rectangle 139"/>
          <p:cNvSpPr>
            <a:spLocks noChangeArrowheads="1"/>
          </p:cNvSpPr>
          <p:nvPr/>
        </p:nvSpPr>
        <p:spPr bwMode="auto">
          <a:xfrm>
            <a:off x="6267450" y="3751263"/>
            <a:ext cx="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it-IT" sz="2800" b="1">
              <a:solidFill>
                <a:schemeClr val="tx1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395404" name="Rectangle 140"/>
          <p:cNvSpPr>
            <a:spLocks noChangeArrowheads="1"/>
          </p:cNvSpPr>
          <p:nvPr/>
        </p:nvSpPr>
        <p:spPr bwMode="auto">
          <a:xfrm>
            <a:off x="6259513" y="3228975"/>
            <a:ext cx="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it-IT" sz="2800" b="1">
              <a:solidFill>
                <a:schemeClr val="tx1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395405" name="Rectangle 141"/>
          <p:cNvSpPr>
            <a:spLocks noChangeArrowheads="1"/>
          </p:cNvSpPr>
          <p:nvPr/>
        </p:nvSpPr>
        <p:spPr bwMode="auto">
          <a:xfrm>
            <a:off x="6384925" y="3419475"/>
            <a:ext cx="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it-IT" sz="2800" b="1">
              <a:solidFill>
                <a:schemeClr val="tx1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395406" name="Rectangle 142"/>
          <p:cNvSpPr>
            <a:spLocks noChangeArrowheads="1"/>
          </p:cNvSpPr>
          <p:nvPr/>
        </p:nvSpPr>
        <p:spPr bwMode="auto">
          <a:xfrm>
            <a:off x="5900738" y="4857750"/>
            <a:ext cx="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it-IT" sz="2800" b="1">
              <a:solidFill>
                <a:schemeClr val="tx1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395407" name="Rectangle 143"/>
          <p:cNvSpPr>
            <a:spLocks noChangeArrowheads="1"/>
          </p:cNvSpPr>
          <p:nvPr/>
        </p:nvSpPr>
        <p:spPr bwMode="auto">
          <a:xfrm>
            <a:off x="6008688" y="4335463"/>
            <a:ext cx="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it-IT" sz="2800" b="1">
              <a:solidFill>
                <a:schemeClr val="tx1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395408" name="Rectangle 144"/>
          <p:cNvSpPr>
            <a:spLocks noChangeArrowheads="1"/>
          </p:cNvSpPr>
          <p:nvPr/>
        </p:nvSpPr>
        <p:spPr bwMode="auto">
          <a:xfrm>
            <a:off x="6045200" y="4525963"/>
            <a:ext cx="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it-IT" sz="2800" b="1">
              <a:solidFill>
                <a:schemeClr val="tx1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395409" name="Rectangle 145"/>
          <p:cNvSpPr>
            <a:spLocks noChangeArrowheads="1"/>
          </p:cNvSpPr>
          <p:nvPr/>
        </p:nvSpPr>
        <p:spPr bwMode="auto">
          <a:xfrm>
            <a:off x="6592888" y="4857750"/>
            <a:ext cx="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it-IT" sz="2800" b="1">
              <a:solidFill>
                <a:schemeClr val="tx1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395410" name="Rectangle 146"/>
          <p:cNvSpPr>
            <a:spLocks noChangeArrowheads="1"/>
          </p:cNvSpPr>
          <p:nvPr/>
        </p:nvSpPr>
        <p:spPr bwMode="auto">
          <a:xfrm>
            <a:off x="6700838" y="4335463"/>
            <a:ext cx="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it-IT" sz="2800" b="1">
              <a:solidFill>
                <a:schemeClr val="tx1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395411" name="Rectangle 147"/>
          <p:cNvSpPr>
            <a:spLocks noChangeArrowheads="1"/>
          </p:cNvSpPr>
          <p:nvPr/>
        </p:nvSpPr>
        <p:spPr bwMode="auto">
          <a:xfrm>
            <a:off x="6726238" y="4525963"/>
            <a:ext cx="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it-IT" sz="2800" b="1">
              <a:solidFill>
                <a:schemeClr val="tx1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grpSp>
        <p:nvGrpSpPr>
          <p:cNvPr id="3" name="Group 184"/>
          <p:cNvGrpSpPr>
            <a:grpSpLocks/>
          </p:cNvGrpSpPr>
          <p:nvPr/>
        </p:nvGrpSpPr>
        <p:grpSpPr bwMode="auto">
          <a:xfrm>
            <a:off x="7500938" y="4143375"/>
            <a:ext cx="1358900" cy="1971675"/>
            <a:chOff x="4725" y="2610"/>
            <a:chExt cx="856" cy="1242"/>
          </a:xfrm>
        </p:grpSpPr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4725" y="2625"/>
              <a:ext cx="856" cy="1227"/>
              <a:chOff x="4694" y="2031"/>
              <a:chExt cx="856" cy="1227"/>
            </a:xfrm>
          </p:grpSpPr>
          <p:sp>
            <p:nvSpPr>
              <p:cNvPr id="395267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4694" y="2031"/>
                <a:ext cx="856" cy="1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268" name="Rectangle 4"/>
              <p:cNvSpPr>
                <a:spLocks noChangeArrowheads="1"/>
              </p:cNvSpPr>
              <p:nvPr/>
            </p:nvSpPr>
            <p:spPr bwMode="auto">
              <a:xfrm>
                <a:off x="4913" y="2032"/>
                <a:ext cx="409" cy="2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269" name="Rectangle 5"/>
              <p:cNvSpPr>
                <a:spLocks noChangeArrowheads="1"/>
              </p:cNvSpPr>
              <p:nvPr/>
            </p:nvSpPr>
            <p:spPr bwMode="auto">
              <a:xfrm>
                <a:off x="4913" y="2032"/>
                <a:ext cx="409" cy="240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270" name="Line 6"/>
              <p:cNvSpPr>
                <a:spLocks noChangeShapeType="1"/>
              </p:cNvSpPr>
              <p:nvPr/>
            </p:nvSpPr>
            <p:spPr bwMode="auto">
              <a:xfrm>
                <a:off x="5118" y="2272"/>
                <a:ext cx="1" cy="2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271" name="Freeform 7"/>
              <p:cNvSpPr>
                <a:spLocks/>
              </p:cNvSpPr>
              <p:nvPr/>
            </p:nvSpPr>
            <p:spPr bwMode="auto">
              <a:xfrm>
                <a:off x="5008" y="2294"/>
                <a:ext cx="218" cy="260"/>
              </a:xfrm>
              <a:custGeom>
                <a:avLst/>
                <a:gdLst/>
                <a:ahLst/>
                <a:cxnLst>
                  <a:cxn ang="0">
                    <a:pos x="218" y="0"/>
                  </a:cxn>
                  <a:cxn ang="0">
                    <a:pos x="195" y="8"/>
                  </a:cxn>
                  <a:cxn ang="0">
                    <a:pos x="174" y="19"/>
                  </a:cxn>
                  <a:cxn ang="0">
                    <a:pos x="153" y="31"/>
                  </a:cxn>
                  <a:cxn ang="0">
                    <a:pos x="134" y="42"/>
                  </a:cxn>
                  <a:cxn ang="0">
                    <a:pos x="115" y="58"/>
                  </a:cxn>
                  <a:cxn ang="0">
                    <a:pos x="98" y="73"/>
                  </a:cxn>
                  <a:cxn ang="0">
                    <a:pos x="82" y="90"/>
                  </a:cxn>
                  <a:cxn ang="0">
                    <a:pos x="67" y="108"/>
                  </a:cxn>
                  <a:cxn ang="0">
                    <a:pos x="53" y="127"/>
                  </a:cxn>
                  <a:cxn ang="0">
                    <a:pos x="42" y="146"/>
                  </a:cxn>
                  <a:cxn ang="0">
                    <a:pos x="30" y="169"/>
                  </a:cxn>
                  <a:cxn ang="0">
                    <a:pos x="23" y="190"/>
                  </a:cxn>
                  <a:cxn ang="0">
                    <a:pos x="13" y="213"/>
                  </a:cxn>
                  <a:cxn ang="0">
                    <a:pos x="7" y="234"/>
                  </a:cxn>
                  <a:cxn ang="0">
                    <a:pos x="4" y="259"/>
                  </a:cxn>
                  <a:cxn ang="0">
                    <a:pos x="2" y="282"/>
                  </a:cxn>
                  <a:cxn ang="0">
                    <a:pos x="0" y="303"/>
                  </a:cxn>
                  <a:cxn ang="0">
                    <a:pos x="0" y="522"/>
                  </a:cxn>
                  <a:cxn ang="0">
                    <a:pos x="25" y="508"/>
                  </a:cxn>
                  <a:cxn ang="0">
                    <a:pos x="50" y="495"/>
                  </a:cxn>
                  <a:cxn ang="0">
                    <a:pos x="78" y="483"/>
                  </a:cxn>
                  <a:cxn ang="0">
                    <a:pos x="103" y="476"/>
                  </a:cxn>
                  <a:cxn ang="0">
                    <a:pos x="132" y="470"/>
                  </a:cxn>
                  <a:cxn ang="0">
                    <a:pos x="159" y="464"/>
                  </a:cxn>
                  <a:cxn ang="0">
                    <a:pos x="190" y="460"/>
                  </a:cxn>
                  <a:cxn ang="0">
                    <a:pos x="218" y="460"/>
                  </a:cxn>
                  <a:cxn ang="0">
                    <a:pos x="245" y="460"/>
                  </a:cxn>
                  <a:cxn ang="0">
                    <a:pos x="276" y="464"/>
                  </a:cxn>
                  <a:cxn ang="0">
                    <a:pos x="303" y="470"/>
                  </a:cxn>
                  <a:cxn ang="0">
                    <a:pos x="331" y="476"/>
                  </a:cxn>
                  <a:cxn ang="0">
                    <a:pos x="358" y="483"/>
                  </a:cxn>
                  <a:cxn ang="0">
                    <a:pos x="385" y="495"/>
                  </a:cxn>
                  <a:cxn ang="0">
                    <a:pos x="412" y="508"/>
                  </a:cxn>
                  <a:cxn ang="0">
                    <a:pos x="435" y="522"/>
                  </a:cxn>
                  <a:cxn ang="0">
                    <a:pos x="435" y="303"/>
                  </a:cxn>
                  <a:cxn ang="0">
                    <a:pos x="433" y="282"/>
                  </a:cxn>
                  <a:cxn ang="0">
                    <a:pos x="431" y="259"/>
                  </a:cxn>
                  <a:cxn ang="0">
                    <a:pos x="427" y="234"/>
                  </a:cxn>
                  <a:cxn ang="0">
                    <a:pos x="422" y="213"/>
                  </a:cxn>
                  <a:cxn ang="0">
                    <a:pos x="414" y="190"/>
                  </a:cxn>
                  <a:cxn ang="0">
                    <a:pos x="406" y="169"/>
                  </a:cxn>
                  <a:cxn ang="0">
                    <a:pos x="393" y="146"/>
                  </a:cxn>
                  <a:cxn ang="0">
                    <a:pos x="381" y="127"/>
                  </a:cxn>
                  <a:cxn ang="0">
                    <a:pos x="368" y="108"/>
                  </a:cxn>
                  <a:cxn ang="0">
                    <a:pos x="353" y="90"/>
                  </a:cxn>
                  <a:cxn ang="0">
                    <a:pos x="337" y="73"/>
                  </a:cxn>
                  <a:cxn ang="0">
                    <a:pos x="320" y="58"/>
                  </a:cxn>
                  <a:cxn ang="0">
                    <a:pos x="301" y="42"/>
                  </a:cxn>
                  <a:cxn ang="0">
                    <a:pos x="282" y="31"/>
                  </a:cxn>
                  <a:cxn ang="0">
                    <a:pos x="262" y="19"/>
                  </a:cxn>
                  <a:cxn ang="0">
                    <a:pos x="239" y="8"/>
                  </a:cxn>
                  <a:cxn ang="0">
                    <a:pos x="218" y="0"/>
                  </a:cxn>
                </a:cxnLst>
                <a:rect l="0" t="0" r="r" b="b"/>
                <a:pathLst>
                  <a:path w="435" h="522">
                    <a:moveTo>
                      <a:pt x="218" y="0"/>
                    </a:moveTo>
                    <a:lnTo>
                      <a:pt x="195" y="8"/>
                    </a:lnTo>
                    <a:lnTo>
                      <a:pt x="174" y="19"/>
                    </a:lnTo>
                    <a:lnTo>
                      <a:pt x="153" y="31"/>
                    </a:lnTo>
                    <a:lnTo>
                      <a:pt x="134" y="42"/>
                    </a:lnTo>
                    <a:lnTo>
                      <a:pt x="115" y="58"/>
                    </a:lnTo>
                    <a:lnTo>
                      <a:pt x="98" y="73"/>
                    </a:lnTo>
                    <a:lnTo>
                      <a:pt x="82" y="90"/>
                    </a:lnTo>
                    <a:lnTo>
                      <a:pt x="67" y="108"/>
                    </a:lnTo>
                    <a:lnTo>
                      <a:pt x="53" y="127"/>
                    </a:lnTo>
                    <a:lnTo>
                      <a:pt x="42" y="146"/>
                    </a:lnTo>
                    <a:lnTo>
                      <a:pt x="30" y="169"/>
                    </a:lnTo>
                    <a:lnTo>
                      <a:pt x="23" y="190"/>
                    </a:lnTo>
                    <a:lnTo>
                      <a:pt x="13" y="213"/>
                    </a:lnTo>
                    <a:lnTo>
                      <a:pt x="7" y="234"/>
                    </a:lnTo>
                    <a:lnTo>
                      <a:pt x="4" y="259"/>
                    </a:lnTo>
                    <a:lnTo>
                      <a:pt x="2" y="282"/>
                    </a:lnTo>
                    <a:lnTo>
                      <a:pt x="0" y="303"/>
                    </a:lnTo>
                    <a:lnTo>
                      <a:pt x="0" y="522"/>
                    </a:lnTo>
                    <a:lnTo>
                      <a:pt x="25" y="508"/>
                    </a:lnTo>
                    <a:lnTo>
                      <a:pt x="50" y="495"/>
                    </a:lnTo>
                    <a:lnTo>
                      <a:pt x="78" y="483"/>
                    </a:lnTo>
                    <a:lnTo>
                      <a:pt x="103" y="476"/>
                    </a:lnTo>
                    <a:lnTo>
                      <a:pt x="132" y="470"/>
                    </a:lnTo>
                    <a:lnTo>
                      <a:pt x="159" y="464"/>
                    </a:lnTo>
                    <a:lnTo>
                      <a:pt x="190" y="460"/>
                    </a:lnTo>
                    <a:lnTo>
                      <a:pt x="218" y="460"/>
                    </a:lnTo>
                    <a:lnTo>
                      <a:pt x="245" y="460"/>
                    </a:lnTo>
                    <a:lnTo>
                      <a:pt x="276" y="464"/>
                    </a:lnTo>
                    <a:lnTo>
                      <a:pt x="303" y="470"/>
                    </a:lnTo>
                    <a:lnTo>
                      <a:pt x="331" y="476"/>
                    </a:lnTo>
                    <a:lnTo>
                      <a:pt x="358" y="483"/>
                    </a:lnTo>
                    <a:lnTo>
                      <a:pt x="385" y="495"/>
                    </a:lnTo>
                    <a:lnTo>
                      <a:pt x="412" y="508"/>
                    </a:lnTo>
                    <a:lnTo>
                      <a:pt x="435" y="522"/>
                    </a:lnTo>
                    <a:lnTo>
                      <a:pt x="435" y="303"/>
                    </a:lnTo>
                    <a:lnTo>
                      <a:pt x="433" y="282"/>
                    </a:lnTo>
                    <a:lnTo>
                      <a:pt x="431" y="259"/>
                    </a:lnTo>
                    <a:lnTo>
                      <a:pt x="427" y="234"/>
                    </a:lnTo>
                    <a:lnTo>
                      <a:pt x="422" y="213"/>
                    </a:lnTo>
                    <a:lnTo>
                      <a:pt x="414" y="190"/>
                    </a:lnTo>
                    <a:lnTo>
                      <a:pt x="406" y="169"/>
                    </a:lnTo>
                    <a:lnTo>
                      <a:pt x="393" y="146"/>
                    </a:lnTo>
                    <a:lnTo>
                      <a:pt x="381" y="127"/>
                    </a:lnTo>
                    <a:lnTo>
                      <a:pt x="368" y="108"/>
                    </a:lnTo>
                    <a:lnTo>
                      <a:pt x="353" y="90"/>
                    </a:lnTo>
                    <a:lnTo>
                      <a:pt x="337" y="73"/>
                    </a:lnTo>
                    <a:lnTo>
                      <a:pt x="320" y="58"/>
                    </a:lnTo>
                    <a:lnTo>
                      <a:pt x="301" y="42"/>
                    </a:lnTo>
                    <a:lnTo>
                      <a:pt x="282" y="31"/>
                    </a:lnTo>
                    <a:lnTo>
                      <a:pt x="262" y="19"/>
                    </a:lnTo>
                    <a:lnTo>
                      <a:pt x="239" y="8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272" name="Freeform 8"/>
              <p:cNvSpPr>
                <a:spLocks/>
              </p:cNvSpPr>
              <p:nvPr/>
            </p:nvSpPr>
            <p:spPr bwMode="auto">
              <a:xfrm>
                <a:off x="5008" y="2294"/>
                <a:ext cx="218" cy="260"/>
              </a:xfrm>
              <a:custGeom>
                <a:avLst/>
                <a:gdLst/>
                <a:ahLst/>
                <a:cxnLst>
                  <a:cxn ang="0">
                    <a:pos x="218" y="0"/>
                  </a:cxn>
                  <a:cxn ang="0">
                    <a:pos x="195" y="8"/>
                  </a:cxn>
                  <a:cxn ang="0">
                    <a:pos x="174" y="19"/>
                  </a:cxn>
                  <a:cxn ang="0">
                    <a:pos x="153" y="31"/>
                  </a:cxn>
                  <a:cxn ang="0">
                    <a:pos x="134" y="42"/>
                  </a:cxn>
                  <a:cxn ang="0">
                    <a:pos x="115" y="58"/>
                  </a:cxn>
                  <a:cxn ang="0">
                    <a:pos x="98" y="73"/>
                  </a:cxn>
                  <a:cxn ang="0">
                    <a:pos x="82" y="90"/>
                  </a:cxn>
                  <a:cxn ang="0">
                    <a:pos x="67" y="108"/>
                  </a:cxn>
                  <a:cxn ang="0">
                    <a:pos x="53" y="127"/>
                  </a:cxn>
                  <a:cxn ang="0">
                    <a:pos x="42" y="146"/>
                  </a:cxn>
                  <a:cxn ang="0">
                    <a:pos x="30" y="169"/>
                  </a:cxn>
                  <a:cxn ang="0">
                    <a:pos x="23" y="190"/>
                  </a:cxn>
                  <a:cxn ang="0">
                    <a:pos x="13" y="213"/>
                  </a:cxn>
                  <a:cxn ang="0">
                    <a:pos x="7" y="234"/>
                  </a:cxn>
                  <a:cxn ang="0">
                    <a:pos x="4" y="259"/>
                  </a:cxn>
                  <a:cxn ang="0">
                    <a:pos x="2" y="282"/>
                  </a:cxn>
                  <a:cxn ang="0">
                    <a:pos x="0" y="303"/>
                  </a:cxn>
                  <a:cxn ang="0">
                    <a:pos x="0" y="522"/>
                  </a:cxn>
                  <a:cxn ang="0">
                    <a:pos x="25" y="508"/>
                  </a:cxn>
                  <a:cxn ang="0">
                    <a:pos x="50" y="495"/>
                  </a:cxn>
                  <a:cxn ang="0">
                    <a:pos x="78" y="483"/>
                  </a:cxn>
                  <a:cxn ang="0">
                    <a:pos x="103" y="476"/>
                  </a:cxn>
                  <a:cxn ang="0">
                    <a:pos x="132" y="470"/>
                  </a:cxn>
                  <a:cxn ang="0">
                    <a:pos x="159" y="464"/>
                  </a:cxn>
                  <a:cxn ang="0">
                    <a:pos x="190" y="460"/>
                  </a:cxn>
                  <a:cxn ang="0">
                    <a:pos x="218" y="460"/>
                  </a:cxn>
                  <a:cxn ang="0">
                    <a:pos x="245" y="460"/>
                  </a:cxn>
                  <a:cxn ang="0">
                    <a:pos x="276" y="464"/>
                  </a:cxn>
                  <a:cxn ang="0">
                    <a:pos x="303" y="470"/>
                  </a:cxn>
                  <a:cxn ang="0">
                    <a:pos x="331" y="476"/>
                  </a:cxn>
                  <a:cxn ang="0">
                    <a:pos x="358" y="483"/>
                  </a:cxn>
                  <a:cxn ang="0">
                    <a:pos x="385" y="495"/>
                  </a:cxn>
                  <a:cxn ang="0">
                    <a:pos x="412" y="508"/>
                  </a:cxn>
                  <a:cxn ang="0">
                    <a:pos x="435" y="522"/>
                  </a:cxn>
                  <a:cxn ang="0">
                    <a:pos x="435" y="303"/>
                  </a:cxn>
                  <a:cxn ang="0">
                    <a:pos x="433" y="282"/>
                  </a:cxn>
                  <a:cxn ang="0">
                    <a:pos x="431" y="259"/>
                  </a:cxn>
                  <a:cxn ang="0">
                    <a:pos x="427" y="234"/>
                  </a:cxn>
                  <a:cxn ang="0">
                    <a:pos x="422" y="213"/>
                  </a:cxn>
                  <a:cxn ang="0">
                    <a:pos x="414" y="190"/>
                  </a:cxn>
                  <a:cxn ang="0">
                    <a:pos x="406" y="169"/>
                  </a:cxn>
                  <a:cxn ang="0">
                    <a:pos x="393" y="146"/>
                  </a:cxn>
                  <a:cxn ang="0">
                    <a:pos x="381" y="127"/>
                  </a:cxn>
                  <a:cxn ang="0">
                    <a:pos x="368" y="108"/>
                  </a:cxn>
                  <a:cxn ang="0">
                    <a:pos x="353" y="90"/>
                  </a:cxn>
                  <a:cxn ang="0">
                    <a:pos x="337" y="73"/>
                  </a:cxn>
                  <a:cxn ang="0">
                    <a:pos x="320" y="58"/>
                  </a:cxn>
                  <a:cxn ang="0">
                    <a:pos x="301" y="42"/>
                  </a:cxn>
                  <a:cxn ang="0">
                    <a:pos x="282" y="31"/>
                  </a:cxn>
                  <a:cxn ang="0">
                    <a:pos x="262" y="19"/>
                  </a:cxn>
                  <a:cxn ang="0">
                    <a:pos x="239" y="8"/>
                  </a:cxn>
                  <a:cxn ang="0">
                    <a:pos x="218" y="0"/>
                  </a:cxn>
                </a:cxnLst>
                <a:rect l="0" t="0" r="r" b="b"/>
                <a:pathLst>
                  <a:path w="435" h="522">
                    <a:moveTo>
                      <a:pt x="218" y="0"/>
                    </a:moveTo>
                    <a:lnTo>
                      <a:pt x="195" y="8"/>
                    </a:lnTo>
                    <a:lnTo>
                      <a:pt x="174" y="19"/>
                    </a:lnTo>
                    <a:lnTo>
                      <a:pt x="153" y="31"/>
                    </a:lnTo>
                    <a:lnTo>
                      <a:pt x="134" y="42"/>
                    </a:lnTo>
                    <a:lnTo>
                      <a:pt x="115" y="58"/>
                    </a:lnTo>
                    <a:lnTo>
                      <a:pt x="98" y="73"/>
                    </a:lnTo>
                    <a:lnTo>
                      <a:pt x="82" y="90"/>
                    </a:lnTo>
                    <a:lnTo>
                      <a:pt x="67" y="108"/>
                    </a:lnTo>
                    <a:lnTo>
                      <a:pt x="53" y="127"/>
                    </a:lnTo>
                    <a:lnTo>
                      <a:pt x="42" y="146"/>
                    </a:lnTo>
                    <a:lnTo>
                      <a:pt x="30" y="169"/>
                    </a:lnTo>
                    <a:lnTo>
                      <a:pt x="23" y="190"/>
                    </a:lnTo>
                    <a:lnTo>
                      <a:pt x="13" y="213"/>
                    </a:lnTo>
                    <a:lnTo>
                      <a:pt x="7" y="234"/>
                    </a:lnTo>
                    <a:lnTo>
                      <a:pt x="4" y="259"/>
                    </a:lnTo>
                    <a:lnTo>
                      <a:pt x="2" y="282"/>
                    </a:lnTo>
                    <a:lnTo>
                      <a:pt x="0" y="303"/>
                    </a:lnTo>
                    <a:lnTo>
                      <a:pt x="0" y="522"/>
                    </a:lnTo>
                    <a:lnTo>
                      <a:pt x="25" y="508"/>
                    </a:lnTo>
                    <a:lnTo>
                      <a:pt x="50" y="495"/>
                    </a:lnTo>
                    <a:lnTo>
                      <a:pt x="78" y="483"/>
                    </a:lnTo>
                    <a:lnTo>
                      <a:pt x="103" y="476"/>
                    </a:lnTo>
                    <a:lnTo>
                      <a:pt x="132" y="470"/>
                    </a:lnTo>
                    <a:lnTo>
                      <a:pt x="159" y="464"/>
                    </a:lnTo>
                    <a:lnTo>
                      <a:pt x="190" y="460"/>
                    </a:lnTo>
                    <a:lnTo>
                      <a:pt x="218" y="460"/>
                    </a:lnTo>
                    <a:lnTo>
                      <a:pt x="245" y="460"/>
                    </a:lnTo>
                    <a:lnTo>
                      <a:pt x="276" y="464"/>
                    </a:lnTo>
                    <a:lnTo>
                      <a:pt x="303" y="470"/>
                    </a:lnTo>
                    <a:lnTo>
                      <a:pt x="331" y="476"/>
                    </a:lnTo>
                    <a:lnTo>
                      <a:pt x="358" y="483"/>
                    </a:lnTo>
                    <a:lnTo>
                      <a:pt x="385" y="495"/>
                    </a:lnTo>
                    <a:lnTo>
                      <a:pt x="412" y="508"/>
                    </a:lnTo>
                    <a:lnTo>
                      <a:pt x="435" y="522"/>
                    </a:lnTo>
                    <a:lnTo>
                      <a:pt x="435" y="303"/>
                    </a:lnTo>
                    <a:lnTo>
                      <a:pt x="433" y="282"/>
                    </a:lnTo>
                    <a:lnTo>
                      <a:pt x="431" y="259"/>
                    </a:lnTo>
                    <a:lnTo>
                      <a:pt x="427" y="234"/>
                    </a:lnTo>
                    <a:lnTo>
                      <a:pt x="422" y="213"/>
                    </a:lnTo>
                    <a:lnTo>
                      <a:pt x="414" y="190"/>
                    </a:lnTo>
                    <a:lnTo>
                      <a:pt x="406" y="169"/>
                    </a:lnTo>
                    <a:lnTo>
                      <a:pt x="393" y="146"/>
                    </a:lnTo>
                    <a:lnTo>
                      <a:pt x="381" y="127"/>
                    </a:lnTo>
                    <a:lnTo>
                      <a:pt x="368" y="108"/>
                    </a:lnTo>
                    <a:lnTo>
                      <a:pt x="353" y="90"/>
                    </a:lnTo>
                    <a:lnTo>
                      <a:pt x="337" y="73"/>
                    </a:lnTo>
                    <a:lnTo>
                      <a:pt x="320" y="58"/>
                    </a:lnTo>
                    <a:lnTo>
                      <a:pt x="301" y="42"/>
                    </a:lnTo>
                    <a:lnTo>
                      <a:pt x="282" y="31"/>
                    </a:lnTo>
                    <a:lnTo>
                      <a:pt x="262" y="19"/>
                    </a:lnTo>
                    <a:lnTo>
                      <a:pt x="239" y="8"/>
                    </a:lnTo>
                    <a:lnTo>
                      <a:pt x="21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273" name="Rectangle 9"/>
              <p:cNvSpPr>
                <a:spLocks noChangeArrowheads="1"/>
              </p:cNvSpPr>
              <p:nvPr/>
            </p:nvSpPr>
            <p:spPr bwMode="auto">
              <a:xfrm>
                <a:off x="4921" y="2381"/>
                <a:ext cx="389" cy="8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274" name="Rectangle 10"/>
              <p:cNvSpPr>
                <a:spLocks noChangeArrowheads="1"/>
              </p:cNvSpPr>
              <p:nvPr/>
            </p:nvSpPr>
            <p:spPr bwMode="auto">
              <a:xfrm>
                <a:off x="4921" y="2381"/>
                <a:ext cx="389" cy="8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275" name="Rectangle 11"/>
              <p:cNvSpPr>
                <a:spLocks noChangeArrowheads="1"/>
              </p:cNvSpPr>
              <p:nvPr/>
            </p:nvSpPr>
            <p:spPr bwMode="auto">
              <a:xfrm>
                <a:off x="4947" y="2366"/>
                <a:ext cx="339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1200">
                    <a:solidFill>
                      <a:srgbClr val="000000"/>
                    </a:solidFill>
                    <a:latin typeface="Times New Roman" pitchFamily="18" charset="0"/>
                    <a:ea typeface="Arial Unicode MS" pitchFamily="34" charset="-128"/>
                  </a:rPr>
                  <a:t>OR Gate</a:t>
                </a:r>
                <a:endParaRPr lang="it-IT" sz="2800" b="1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</a:endParaRPr>
              </a:p>
            </p:txBody>
          </p:sp>
          <p:sp>
            <p:nvSpPr>
              <p:cNvPr id="395276" name="Rectangle 12"/>
              <p:cNvSpPr>
                <a:spLocks noChangeArrowheads="1"/>
              </p:cNvSpPr>
              <p:nvPr/>
            </p:nvSpPr>
            <p:spPr bwMode="auto">
              <a:xfrm>
                <a:off x="4695" y="2728"/>
                <a:ext cx="409" cy="2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277" name="Rectangle 13"/>
              <p:cNvSpPr>
                <a:spLocks noChangeArrowheads="1"/>
              </p:cNvSpPr>
              <p:nvPr/>
            </p:nvSpPr>
            <p:spPr bwMode="auto">
              <a:xfrm>
                <a:off x="4695" y="2728"/>
                <a:ext cx="409" cy="240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278" name="Line 14"/>
              <p:cNvSpPr>
                <a:spLocks noChangeShapeType="1"/>
              </p:cNvSpPr>
              <p:nvPr/>
            </p:nvSpPr>
            <p:spPr bwMode="auto">
              <a:xfrm>
                <a:off x="4900" y="2968"/>
                <a:ext cx="1" cy="2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279" name="Freeform 15"/>
              <p:cNvSpPr>
                <a:spLocks/>
              </p:cNvSpPr>
              <p:nvPr/>
            </p:nvSpPr>
            <p:spPr bwMode="auto">
              <a:xfrm>
                <a:off x="4898" y="2990"/>
                <a:ext cx="131" cy="25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6" y="0"/>
                  </a:cxn>
                  <a:cxn ang="0">
                    <a:pos x="29" y="2"/>
                  </a:cxn>
                  <a:cxn ang="0">
                    <a:pos x="43" y="4"/>
                  </a:cxn>
                  <a:cxn ang="0">
                    <a:pos x="56" y="6"/>
                  </a:cxn>
                  <a:cxn ang="0">
                    <a:pos x="67" y="10"/>
                  </a:cxn>
                  <a:cxn ang="0">
                    <a:pos x="79" y="12"/>
                  </a:cxn>
                  <a:cxn ang="0">
                    <a:pos x="92" y="17"/>
                  </a:cxn>
                  <a:cxn ang="0">
                    <a:pos x="104" y="21"/>
                  </a:cxn>
                  <a:cxn ang="0">
                    <a:pos x="115" y="27"/>
                  </a:cxn>
                  <a:cxn ang="0">
                    <a:pos x="127" y="33"/>
                  </a:cxn>
                  <a:cxn ang="0">
                    <a:pos x="136" y="39"/>
                  </a:cxn>
                  <a:cxn ang="0">
                    <a:pos x="148" y="44"/>
                  </a:cxn>
                  <a:cxn ang="0">
                    <a:pos x="167" y="60"/>
                  </a:cxn>
                  <a:cxn ang="0">
                    <a:pos x="184" y="77"/>
                  </a:cxn>
                  <a:cxn ang="0">
                    <a:pos x="202" y="94"/>
                  </a:cxn>
                  <a:cxn ang="0">
                    <a:pos x="209" y="104"/>
                  </a:cxn>
                  <a:cxn ang="0">
                    <a:pos x="217" y="115"/>
                  </a:cxn>
                  <a:cxn ang="0">
                    <a:pos x="223" y="125"/>
                  </a:cxn>
                  <a:cxn ang="0">
                    <a:pos x="230" y="136"/>
                  </a:cxn>
                  <a:cxn ang="0">
                    <a:pos x="236" y="148"/>
                  </a:cxn>
                  <a:cxn ang="0">
                    <a:pos x="240" y="157"/>
                  </a:cxn>
                  <a:cxn ang="0">
                    <a:pos x="246" y="171"/>
                  </a:cxn>
                  <a:cxn ang="0">
                    <a:pos x="250" y="182"/>
                  </a:cxn>
                  <a:cxn ang="0">
                    <a:pos x="253" y="194"/>
                  </a:cxn>
                  <a:cxn ang="0">
                    <a:pos x="255" y="207"/>
                  </a:cxn>
                  <a:cxn ang="0">
                    <a:pos x="257" y="219"/>
                  </a:cxn>
                  <a:cxn ang="0">
                    <a:pos x="259" y="232"/>
                  </a:cxn>
                  <a:cxn ang="0">
                    <a:pos x="261" y="246"/>
                  </a:cxn>
                  <a:cxn ang="0">
                    <a:pos x="261" y="259"/>
                  </a:cxn>
                  <a:cxn ang="0">
                    <a:pos x="261" y="271"/>
                  </a:cxn>
                  <a:cxn ang="0">
                    <a:pos x="259" y="284"/>
                  </a:cxn>
                  <a:cxn ang="0">
                    <a:pos x="257" y="297"/>
                  </a:cxn>
                  <a:cxn ang="0">
                    <a:pos x="255" y="309"/>
                  </a:cxn>
                  <a:cxn ang="0">
                    <a:pos x="253" y="322"/>
                  </a:cxn>
                  <a:cxn ang="0">
                    <a:pos x="250" y="334"/>
                  </a:cxn>
                  <a:cxn ang="0">
                    <a:pos x="246" y="345"/>
                  </a:cxn>
                  <a:cxn ang="0">
                    <a:pos x="240" y="359"/>
                  </a:cxn>
                  <a:cxn ang="0">
                    <a:pos x="236" y="368"/>
                  </a:cxn>
                  <a:cxn ang="0">
                    <a:pos x="230" y="380"/>
                  </a:cxn>
                  <a:cxn ang="0">
                    <a:pos x="223" y="391"/>
                  </a:cxn>
                  <a:cxn ang="0">
                    <a:pos x="217" y="401"/>
                  </a:cxn>
                  <a:cxn ang="0">
                    <a:pos x="209" y="412"/>
                  </a:cxn>
                  <a:cxn ang="0">
                    <a:pos x="202" y="422"/>
                  </a:cxn>
                  <a:cxn ang="0">
                    <a:pos x="184" y="439"/>
                  </a:cxn>
                  <a:cxn ang="0">
                    <a:pos x="167" y="456"/>
                  </a:cxn>
                  <a:cxn ang="0">
                    <a:pos x="148" y="472"/>
                  </a:cxn>
                  <a:cxn ang="0">
                    <a:pos x="136" y="478"/>
                  </a:cxn>
                  <a:cxn ang="0">
                    <a:pos x="127" y="483"/>
                  </a:cxn>
                  <a:cxn ang="0">
                    <a:pos x="115" y="489"/>
                  </a:cxn>
                  <a:cxn ang="0">
                    <a:pos x="104" y="495"/>
                  </a:cxn>
                  <a:cxn ang="0">
                    <a:pos x="92" y="499"/>
                  </a:cxn>
                  <a:cxn ang="0">
                    <a:pos x="79" y="504"/>
                  </a:cxn>
                  <a:cxn ang="0">
                    <a:pos x="67" y="506"/>
                  </a:cxn>
                  <a:cxn ang="0">
                    <a:pos x="56" y="510"/>
                  </a:cxn>
                  <a:cxn ang="0">
                    <a:pos x="43" y="512"/>
                  </a:cxn>
                  <a:cxn ang="0">
                    <a:pos x="29" y="514"/>
                  </a:cxn>
                  <a:cxn ang="0">
                    <a:pos x="16" y="516"/>
                  </a:cxn>
                  <a:cxn ang="0">
                    <a:pos x="4" y="516"/>
                  </a:cxn>
                  <a:cxn ang="0">
                    <a:pos x="0" y="259"/>
                  </a:cxn>
                  <a:cxn ang="0">
                    <a:pos x="4" y="0"/>
                  </a:cxn>
                </a:cxnLst>
                <a:rect l="0" t="0" r="r" b="b"/>
                <a:pathLst>
                  <a:path w="261" h="516">
                    <a:moveTo>
                      <a:pt x="4" y="0"/>
                    </a:moveTo>
                    <a:lnTo>
                      <a:pt x="16" y="0"/>
                    </a:lnTo>
                    <a:lnTo>
                      <a:pt x="29" y="2"/>
                    </a:lnTo>
                    <a:lnTo>
                      <a:pt x="43" y="4"/>
                    </a:lnTo>
                    <a:lnTo>
                      <a:pt x="56" y="6"/>
                    </a:lnTo>
                    <a:lnTo>
                      <a:pt x="67" y="10"/>
                    </a:lnTo>
                    <a:lnTo>
                      <a:pt x="79" y="12"/>
                    </a:lnTo>
                    <a:lnTo>
                      <a:pt x="92" y="17"/>
                    </a:lnTo>
                    <a:lnTo>
                      <a:pt x="104" y="21"/>
                    </a:lnTo>
                    <a:lnTo>
                      <a:pt x="115" y="27"/>
                    </a:lnTo>
                    <a:lnTo>
                      <a:pt x="127" y="33"/>
                    </a:lnTo>
                    <a:lnTo>
                      <a:pt x="136" y="39"/>
                    </a:lnTo>
                    <a:lnTo>
                      <a:pt x="148" y="44"/>
                    </a:lnTo>
                    <a:lnTo>
                      <a:pt x="167" y="60"/>
                    </a:lnTo>
                    <a:lnTo>
                      <a:pt x="184" y="77"/>
                    </a:lnTo>
                    <a:lnTo>
                      <a:pt x="202" y="94"/>
                    </a:lnTo>
                    <a:lnTo>
                      <a:pt x="209" y="104"/>
                    </a:lnTo>
                    <a:lnTo>
                      <a:pt x="217" y="115"/>
                    </a:lnTo>
                    <a:lnTo>
                      <a:pt x="223" y="125"/>
                    </a:lnTo>
                    <a:lnTo>
                      <a:pt x="230" y="136"/>
                    </a:lnTo>
                    <a:lnTo>
                      <a:pt x="236" y="148"/>
                    </a:lnTo>
                    <a:lnTo>
                      <a:pt x="240" y="157"/>
                    </a:lnTo>
                    <a:lnTo>
                      <a:pt x="246" y="171"/>
                    </a:lnTo>
                    <a:lnTo>
                      <a:pt x="250" y="182"/>
                    </a:lnTo>
                    <a:lnTo>
                      <a:pt x="253" y="194"/>
                    </a:lnTo>
                    <a:lnTo>
                      <a:pt x="255" y="207"/>
                    </a:lnTo>
                    <a:lnTo>
                      <a:pt x="257" y="219"/>
                    </a:lnTo>
                    <a:lnTo>
                      <a:pt x="259" y="232"/>
                    </a:lnTo>
                    <a:lnTo>
                      <a:pt x="261" y="246"/>
                    </a:lnTo>
                    <a:lnTo>
                      <a:pt x="261" y="259"/>
                    </a:lnTo>
                    <a:lnTo>
                      <a:pt x="261" y="271"/>
                    </a:lnTo>
                    <a:lnTo>
                      <a:pt x="259" y="284"/>
                    </a:lnTo>
                    <a:lnTo>
                      <a:pt x="257" y="297"/>
                    </a:lnTo>
                    <a:lnTo>
                      <a:pt x="255" y="309"/>
                    </a:lnTo>
                    <a:lnTo>
                      <a:pt x="253" y="322"/>
                    </a:lnTo>
                    <a:lnTo>
                      <a:pt x="250" y="334"/>
                    </a:lnTo>
                    <a:lnTo>
                      <a:pt x="246" y="345"/>
                    </a:lnTo>
                    <a:lnTo>
                      <a:pt x="240" y="359"/>
                    </a:lnTo>
                    <a:lnTo>
                      <a:pt x="236" y="368"/>
                    </a:lnTo>
                    <a:lnTo>
                      <a:pt x="230" y="380"/>
                    </a:lnTo>
                    <a:lnTo>
                      <a:pt x="223" y="391"/>
                    </a:lnTo>
                    <a:lnTo>
                      <a:pt x="217" y="401"/>
                    </a:lnTo>
                    <a:lnTo>
                      <a:pt x="209" y="412"/>
                    </a:lnTo>
                    <a:lnTo>
                      <a:pt x="202" y="422"/>
                    </a:lnTo>
                    <a:lnTo>
                      <a:pt x="184" y="439"/>
                    </a:lnTo>
                    <a:lnTo>
                      <a:pt x="167" y="456"/>
                    </a:lnTo>
                    <a:lnTo>
                      <a:pt x="148" y="472"/>
                    </a:lnTo>
                    <a:lnTo>
                      <a:pt x="136" y="478"/>
                    </a:lnTo>
                    <a:lnTo>
                      <a:pt x="127" y="483"/>
                    </a:lnTo>
                    <a:lnTo>
                      <a:pt x="115" y="489"/>
                    </a:lnTo>
                    <a:lnTo>
                      <a:pt x="104" y="495"/>
                    </a:lnTo>
                    <a:lnTo>
                      <a:pt x="92" y="499"/>
                    </a:lnTo>
                    <a:lnTo>
                      <a:pt x="79" y="504"/>
                    </a:lnTo>
                    <a:lnTo>
                      <a:pt x="67" y="506"/>
                    </a:lnTo>
                    <a:lnTo>
                      <a:pt x="56" y="510"/>
                    </a:lnTo>
                    <a:lnTo>
                      <a:pt x="43" y="512"/>
                    </a:lnTo>
                    <a:lnTo>
                      <a:pt x="29" y="514"/>
                    </a:lnTo>
                    <a:lnTo>
                      <a:pt x="16" y="516"/>
                    </a:lnTo>
                    <a:lnTo>
                      <a:pt x="4" y="516"/>
                    </a:lnTo>
                    <a:lnTo>
                      <a:pt x="0" y="25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280" name="Freeform 16"/>
              <p:cNvSpPr>
                <a:spLocks/>
              </p:cNvSpPr>
              <p:nvPr/>
            </p:nvSpPr>
            <p:spPr bwMode="auto">
              <a:xfrm>
                <a:off x="4900" y="2990"/>
                <a:ext cx="129" cy="2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0"/>
                  </a:cxn>
                  <a:cxn ang="0">
                    <a:pos x="25" y="2"/>
                  </a:cxn>
                  <a:cxn ang="0">
                    <a:pos x="39" y="4"/>
                  </a:cxn>
                  <a:cxn ang="0">
                    <a:pos x="52" y="6"/>
                  </a:cxn>
                  <a:cxn ang="0">
                    <a:pos x="63" y="10"/>
                  </a:cxn>
                  <a:cxn ang="0">
                    <a:pos x="75" y="12"/>
                  </a:cxn>
                  <a:cxn ang="0">
                    <a:pos x="88" y="17"/>
                  </a:cxn>
                  <a:cxn ang="0">
                    <a:pos x="100" y="21"/>
                  </a:cxn>
                  <a:cxn ang="0">
                    <a:pos x="111" y="27"/>
                  </a:cxn>
                  <a:cxn ang="0">
                    <a:pos x="123" y="33"/>
                  </a:cxn>
                  <a:cxn ang="0">
                    <a:pos x="132" y="39"/>
                  </a:cxn>
                  <a:cxn ang="0">
                    <a:pos x="144" y="44"/>
                  </a:cxn>
                  <a:cxn ang="0">
                    <a:pos x="163" y="60"/>
                  </a:cxn>
                  <a:cxn ang="0">
                    <a:pos x="180" y="77"/>
                  </a:cxn>
                  <a:cxn ang="0">
                    <a:pos x="198" y="94"/>
                  </a:cxn>
                  <a:cxn ang="0">
                    <a:pos x="205" y="104"/>
                  </a:cxn>
                  <a:cxn ang="0">
                    <a:pos x="213" y="115"/>
                  </a:cxn>
                  <a:cxn ang="0">
                    <a:pos x="219" y="125"/>
                  </a:cxn>
                  <a:cxn ang="0">
                    <a:pos x="226" y="136"/>
                  </a:cxn>
                  <a:cxn ang="0">
                    <a:pos x="232" y="148"/>
                  </a:cxn>
                  <a:cxn ang="0">
                    <a:pos x="236" y="157"/>
                  </a:cxn>
                  <a:cxn ang="0">
                    <a:pos x="242" y="171"/>
                  </a:cxn>
                  <a:cxn ang="0">
                    <a:pos x="246" y="182"/>
                  </a:cxn>
                  <a:cxn ang="0">
                    <a:pos x="249" y="194"/>
                  </a:cxn>
                  <a:cxn ang="0">
                    <a:pos x="251" y="207"/>
                  </a:cxn>
                  <a:cxn ang="0">
                    <a:pos x="253" y="219"/>
                  </a:cxn>
                  <a:cxn ang="0">
                    <a:pos x="255" y="232"/>
                  </a:cxn>
                  <a:cxn ang="0">
                    <a:pos x="257" y="246"/>
                  </a:cxn>
                  <a:cxn ang="0">
                    <a:pos x="257" y="259"/>
                  </a:cxn>
                  <a:cxn ang="0">
                    <a:pos x="257" y="271"/>
                  </a:cxn>
                  <a:cxn ang="0">
                    <a:pos x="255" y="284"/>
                  </a:cxn>
                  <a:cxn ang="0">
                    <a:pos x="253" y="297"/>
                  </a:cxn>
                  <a:cxn ang="0">
                    <a:pos x="251" y="309"/>
                  </a:cxn>
                  <a:cxn ang="0">
                    <a:pos x="249" y="322"/>
                  </a:cxn>
                  <a:cxn ang="0">
                    <a:pos x="246" y="334"/>
                  </a:cxn>
                  <a:cxn ang="0">
                    <a:pos x="242" y="345"/>
                  </a:cxn>
                  <a:cxn ang="0">
                    <a:pos x="236" y="359"/>
                  </a:cxn>
                  <a:cxn ang="0">
                    <a:pos x="232" y="368"/>
                  </a:cxn>
                  <a:cxn ang="0">
                    <a:pos x="226" y="380"/>
                  </a:cxn>
                  <a:cxn ang="0">
                    <a:pos x="219" y="391"/>
                  </a:cxn>
                  <a:cxn ang="0">
                    <a:pos x="213" y="401"/>
                  </a:cxn>
                  <a:cxn ang="0">
                    <a:pos x="205" y="412"/>
                  </a:cxn>
                  <a:cxn ang="0">
                    <a:pos x="198" y="422"/>
                  </a:cxn>
                  <a:cxn ang="0">
                    <a:pos x="180" y="439"/>
                  </a:cxn>
                  <a:cxn ang="0">
                    <a:pos x="163" y="456"/>
                  </a:cxn>
                  <a:cxn ang="0">
                    <a:pos x="144" y="472"/>
                  </a:cxn>
                  <a:cxn ang="0">
                    <a:pos x="132" y="478"/>
                  </a:cxn>
                  <a:cxn ang="0">
                    <a:pos x="123" y="483"/>
                  </a:cxn>
                  <a:cxn ang="0">
                    <a:pos x="111" y="489"/>
                  </a:cxn>
                  <a:cxn ang="0">
                    <a:pos x="100" y="495"/>
                  </a:cxn>
                  <a:cxn ang="0">
                    <a:pos x="88" y="499"/>
                  </a:cxn>
                  <a:cxn ang="0">
                    <a:pos x="75" y="504"/>
                  </a:cxn>
                  <a:cxn ang="0">
                    <a:pos x="63" y="506"/>
                  </a:cxn>
                  <a:cxn ang="0">
                    <a:pos x="52" y="510"/>
                  </a:cxn>
                  <a:cxn ang="0">
                    <a:pos x="39" y="512"/>
                  </a:cxn>
                  <a:cxn ang="0">
                    <a:pos x="25" y="514"/>
                  </a:cxn>
                  <a:cxn ang="0">
                    <a:pos x="12" y="516"/>
                  </a:cxn>
                  <a:cxn ang="0">
                    <a:pos x="0" y="516"/>
                  </a:cxn>
                </a:cxnLst>
                <a:rect l="0" t="0" r="r" b="b"/>
                <a:pathLst>
                  <a:path w="257" h="516">
                    <a:moveTo>
                      <a:pt x="0" y="0"/>
                    </a:moveTo>
                    <a:lnTo>
                      <a:pt x="12" y="0"/>
                    </a:lnTo>
                    <a:lnTo>
                      <a:pt x="25" y="2"/>
                    </a:lnTo>
                    <a:lnTo>
                      <a:pt x="39" y="4"/>
                    </a:lnTo>
                    <a:lnTo>
                      <a:pt x="52" y="6"/>
                    </a:lnTo>
                    <a:lnTo>
                      <a:pt x="63" y="10"/>
                    </a:lnTo>
                    <a:lnTo>
                      <a:pt x="75" y="12"/>
                    </a:lnTo>
                    <a:lnTo>
                      <a:pt x="88" y="17"/>
                    </a:lnTo>
                    <a:lnTo>
                      <a:pt x="100" y="21"/>
                    </a:lnTo>
                    <a:lnTo>
                      <a:pt x="111" y="27"/>
                    </a:lnTo>
                    <a:lnTo>
                      <a:pt x="123" y="33"/>
                    </a:lnTo>
                    <a:lnTo>
                      <a:pt x="132" y="39"/>
                    </a:lnTo>
                    <a:lnTo>
                      <a:pt x="144" y="44"/>
                    </a:lnTo>
                    <a:lnTo>
                      <a:pt x="163" y="60"/>
                    </a:lnTo>
                    <a:lnTo>
                      <a:pt x="180" y="77"/>
                    </a:lnTo>
                    <a:lnTo>
                      <a:pt x="198" y="94"/>
                    </a:lnTo>
                    <a:lnTo>
                      <a:pt x="205" y="104"/>
                    </a:lnTo>
                    <a:lnTo>
                      <a:pt x="213" y="115"/>
                    </a:lnTo>
                    <a:lnTo>
                      <a:pt x="219" y="125"/>
                    </a:lnTo>
                    <a:lnTo>
                      <a:pt x="226" y="136"/>
                    </a:lnTo>
                    <a:lnTo>
                      <a:pt x="232" y="148"/>
                    </a:lnTo>
                    <a:lnTo>
                      <a:pt x="236" y="157"/>
                    </a:lnTo>
                    <a:lnTo>
                      <a:pt x="242" y="171"/>
                    </a:lnTo>
                    <a:lnTo>
                      <a:pt x="246" y="182"/>
                    </a:lnTo>
                    <a:lnTo>
                      <a:pt x="249" y="194"/>
                    </a:lnTo>
                    <a:lnTo>
                      <a:pt x="251" y="207"/>
                    </a:lnTo>
                    <a:lnTo>
                      <a:pt x="253" y="219"/>
                    </a:lnTo>
                    <a:lnTo>
                      <a:pt x="255" y="232"/>
                    </a:lnTo>
                    <a:lnTo>
                      <a:pt x="257" y="246"/>
                    </a:lnTo>
                    <a:lnTo>
                      <a:pt x="257" y="259"/>
                    </a:lnTo>
                    <a:lnTo>
                      <a:pt x="257" y="271"/>
                    </a:lnTo>
                    <a:lnTo>
                      <a:pt x="255" y="284"/>
                    </a:lnTo>
                    <a:lnTo>
                      <a:pt x="253" y="297"/>
                    </a:lnTo>
                    <a:lnTo>
                      <a:pt x="251" y="309"/>
                    </a:lnTo>
                    <a:lnTo>
                      <a:pt x="249" y="322"/>
                    </a:lnTo>
                    <a:lnTo>
                      <a:pt x="246" y="334"/>
                    </a:lnTo>
                    <a:lnTo>
                      <a:pt x="242" y="345"/>
                    </a:lnTo>
                    <a:lnTo>
                      <a:pt x="236" y="359"/>
                    </a:lnTo>
                    <a:lnTo>
                      <a:pt x="232" y="368"/>
                    </a:lnTo>
                    <a:lnTo>
                      <a:pt x="226" y="380"/>
                    </a:lnTo>
                    <a:lnTo>
                      <a:pt x="219" y="391"/>
                    </a:lnTo>
                    <a:lnTo>
                      <a:pt x="213" y="401"/>
                    </a:lnTo>
                    <a:lnTo>
                      <a:pt x="205" y="412"/>
                    </a:lnTo>
                    <a:lnTo>
                      <a:pt x="198" y="422"/>
                    </a:lnTo>
                    <a:lnTo>
                      <a:pt x="180" y="439"/>
                    </a:lnTo>
                    <a:lnTo>
                      <a:pt x="163" y="456"/>
                    </a:lnTo>
                    <a:lnTo>
                      <a:pt x="144" y="472"/>
                    </a:lnTo>
                    <a:lnTo>
                      <a:pt x="132" y="478"/>
                    </a:lnTo>
                    <a:lnTo>
                      <a:pt x="123" y="483"/>
                    </a:lnTo>
                    <a:lnTo>
                      <a:pt x="111" y="489"/>
                    </a:lnTo>
                    <a:lnTo>
                      <a:pt x="100" y="495"/>
                    </a:lnTo>
                    <a:lnTo>
                      <a:pt x="88" y="499"/>
                    </a:lnTo>
                    <a:lnTo>
                      <a:pt x="75" y="504"/>
                    </a:lnTo>
                    <a:lnTo>
                      <a:pt x="63" y="506"/>
                    </a:lnTo>
                    <a:lnTo>
                      <a:pt x="52" y="510"/>
                    </a:lnTo>
                    <a:lnTo>
                      <a:pt x="39" y="512"/>
                    </a:lnTo>
                    <a:lnTo>
                      <a:pt x="25" y="514"/>
                    </a:lnTo>
                    <a:lnTo>
                      <a:pt x="12" y="516"/>
                    </a:lnTo>
                    <a:lnTo>
                      <a:pt x="0" y="516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281" name="Freeform 17"/>
              <p:cNvSpPr>
                <a:spLocks/>
              </p:cNvSpPr>
              <p:nvPr/>
            </p:nvSpPr>
            <p:spPr bwMode="auto">
              <a:xfrm>
                <a:off x="4769" y="2990"/>
                <a:ext cx="131" cy="257"/>
              </a:xfrm>
              <a:custGeom>
                <a:avLst/>
                <a:gdLst/>
                <a:ahLst/>
                <a:cxnLst>
                  <a:cxn ang="0">
                    <a:pos x="260" y="516"/>
                  </a:cxn>
                  <a:cxn ang="0">
                    <a:pos x="245" y="516"/>
                  </a:cxn>
                  <a:cxn ang="0">
                    <a:pos x="220" y="512"/>
                  </a:cxn>
                  <a:cxn ang="0">
                    <a:pos x="193" y="508"/>
                  </a:cxn>
                  <a:cxn ang="0">
                    <a:pos x="170" y="501"/>
                  </a:cxn>
                  <a:cxn ang="0">
                    <a:pos x="147" y="491"/>
                  </a:cxn>
                  <a:cxn ang="0">
                    <a:pos x="124" y="478"/>
                  </a:cxn>
                  <a:cxn ang="0">
                    <a:pos x="103" y="464"/>
                  </a:cxn>
                  <a:cxn ang="0">
                    <a:pos x="76" y="439"/>
                  </a:cxn>
                  <a:cxn ang="0">
                    <a:pos x="51" y="412"/>
                  </a:cxn>
                  <a:cxn ang="0">
                    <a:pos x="38" y="391"/>
                  </a:cxn>
                  <a:cxn ang="0">
                    <a:pos x="24" y="370"/>
                  </a:cxn>
                  <a:cxn ang="0">
                    <a:pos x="15" y="347"/>
                  </a:cxn>
                  <a:cxn ang="0">
                    <a:pos x="7" y="322"/>
                  </a:cxn>
                  <a:cxn ang="0">
                    <a:pos x="3" y="297"/>
                  </a:cxn>
                  <a:cxn ang="0">
                    <a:pos x="0" y="271"/>
                  </a:cxn>
                  <a:cxn ang="0">
                    <a:pos x="0" y="246"/>
                  </a:cxn>
                  <a:cxn ang="0">
                    <a:pos x="3" y="219"/>
                  </a:cxn>
                  <a:cxn ang="0">
                    <a:pos x="7" y="194"/>
                  </a:cxn>
                  <a:cxn ang="0">
                    <a:pos x="15" y="169"/>
                  </a:cxn>
                  <a:cxn ang="0">
                    <a:pos x="24" y="146"/>
                  </a:cxn>
                  <a:cxn ang="0">
                    <a:pos x="38" y="125"/>
                  </a:cxn>
                  <a:cxn ang="0">
                    <a:pos x="51" y="104"/>
                  </a:cxn>
                  <a:cxn ang="0">
                    <a:pos x="76" y="75"/>
                  </a:cxn>
                  <a:cxn ang="0">
                    <a:pos x="103" y="52"/>
                  </a:cxn>
                  <a:cxn ang="0">
                    <a:pos x="124" y="37"/>
                  </a:cxn>
                  <a:cxn ang="0">
                    <a:pos x="147" y="25"/>
                  </a:cxn>
                  <a:cxn ang="0">
                    <a:pos x="170" y="16"/>
                  </a:cxn>
                  <a:cxn ang="0">
                    <a:pos x="193" y="8"/>
                  </a:cxn>
                  <a:cxn ang="0">
                    <a:pos x="220" y="4"/>
                  </a:cxn>
                  <a:cxn ang="0">
                    <a:pos x="245" y="0"/>
                  </a:cxn>
                  <a:cxn ang="0">
                    <a:pos x="260" y="0"/>
                  </a:cxn>
                  <a:cxn ang="0">
                    <a:pos x="258" y="259"/>
                  </a:cxn>
                </a:cxnLst>
                <a:rect l="0" t="0" r="r" b="b"/>
                <a:pathLst>
                  <a:path w="262" h="516">
                    <a:moveTo>
                      <a:pt x="262" y="516"/>
                    </a:moveTo>
                    <a:lnTo>
                      <a:pt x="260" y="516"/>
                    </a:lnTo>
                    <a:lnTo>
                      <a:pt x="258" y="516"/>
                    </a:lnTo>
                    <a:lnTo>
                      <a:pt x="245" y="516"/>
                    </a:lnTo>
                    <a:lnTo>
                      <a:pt x="232" y="514"/>
                    </a:lnTo>
                    <a:lnTo>
                      <a:pt x="220" y="512"/>
                    </a:lnTo>
                    <a:lnTo>
                      <a:pt x="207" y="510"/>
                    </a:lnTo>
                    <a:lnTo>
                      <a:pt x="193" y="508"/>
                    </a:lnTo>
                    <a:lnTo>
                      <a:pt x="182" y="504"/>
                    </a:lnTo>
                    <a:lnTo>
                      <a:pt x="170" y="501"/>
                    </a:lnTo>
                    <a:lnTo>
                      <a:pt x="159" y="495"/>
                    </a:lnTo>
                    <a:lnTo>
                      <a:pt x="147" y="491"/>
                    </a:lnTo>
                    <a:lnTo>
                      <a:pt x="136" y="485"/>
                    </a:lnTo>
                    <a:lnTo>
                      <a:pt x="124" y="478"/>
                    </a:lnTo>
                    <a:lnTo>
                      <a:pt x="115" y="472"/>
                    </a:lnTo>
                    <a:lnTo>
                      <a:pt x="103" y="464"/>
                    </a:lnTo>
                    <a:lnTo>
                      <a:pt x="93" y="456"/>
                    </a:lnTo>
                    <a:lnTo>
                      <a:pt x="76" y="439"/>
                    </a:lnTo>
                    <a:lnTo>
                      <a:pt x="59" y="422"/>
                    </a:lnTo>
                    <a:lnTo>
                      <a:pt x="51" y="412"/>
                    </a:lnTo>
                    <a:lnTo>
                      <a:pt x="44" y="403"/>
                    </a:lnTo>
                    <a:lnTo>
                      <a:pt x="38" y="391"/>
                    </a:lnTo>
                    <a:lnTo>
                      <a:pt x="30" y="382"/>
                    </a:lnTo>
                    <a:lnTo>
                      <a:pt x="24" y="370"/>
                    </a:lnTo>
                    <a:lnTo>
                      <a:pt x="21" y="359"/>
                    </a:lnTo>
                    <a:lnTo>
                      <a:pt x="15" y="347"/>
                    </a:lnTo>
                    <a:lnTo>
                      <a:pt x="11" y="334"/>
                    </a:lnTo>
                    <a:lnTo>
                      <a:pt x="7" y="322"/>
                    </a:lnTo>
                    <a:lnTo>
                      <a:pt x="5" y="311"/>
                    </a:lnTo>
                    <a:lnTo>
                      <a:pt x="3" y="297"/>
                    </a:lnTo>
                    <a:lnTo>
                      <a:pt x="1" y="284"/>
                    </a:lnTo>
                    <a:lnTo>
                      <a:pt x="0" y="271"/>
                    </a:lnTo>
                    <a:lnTo>
                      <a:pt x="0" y="259"/>
                    </a:lnTo>
                    <a:lnTo>
                      <a:pt x="0" y="246"/>
                    </a:lnTo>
                    <a:lnTo>
                      <a:pt x="1" y="232"/>
                    </a:lnTo>
                    <a:lnTo>
                      <a:pt x="3" y="219"/>
                    </a:lnTo>
                    <a:lnTo>
                      <a:pt x="5" y="205"/>
                    </a:lnTo>
                    <a:lnTo>
                      <a:pt x="7" y="194"/>
                    </a:lnTo>
                    <a:lnTo>
                      <a:pt x="11" y="182"/>
                    </a:lnTo>
                    <a:lnTo>
                      <a:pt x="15" y="169"/>
                    </a:lnTo>
                    <a:lnTo>
                      <a:pt x="21" y="157"/>
                    </a:lnTo>
                    <a:lnTo>
                      <a:pt x="24" y="146"/>
                    </a:lnTo>
                    <a:lnTo>
                      <a:pt x="30" y="134"/>
                    </a:lnTo>
                    <a:lnTo>
                      <a:pt x="38" y="125"/>
                    </a:lnTo>
                    <a:lnTo>
                      <a:pt x="44" y="113"/>
                    </a:lnTo>
                    <a:lnTo>
                      <a:pt x="51" y="104"/>
                    </a:lnTo>
                    <a:lnTo>
                      <a:pt x="59" y="94"/>
                    </a:lnTo>
                    <a:lnTo>
                      <a:pt x="76" y="75"/>
                    </a:lnTo>
                    <a:lnTo>
                      <a:pt x="93" y="60"/>
                    </a:lnTo>
                    <a:lnTo>
                      <a:pt x="103" y="52"/>
                    </a:lnTo>
                    <a:lnTo>
                      <a:pt x="115" y="44"/>
                    </a:lnTo>
                    <a:lnTo>
                      <a:pt x="124" y="37"/>
                    </a:lnTo>
                    <a:lnTo>
                      <a:pt x="136" y="31"/>
                    </a:lnTo>
                    <a:lnTo>
                      <a:pt x="147" y="25"/>
                    </a:lnTo>
                    <a:lnTo>
                      <a:pt x="159" y="21"/>
                    </a:lnTo>
                    <a:lnTo>
                      <a:pt x="170" y="16"/>
                    </a:lnTo>
                    <a:lnTo>
                      <a:pt x="182" y="12"/>
                    </a:lnTo>
                    <a:lnTo>
                      <a:pt x="193" y="8"/>
                    </a:lnTo>
                    <a:lnTo>
                      <a:pt x="207" y="6"/>
                    </a:lnTo>
                    <a:lnTo>
                      <a:pt x="220" y="4"/>
                    </a:lnTo>
                    <a:lnTo>
                      <a:pt x="232" y="2"/>
                    </a:lnTo>
                    <a:lnTo>
                      <a:pt x="245" y="0"/>
                    </a:lnTo>
                    <a:lnTo>
                      <a:pt x="258" y="0"/>
                    </a:lnTo>
                    <a:lnTo>
                      <a:pt x="260" y="0"/>
                    </a:lnTo>
                    <a:lnTo>
                      <a:pt x="262" y="0"/>
                    </a:lnTo>
                    <a:lnTo>
                      <a:pt x="258" y="259"/>
                    </a:lnTo>
                    <a:lnTo>
                      <a:pt x="262" y="5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282" name="Freeform 18"/>
              <p:cNvSpPr>
                <a:spLocks/>
              </p:cNvSpPr>
              <p:nvPr/>
            </p:nvSpPr>
            <p:spPr bwMode="auto">
              <a:xfrm>
                <a:off x="4769" y="2990"/>
                <a:ext cx="131" cy="257"/>
              </a:xfrm>
              <a:custGeom>
                <a:avLst/>
                <a:gdLst/>
                <a:ahLst/>
                <a:cxnLst>
                  <a:cxn ang="0">
                    <a:pos x="260" y="516"/>
                  </a:cxn>
                  <a:cxn ang="0">
                    <a:pos x="245" y="516"/>
                  </a:cxn>
                  <a:cxn ang="0">
                    <a:pos x="220" y="512"/>
                  </a:cxn>
                  <a:cxn ang="0">
                    <a:pos x="193" y="508"/>
                  </a:cxn>
                  <a:cxn ang="0">
                    <a:pos x="170" y="501"/>
                  </a:cxn>
                  <a:cxn ang="0">
                    <a:pos x="147" y="491"/>
                  </a:cxn>
                  <a:cxn ang="0">
                    <a:pos x="124" y="478"/>
                  </a:cxn>
                  <a:cxn ang="0">
                    <a:pos x="103" y="464"/>
                  </a:cxn>
                  <a:cxn ang="0">
                    <a:pos x="76" y="439"/>
                  </a:cxn>
                  <a:cxn ang="0">
                    <a:pos x="51" y="412"/>
                  </a:cxn>
                  <a:cxn ang="0">
                    <a:pos x="38" y="391"/>
                  </a:cxn>
                  <a:cxn ang="0">
                    <a:pos x="24" y="370"/>
                  </a:cxn>
                  <a:cxn ang="0">
                    <a:pos x="15" y="347"/>
                  </a:cxn>
                  <a:cxn ang="0">
                    <a:pos x="7" y="322"/>
                  </a:cxn>
                  <a:cxn ang="0">
                    <a:pos x="3" y="297"/>
                  </a:cxn>
                  <a:cxn ang="0">
                    <a:pos x="0" y="271"/>
                  </a:cxn>
                  <a:cxn ang="0">
                    <a:pos x="0" y="246"/>
                  </a:cxn>
                  <a:cxn ang="0">
                    <a:pos x="3" y="219"/>
                  </a:cxn>
                  <a:cxn ang="0">
                    <a:pos x="7" y="194"/>
                  </a:cxn>
                  <a:cxn ang="0">
                    <a:pos x="15" y="169"/>
                  </a:cxn>
                  <a:cxn ang="0">
                    <a:pos x="24" y="146"/>
                  </a:cxn>
                  <a:cxn ang="0">
                    <a:pos x="38" y="125"/>
                  </a:cxn>
                  <a:cxn ang="0">
                    <a:pos x="51" y="104"/>
                  </a:cxn>
                  <a:cxn ang="0">
                    <a:pos x="76" y="75"/>
                  </a:cxn>
                  <a:cxn ang="0">
                    <a:pos x="103" y="52"/>
                  </a:cxn>
                  <a:cxn ang="0">
                    <a:pos x="124" y="37"/>
                  </a:cxn>
                  <a:cxn ang="0">
                    <a:pos x="147" y="25"/>
                  </a:cxn>
                  <a:cxn ang="0">
                    <a:pos x="170" y="16"/>
                  </a:cxn>
                  <a:cxn ang="0">
                    <a:pos x="193" y="8"/>
                  </a:cxn>
                  <a:cxn ang="0">
                    <a:pos x="220" y="4"/>
                  </a:cxn>
                  <a:cxn ang="0">
                    <a:pos x="245" y="0"/>
                  </a:cxn>
                  <a:cxn ang="0">
                    <a:pos x="260" y="0"/>
                  </a:cxn>
                </a:cxnLst>
                <a:rect l="0" t="0" r="r" b="b"/>
                <a:pathLst>
                  <a:path w="262" h="516">
                    <a:moveTo>
                      <a:pt x="262" y="516"/>
                    </a:moveTo>
                    <a:lnTo>
                      <a:pt x="260" y="516"/>
                    </a:lnTo>
                    <a:lnTo>
                      <a:pt x="258" y="516"/>
                    </a:lnTo>
                    <a:lnTo>
                      <a:pt x="245" y="516"/>
                    </a:lnTo>
                    <a:lnTo>
                      <a:pt x="232" y="514"/>
                    </a:lnTo>
                    <a:lnTo>
                      <a:pt x="220" y="512"/>
                    </a:lnTo>
                    <a:lnTo>
                      <a:pt x="207" y="510"/>
                    </a:lnTo>
                    <a:lnTo>
                      <a:pt x="193" y="508"/>
                    </a:lnTo>
                    <a:lnTo>
                      <a:pt x="182" y="504"/>
                    </a:lnTo>
                    <a:lnTo>
                      <a:pt x="170" y="501"/>
                    </a:lnTo>
                    <a:lnTo>
                      <a:pt x="159" y="495"/>
                    </a:lnTo>
                    <a:lnTo>
                      <a:pt x="147" y="491"/>
                    </a:lnTo>
                    <a:lnTo>
                      <a:pt x="136" y="485"/>
                    </a:lnTo>
                    <a:lnTo>
                      <a:pt x="124" y="478"/>
                    </a:lnTo>
                    <a:lnTo>
                      <a:pt x="115" y="472"/>
                    </a:lnTo>
                    <a:lnTo>
                      <a:pt x="103" y="464"/>
                    </a:lnTo>
                    <a:lnTo>
                      <a:pt x="93" y="456"/>
                    </a:lnTo>
                    <a:lnTo>
                      <a:pt x="76" y="439"/>
                    </a:lnTo>
                    <a:lnTo>
                      <a:pt x="59" y="422"/>
                    </a:lnTo>
                    <a:lnTo>
                      <a:pt x="51" y="412"/>
                    </a:lnTo>
                    <a:lnTo>
                      <a:pt x="44" y="403"/>
                    </a:lnTo>
                    <a:lnTo>
                      <a:pt x="38" y="391"/>
                    </a:lnTo>
                    <a:lnTo>
                      <a:pt x="30" y="382"/>
                    </a:lnTo>
                    <a:lnTo>
                      <a:pt x="24" y="370"/>
                    </a:lnTo>
                    <a:lnTo>
                      <a:pt x="21" y="359"/>
                    </a:lnTo>
                    <a:lnTo>
                      <a:pt x="15" y="347"/>
                    </a:lnTo>
                    <a:lnTo>
                      <a:pt x="11" y="334"/>
                    </a:lnTo>
                    <a:lnTo>
                      <a:pt x="7" y="322"/>
                    </a:lnTo>
                    <a:lnTo>
                      <a:pt x="5" y="311"/>
                    </a:lnTo>
                    <a:lnTo>
                      <a:pt x="3" y="297"/>
                    </a:lnTo>
                    <a:lnTo>
                      <a:pt x="1" y="284"/>
                    </a:lnTo>
                    <a:lnTo>
                      <a:pt x="0" y="271"/>
                    </a:lnTo>
                    <a:lnTo>
                      <a:pt x="0" y="259"/>
                    </a:lnTo>
                    <a:lnTo>
                      <a:pt x="0" y="246"/>
                    </a:lnTo>
                    <a:lnTo>
                      <a:pt x="1" y="232"/>
                    </a:lnTo>
                    <a:lnTo>
                      <a:pt x="3" y="219"/>
                    </a:lnTo>
                    <a:lnTo>
                      <a:pt x="5" y="205"/>
                    </a:lnTo>
                    <a:lnTo>
                      <a:pt x="7" y="194"/>
                    </a:lnTo>
                    <a:lnTo>
                      <a:pt x="11" y="182"/>
                    </a:lnTo>
                    <a:lnTo>
                      <a:pt x="15" y="169"/>
                    </a:lnTo>
                    <a:lnTo>
                      <a:pt x="21" y="157"/>
                    </a:lnTo>
                    <a:lnTo>
                      <a:pt x="24" y="146"/>
                    </a:lnTo>
                    <a:lnTo>
                      <a:pt x="30" y="134"/>
                    </a:lnTo>
                    <a:lnTo>
                      <a:pt x="38" y="125"/>
                    </a:lnTo>
                    <a:lnTo>
                      <a:pt x="44" y="113"/>
                    </a:lnTo>
                    <a:lnTo>
                      <a:pt x="51" y="104"/>
                    </a:lnTo>
                    <a:lnTo>
                      <a:pt x="59" y="94"/>
                    </a:lnTo>
                    <a:lnTo>
                      <a:pt x="76" y="75"/>
                    </a:lnTo>
                    <a:lnTo>
                      <a:pt x="93" y="60"/>
                    </a:lnTo>
                    <a:lnTo>
                      <a:pt x="103" y="52"/>
                    </a:lnTo>
                    <a:lnTo>
                      <a:pt x="115" y="44"/>
                    </a:lnTo>
                    <a:lnTo>
                      <a:pt x="124" y="37"/>
                    </a:lnTo>
                    <a:lnTo>
                      <a:pt x="136" y="31"/>
                    </a:lnTo>
                    <a:lnTo>
                      <a:pt x="147" y="25"/>
                    </a:lnTo>
                    <a:lnTo>
                      <a:pt x="159" y="21"/>
                    </a:lnTo>
                    <a:lnTo>
                      <a:pt x="170" y="16"/>
                    </a:lnTo>
                    <a:lnTo>
                      <a:pt x="182" y="12"/>
                    </a:lnTo>
                    <a:lnTo>
                      <a:pt x="193" y="8"/>
                    </a:lnTo>
                    <a:lnTo>
                      <a:pt x="207" y="6"/>
                    </a:lnTo>
                    <a:lnTo>
                      <a:pt x="220" y="4"/>
                    </a:lnTo>
                    <a:lnTo>
                      <a:pt x="232" y="2"/>
                    </a:lnTo>
                    <a:lnTo>
                      <a:pt x="245" y="0"/>
                    </a:lnTo>
                    <a:lnTo>
                      <a:pt x="258" y="0"/>
                    </a:lnTo>
                    <a:lnTo>
                      <a:pt x="260" y="0"/>
                    </a:lnTo>
                    <a:lnTo>
                      <a:pt x="26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283" name="Rectangle 19"/>
              <p:cNvSpPr>
                <a:spLocks noChangeArrowheads="1"/>
              </p:cNvSpPr>
              <p:nvPr/>
            </p:nvSpPr>
            <p:spPr bwMode="auto">
              <a:xfrm>
                <a:off x="4704" y="3077"/>
                <a:ext cx="390" cy="8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284" name="Rectangle 20"/>
              <p:cNvSpPr>
                <a:spLocks noChangeArrowheads="1"/>
              </p:cNvSpPr>
              <p:nvPr/>
            </p:nvSpPr>
            <p:spPr bwMode="auto">
              <a:xfrm>
                <a:off x="4704" y="3077"/>
                <a:ext cx="390" cy="8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285" name="Rectangle 21"/>
              <p:cNvSpPr>
                <a:spLocks noChangeArrowheads="1"/>
              </p:cNvSpPr>
              <p:nvPr/>
            </p:nvSpPr>
            <p:spPr bwMode="auto">
              <a:xfrm>
                <a:off x="4716" y="3062"/>
                <a:ext cx="315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1200">
                    <a:solidFill>
                      <a:srgbClr val="000000"/>
                    </a:solidFill>
                    <a:latin typeface="Times New Roman" pitchFamily="18" charset="0"/>
                    <a:ea typeface="Arial Unicode MS" pitchFamily="34" charset="-128"/>
                  </a:rPr>
                  <a:t>EVENT</a:t>
                </a:r>
                <a:endParaRPr lang="it-IT" sz="2800" b="1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</a:endParaRPr>
              </a:p>
            </p:txBody>
          </p:sp>
          <p:sp>
            <p:nvSpPr>
              <p:cNvPr id="395286" name="Rectangle 22"/>
              <p:cNvSpPr>
                <a:spLocks noChangeArrowheads="1"/>
              </p:cNvSpPr>
              <p:nvPr/>
            </p:nvSpPr>
            <p:spPr bwMode="auto">
              <a:xfrm>
                <a:off x="5034" y="3062"/>
                <a:ext cx="48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1200">
                    <a:solidFill>
                      <a:srgbClr val="000000"/>
                    </a:solidFill>
                    <a:latin typeface="Times New Roman" pitchFamily="18" charset="0"/>
                    <a:ea typeface="Arial Unicode MS" pitchFamily="34" charset="-128"/>
                  </a:rPr>
                  <a:t>1</a:t>
                </a:r>
                <a:endParaRPr lang="it-IT" sz="2800" b="1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</a:endParaRPr>
              </a:p>
            </p:txBody>
          </p:sp>
          <p:sp>
            <p:nvSpPr>
              <p:cNvPr id="395287" name="Rectangle 23"/>
              <p:cNvSpPr>
                <a:spLocks noChangeArrowheads="1"/>
              </p:cNvSpPr>
              <p:nvPr/>
            </p:nvSpPr>
            <p:spPr bwMode="auto">
              <a:xfrm>
                <a:off x="5130" y="2728"/>
                <a:ext cx="409" cy="2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288" name="Rectangle 24"/>
              <p:cNvSpPr>
                <a:spLocks noChangeArrowheads="1"/>
              </p:cNvSpPr>
              <p:nvPr/>
            </p:nvSpPr>
            <p:spPr bwMode="auto">
              <a:xfrm>
                <a:off x="5130" y="2728"/>
                <a:ext cx="409" cy="240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289" name="Line 25"/>
              <p:cNvSpPr>
                <a:spLocks noChangeShapeType="1"/>
              </p:cNvSpPr>
              <p:nvPr/>
            </p:nvSpPr>
            <p:spPr bwMode="auto">
              <a:xfrm>
                <a:off x="5335" y="2968"/>
                <a:ext cx="1" cy="2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290" name="Freeform 26"/>
              <p:cNvSpPr>
                <a:spLocks/>
              </p:cNvSpPr>
              <p:nvPr/>
            </p:nvSpPr>
            <p:spPr bwMode="auto">
              <a:xfrm>
                <a:off x="5333" y="2990"/>
                <a:ext cx="129" cy="25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5" y="0"/>
                  </a:cxn>
                  <a:cxn ang="0">
                    <a:pos x="28" y="2"/>
                  </a:cxn>
                  <a:cxn ang="0">
                    <a:pos x="42" y="4"/>
                  </a:cxn>
                  <a:cxn ang="0">
                    <a:pos x="53" y="6"/>
                  </a:cxn>
                  <a:cxn ang="0">
                    <a:pos x="67" y="10"/>
                  </a:cxn>
                  <a:cxn ang="0">
                    <a:pos x="78" y="14"/>
                  </a:cxn>
                  <a:cxn ang="0">
                    <a:pos x="90" y="17"/>
                  </a:cxn>
                  <a:cxn ang="0">
                    <a:pos x="101" y="21"/>
                  </a:cxn>
                  <a:cxn ang="0">
                    <a:pos x="113" y="27"/>
                  </a:cxn>
                  <a:cxn ang="0">
                    <a:pos x="124" y="33"/>
                  </a:cxn>
                  <a:cxn ang="0">
                    <a:pos x="134" y="39"/>
                  </a:cxn>
                  <a:cxn ang="0">
                    <a:pos x="145" y="46"/>
                  </a:cxn>
                  <a:cxn ang="0">
                    <a:pos x="165" y="62"/>
                  </a:cxn>
                  <a:cxn ang="0">
                    <a:pos x="182" y="77"/>
                  </a:cxn>
                  <a:cxn ang="0">
                    <a:pos x="199" y="96"/>
                  </a:cxn>
                  <a:cxn ang="0">
                    <a:pos x="213" y="115"/>
                  </a:cxn>
                  <a:cxn ang="0">
                    <a:pos x="220" y="125"/>
                  </a:cxn>
                  <a:cxn ang="0">
                    <a:pos x="226" y="136"/>
                  </a:cxn>
                  <a:cxn ang="0">
                    <a:pos x="232" y="148"/>
                  </a:cxn>
                  <a:cxn ang="0">
                    <a:pos x="236" y="159"/>
                  </a:cxn>
                  <a:cxn ang="0">
                    <a:pos x="241" y="171"/>
                  </a:cxn>
                  <a:cxn ang="0">
                    <a:pos x="245" y="182"/>
                  </a:cxn>
                  <a:cxn ang="0">
                    <a:pos x="249" y="194"/>
                  </a:cxn>
                  <a:cxn ang="0">
                    <a:pos x="251" y="207"/>
                  </a:cxn>
                  <a:cxn ang="0">
                    <a:pos x="253" y="219"/>
                  </a:cxn>
                  <a:cxn ang="0">
                    <a:pos x="255" y="232"/>
                  </a:cxn>
                  <a:cxn ang="0">
                    <a:pos x="257" y="246"/>
                  </a:cxn>
                  <a:cxn ang="0">
                    <a:pos x="257" y="259"/>
                  </a:cxn>
                  <a:cxn ang="0">
                    <a:pos x="257" y="271"/>
                  </a:cxn>
                  <a:cxn ang="0">
                    <a:pos x="255" y="284"/>
                  </a:cxn>
                  <a:cxn ang="0">
                    <a:pos x="253" y="297"/>
                  </a:cxn>
                  <a:cxn ang="0">
                    <a:pos x="251" y="309"/>
                  </a:cxn>
                  <a:cxn ang="0">
                    <a:pos x="249" y="322"/>
                  </a:cxn>
                  <a:cxn ang="0">
                    <a:pos x="245" y="334"/>
                  </a:cxn>
                  <a:cxn ang="0">
                    <a:pos x="241" y="345"/>
                  </a:cxn>
                  <a:cxn ang="0">
                    <a:pos x="236" y="357"/>
                  </a:cxn>
                  <a:cxn ang="0">
                    <a:pos x="232" y="368"/>
                  </a:cxn>
                  <a:cxn ang="0">
                    <a:pos x="226" y="380"/>
                  </a:cxn>
                  <a:cxn ang="0">
                    <a:pos x="220" y="391"/>
                  </a:cxn>
                  <a:cxn ang="0">
                    <a:pos x="213" y="401"/>
                  </a:cxn>
                  <a:cxn ang="0">
                    <a:pos x="199" y="420"/>
                  </a:cxn>
                  <a:cxn ang="0">
                    <a:pos x="182" y="439"/>
                  </a:cxn>
                  <a:cxn ang="0">
                    <a:pos x="165" y="455"/>
                  </a:cxn>
                  <a:cxn ang="0">
                    <a:pos x="145" y="470"/>
                  </a:cxn>
                  <a:cxn ang="0">
                    <a:pos x="134" y="478"/>
                  </a:cxn>
                  <a:cxn ang="0">
                    <a:pos x="124" y="483"/>
                  </a:cxn>
                  <a:cxn ang="0">
                    <a:pos x="113" y="489"/>
                  </a:cxn>
                  <a:cxn ang="0">
                    <a:pos x="101" y="495"/>
                  </a:cxn>
                  <a:cxn ang="0">
                    <a:pos x="90" y="499"/>
                  </a:cxn>
                  <a:cxn ang="0">
                    <a:pos x="78" y="502"/>
                  </a:cxn>
                  <a:cxn ang="0">
                    <a:pos x="67" y="506"/>
                  </a:cxn>
                  <a:cxn ang="0">
                    <a:pos x="53" y="510"/>
                  </a:cxn>
                  <a:cxn ang="0">
                    <a:pos x="42" y="512"/>
                  </a:cxn>
                  <a:cxn ang="0">
                    <a:pos x="28" y="514"/>
                  </a:cxn>
                  <a:cxn ang="0">
                    <a:pos x="15" y="516"/>
                  </a:cxn>
                  <a:cxn ang="0">
                    <a:pos x="4" y="516"/>
                  </a:cxn>
                  <a:cxn ang="0">
                    <a:pos x="0" y="259"/>
                  </a:cxn>
                  <a:cxn ang="0">
                    <a:pos x="4" y="0"/>
                  </a:cxn>
                </a:cxnLst>
                <a:rect l="0" t="0" r="r" b="b"/>
                <a:pathLst>
                  <a:path w="257" h="516">
                    <a:moveTo>
                      <a:pt x="4" y="0"/>
                    </a:moveTo>
                    <a:lnTo>
                      <a:pt x="15" y="0"/>
                    </a:lnTo>
                    <a:lnTo>
                      <a:pt x="28" y="2"/>
                    </a:lnTo>
                    <a:lnTo>
                      <a:pt x="42" y="4"/>
                    </a:lnTo>
                    <a:lnTo>
                      <a:pt x="53" y="6"/>
                    </a:lnTo>
                    <a:lnTo>
                      <a:pt x="67" y="10"/>
                    </a:lnTo>
                    <a:lnTo>
                      <a:pt x="78" y="14"/>
                    </a:lnTo>
                    <a:lnTo>
                      <a:pt x="90" y="17"/>
                    </a:lnTo>
                    <a:lnTo>
                      <a:pt x="101" y="21"/>
                    </a:lnTo>
                    <a:lnTo>
                      <a:pt x="113" y="27"/>
                    </a:lnTo>
                    <a:lnTo>
                      <a:pt x="124" y="33"/>
                    </a:lnTo>
                    <a:lnTo>
                      <a:pt x="134" y="39"/>
                    </a:lnTo>
                    <a:lnTo>
                      <a:pt x="145" y="46"/>
                    </a:lnTo>
                    <a:lnTo>
                      <a:pt x="165" y="62"/>
                    </a:lnTo>
                    <a:lnTo>
                      <a:pt x="182" y="77"/>
                    </a:lnTo>
                    <a:lnTo>
                      <a:pt x="199" y="96"/>
                    </a:lnTo>
                    <a:lnTo>
                      <a:pt x="213" y="115"/>
                    </a:lnTo>
                    <a:lnTo>
                      <a:pt x="220" y="125"/>
                    </a:lnTo>
                    <a:lnTo>
                      <a:pt x="226" y="136"/>
                    </a:lnTo>
                    <a:lnTo>
                      <a:pt x="232" y="148"/>
                    </a:lnTo>
                    <a:lnTo>
                      <a:pt x="236" y="159"/>
                    </a:lnTo>
                    <a:lnTo>
                      <a:pt x="241" y="171"/>
                    </a:lnTo>
                    <a:lnTo>
                      <a:pt x="245" y="182"/>
                    </a:lnTo>
                    <a:lnTo>
                      <a:pt x="249" y="194"/>
                    </a:lnTo>
                    <a:lnTo>
                      <a:pt x="251" y="207"/>
                    </a:lnTo>
                    <a:lnTo>
                      <a:pt x="253" y="219"/>
                    </a:lnTo>
                    <a:lnTo>
                      <a:pt x="255" y="232"/>
                    </a:lnTo>
                    <a:lnTo>
                      <a:pt x="257" y="246"/>
                    </a:lnTo>
                    <a:lnTo>
                      <a:pt x="257" y="259"/>
                    </a:lnTo>
                    <a:lnTo>
                      <a:pt x="257" y="271"/>
                    </a:lnTo>
                    <a:lnTo>
                      <a:pt x="255" y="284"/>
                    </a:lnTo>
                    <a:lnTo>
                      <a:pt x="253" y="297"/>
                    </a:lnTo>
                    <a:lnTo>
                      <a:pt x="251" y="309"/>
                    </a:lnTo>
                    <a:lnTo>
                      <a:pt x="249" y="322"/>
                    </a:lnTo>
                    <a:lnTo>
                      <a:pt x="245" y="334"/>
                    </a:lnTo>
                    <a:lnTo>
                      <a:pt x="241" y="345"/>
                    </a:lnTo>
                    <a:lnTo>
                      <a:pt x="236" y="357"/>
                    </a:lnTo>
                    <a:lnTo>
                      <a:pt x="232" y="368"/>
                    </a:lnTo>
                    <a:lnTo>
                      <a:pt x="226" y="380"/>
                    </a:lnTo>
                    <a:lnTo>
                      <a:pt x="220" y="391"/>
                    </a:lnTo>
                    <a:lnTo>
                      <a:pt x="213" y="401"/>
                    </a:lnTo>
                    <a:lnTo>
                      <a:pt x="199" y="420"/>
                    </a:lnTo>
                    <a:lnTo>
                      <a:pt x="182" y="439"/>
                    </a:lnTo>
                    <a:lnTo>
                      <a:pt x="165" y="455"/>
                    </a:lnTo>
                    <a:lnTo>
                      <a:pt x="145" y="470"/>
                    </a:lnTo>
                    <a:lnTo>
                      <a:pt x="134" y="478"/>
                    </a:lnTo>
                    <a:lnTo>
                      <a:pt x="124" y="483"/>
                    </a:lnTo>
                    <a:lnTo>
                      <a:pt x="113" y="489"/>
                    </a:lnTo>
                    <a:lnTo>
                      <a:pt x="101" y="495"/>
                    </a:lnTo>
                    <a:lnTo>
                      <a:pt x="90" y="499"/>
                    </a:lnTo>
                    <a:lnTo>
                      <a:pt x="78" y="502"/>
                    </a:lnTo>
                    <a:lnTo>
                      <a:pt x="67" y="506"/>
                    </a:lnTo>
                    <a:lnTo>
                      <a:pt x="53" y="510"/>
                    </a:lnTo>
                    <a:lnTo>
                      <a:pt x="42" y="512"/>
                    </a:lnTo>
                    <a:lnTo>
                      <a:pt x="28" y="514"/>
                    </a:lnTo>
                    <a:lnTo>
                      <a:pt x="15" y="516"/>
                    </a:lnTo>
                    <a:lnTo>
                      <a:pt x="4" y="516"/>
                    </a:lnTo>
                    <a:lnTo>
                      <a:pt x="0" y="25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291" name="Freeform 27"/>
              <p:cNvSpPr>
                <a:spLocks/>
              </p:cNvSpPr>
              <p:nvPr/>
            </p:nvSpPr>
            <p:spPr bwMode="auto">
              <a:xfrm>
                <a:off x="5335" y="2990"/>
                <a:ext cx="127" cy="2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24" y="2"/>
                  </a:cxn>
                  <a:cxn ang="0">
                    <a:pos x="38" y="4"/>
                  </a:cxn>
                  <a:cxn ang="0">
                    <a:pos x="49" y="6"/>
                  </a:cxn>
                  <a:cxn ang="0">
                    <a:pos x="63" y="10"/>
                  </a:cxn>
                  <a:cxn ang="0">
                    <a:pos x="74" y="14"/>
                  </a:cxn>
                  <a:cxn ang="0">
                    <a:pos x="86" y="17"/>
                  </a:cxn>
                  <a:cxn ang="0">
                    <a:pos x="97" y="21"/>
                  </a:cxn>
                  <a:cxn ang="0">
                    <a:pos x="109" y="27"/>
                  </a:cxn>
                  <a:cxn ang="0">
                    <a:pos x="120" y="33"/>
                  </a:cxn>
                  <a:cxn ang="0">
                    <a:pos x="130" y="39"/>
                  </a:cxn>
                  <a:cxn ang="0">
                    <a:pos x="141" y="46"/>
                  </a:cxn>
                  <a:cxn ang="0">
                    <a:pos x="161" y="62"/>
                  </a:cxn>
                  <a:cxn ang="0">
                    <a:pos x="178" y="77"/>
                  </a:cxn>
                  <a:cxn ang="0">
                    <a:pos x="195" y="96"/>
                  </a:cxn>
                  <a:cxn ang="0">
                    <a:pos x="209" y="115"/>
                  </a:cxn>
                  <a:cxn ang="0">
                    <a:pos x="216" y="125"/>
                  </a:cxn>
                  <a:cxn ang="0">
                    <a:pos x="222" y="136"/>
                  </a:cxn>
                  <a:cxn ang="0">
                    <a:pos x="228" y="148"/>
                  </a:cxn>
                  <a:cxn ang="0">
                    <a:pos x="232" y="159"/>
                  </a:cxn>
                  <a:cxn ang="0">
                    <a:pos x="237" y="171"/>
                  </a:cxn>
                  <a:cxn ang="0">
                    <a:pos x="241" y="182"/>
                  </a:cxn>
                  <a:cxn ang="0">
                    <a:pos x="245" y="194"/>
                  </a:cxn>
                  <a:cxn ang="0">
                    <a:pos x="247" y="207"/>
                  </a:cxn>
                  <a:cxn ang="0">
                    <a:pos x="249" y="219"/>
                  </a:cxn>
                  <a:cxn ang="0">
                    <a:pos x="251" y="232"/>
                  </a:cxn>
                  <a:cxn ang="0">
                    <a:pos x="253" y="246"/>
                  </a:cxn>
                  <a:cxn ang="0">
                    <a:pos x="253" y="259"/>
                  </a:cxn>
                  <a:cxn ang="0">
                    <a:pos x="253" y="271"/>
                  </a:cxn>
                  <a:cxn ang="0">
                    <a:pos x="251" y="284"/>
                  </a:cxn>
                  <a:cxn ang="0">
                    <a:pos x="249" y="297"/>
                  </a:cxn>
                  <a:cxn ang="0">
                    <a:pos x="247" y="309"/>
                  </a:cxn>
                  <a:cxn ang="0">
                    <a:pos x="245" y="322"/>
                  </a:cxn>
                  <a:cxn ang="0">
                    <a:pos x="241" y="334"/>
                  </a:cxn>
                  <a:cxn ang="0">
                    <a:pos x="237" y="345"/>
                  </a:cxn>
                  <a:cxn ang="0">
                    <a:pos x="232" y="357"/>
                  </a:cxn>
                  <a:cxn ang="0">
                    <a:pos x="228" y="368"/>
                  </a:cxn>
                  <a:cxn ang="0">
                    <a:pos x="222" y="380"/>
                  </a:cxn>
                  <a:cxn ang="0">
                    <a:pos x="216" y="391"/>
                  </a:cxn>
                  <a:cxn ang="0">
                    <a:pos x="209" y="401"/>
                  </a:cxn>
                  <a:cxn ang="0">
                    <a:pos x="195" y="420"/>
                  </a:cxn>
                  <a:cxn ang="0">
                    <a:pos x="178" y="439"/>
                  </a:cxn>
                  <a:cxn ang="0">
                    <a:pos x="161" y="455"/>
                  </a:cxn>
                  <a:cxn ang="0">
                    <a:pos x="141" y="470"/>
                  </a:cxn>
                  <a:cxn ang="0">
                    <a:pos x="130" y="478"/>
                  </a:cxn>
                  <a:cxn ang="0">
                    <a:pos x="120" y="483"/>
                  </a:cxn>
                  <a:cxn ang="0">
                    <a:pos x="109" y="489"/>
                  </a:cxn>
                  <a:cxn ang="0">
                    <a:pos x="97" y="495"/>
                  </a:cxn>
                  <a:cxn ang="0">
                    <a:pos x="86" y="499"/>
                  </a:cxn>
                  <a:cxn ang="0">
                    <a:pos x="74" y="502"/>
                  </a:cxn>
                  <a:cxn ang="0">
                    <a:pos x="63" y="506"/>
                  </a:cxn>
                  <a:cxn ang="0">
                    <a:pos x="49" y="510"/>
                  </a:cxn>
                  <a:cxn ang="0">
                    <a:pos x="38" y="512"/>
                  </a:cxn>
                  <a:cxn ang="0">
                    <a:pos x="24" y="514"/>
                  </a:cxn>
                  <a:cxn ang="0">
                    <a:pos x="11" y="516"/>
                  </a:cxn>
                  <a:cxn ang="0">
                    <a:pos x="0" y="516"/>
                  </a:cxn>
                </a:cxnLst>
                <a:rect l="0" t="0" r="r" b="b"/>
                <a:pathLst>
                  <a:path w="253" h="516">
                    <a:moveTo>
                      <a:pt x="0" y="0"/>
                    </a:moveTo>
                    <a:lnTo>
                      <a:pt x="11" y="0"/>
                    </a:lnTo>
                    <a:lnTo>
                      <a:pt x="24" y="2"/>
                    </a:lnTo>
                    <a:lnTo>
                      <a:pt x="38" y="4"/>
                    </a:lnTo>
                    <a:lnTo>
                      <a:pt x="49" y="6"/>
                    </a:lnTo>
                    <a:lnTo>
                      <a:pt x="63" y="10"/>
                    </a:lnTo>
                    <a:lnTo>
                      <a:pt x="74" y="14"/>
                    </a:lnTo>
                    <a:lnTo>
                      <a:pt x="86" y="17"/>
                    </a:lnTo>
                    <a:lnTo>
                      <a:pt x="97" y="21"/>
                    </a:lnTo>
                    <a:lnTo>
                      <a:pt x="109" y="27"/>
                    </a:lnTo>
                    <a:lnTo>
                      <a:pt x="120" y="33"/>
                    </a:lnTo>
                    <a:lnTo>
                      <a:pt x="130" y="39"/>
                    </a:lnTo>
                    <a:lnTo>
                      <a:pt x="141" y="46"/>
                    </a:lnTo>
                    <a:lnTo>
                      <a:pt x="161" y="62"/>
                    </a:lnTo>
                    <a:lnTo>
                      <a:pt x="178" y="77"/>
                    </a:lnTo>
                    <a:lnTo>
                      <a:pt x="195" y="96"/>
                    </a:lnTo>
                    <a:lnTo>
                      <a:pt x="209" y="115"/>
                    </a:lnTo>
                    <a:lnTo>
                      <a:pt x="216" y="125"/>
                    </a:lnTo>
                    <a:lnTo>
                      <a:pt x="222" y="136"/>
                    </a:lnTo>
                    <a:lnTo>
                      <a:pt x="228" y="148"/>
                    </a:lnTo>
                    <a:lnTo>
                      <a:pt x="232" y="159"/>
                    </a:lnTo>
                    <a:lnTo>
                      <a:pt x="237" y="171"/>
                    </a:lnTo>
                    <a:lnTo>
                      <a:pt x="241" y="182"/>
                    </a:lnTo>
                    <a:lnTo>
                      <a:pt x="245" y="194"/>
                    </a:lnTo>
                    <a:lnTo>
                      <a:pt x="247" y="207"/>
                    </a:lnTo>
                    <a:lnTo>
                      <a:pt x="249" y="219"/>
                    </a:lnTo>
                    <a:lnTo>
                      <a:pt x="251" y="232"/>
                    </a:lnTo>
                    <a:lnTo>
                      <a:pt x="253" y="246"/>
                    </a:lnTo>
                    <a:lnTo>
                      <a:pt x="253" y="259"/>
                    </a:lnTo>
                    <a:lnTo>
                      <a:pt x="253" y="271"/>
                    </a:lnTo>
                    <a:lnTo>
                      <a:pt x="251" y="284"/>
                    </a:lnTo>
                    <a:lnTo>
                      <a:pt x="249" y="297"/>
                    </a:lnTo>
                    <a:lnTo>
                      <a:pt x="247" y="309"/>
                    </a:lnTo>
                    <a:lnTo>
                      <a:pt x="245" y="322"/>
                    </a:lnTo>
                    <a:lnTo>
                      <a:pt x="241" y="334"/>
                    </a:lnTo>
                    <a:lnTo>
                      <a:pt x="237" y="345"/>
                    </a:lnTo>
                    <a:lnTo>
                      <a:pt x="232" y="357"/>
                    </a:lnTo>
                    <a:lnTo>
                      <a:pt x="228" y="368"/>
                    </a:lnTo>
                    <a:lnTo>
                      <a:pt x="222" y="380"/>
                    </a:lnTo>
                    <a:lnTo>
                      <a:pt x="216" y="391"/>
                    </a:lnTo>
                    <a:lnTo>
                      <a:pt x="209" y="401"/>
                    </a:lnTo>
                    <a:lnTo>
                      <a:pt x="195" y="420"/>
                    </a:lnTo>
                    <a:lnTo>
                      <a:pt x="178" y="439"/>
                    </a:lnTo>
                    <a:lnTo>
                      <a:pt x="161" y="455"/>
                    </a:lnTo>
                    <a:lnTo>
                      <a:pt x="141" y="470"/>
                    </a:lnTo>
                    <a:lnTo>
                      <a:pt x="130" y="478"/>
                    </a:lnTo>
                    <a:lnTo>
                      <a:pt x="120" y="483"/>
                    </a:lnTo>
                    <a:lnTo>
                      <a:pt x="109" y="489"/>
                    </a:lnTo>
                    <a:lnTo>
                      <a:pt x="97" y="495"/>
                    </a:lnTo>
                    <a:lnTo>
                      <a:pt x="86" y="499"/>
                    </a:lnTo>
                    <a:lnTo>
                      <a:pt x="74" y="502"/>
                    </a:lnTo>
                    <a:lnTo>
                      <a:pt x="63" y="506"/>
                    </a:lnTo>
                    <a:lnTo>
                      <a:pt x="49" y="510"/>
                    </a:lnTo>
                    <a:lnTo>
                      <a:pt x="38" y="512"/>
                    </a:lnTo>
                    <a:lnTo>
                      <a:pt x="24" y="514"/>
                    </a:lnTo>
                    <a:lnTo>
                      <a:pt x="11" y="516"/>
                    </a:lnTo>
                    <a:lnTo>
                      <a:pt x="0" y="516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292" name="Freeform 28"/>
              <p:cNvSpPr>
                <a:spLocks/>
              </p:cNvSpPr>
              <p:nvPr/>
            </p:nvSpPr>
            <p:spPr bwMode="auto">
              <a:xfrm>
                <a:off x="5204" y="2990"/>
                <a:ext cx="131" cy="257"/>
              </a:xfrm>
              <a:custGeom>
                <a:avLst/>
                <a:gdLst/>
                <a:ahLst/>
                <a:cxnLst>
                  <a:cxn ang="0">
                    <a:pos x="261" y="516"/>
                  </a:cxn>
                  <a:cxn ang="0">
                    <a:pos x="245" y="516"/>
                  </a:cxn>
                  <a:cxn ang="0">
                    <a:pos x="218" y="512"/>
                  </a:cxn>
                  <a:cxn ang="0">
                    <a:pos x="194" y="508"/>
                  </a:cxn>
                  <a:cxn ang="0">
                    <a:pos x="169" y="501"/>
                  </a:cxn>
                  <a:cxn ang="0">
                    <a:pos x="146" y="491"/>
                  </a:cxn>
                  <a:cxn ang="0">
                    <a:pos x="125" y="478"/>
                  </a:cxn>
                  <a:cxn ang="0">
                    <a:pos x="103" y="464"/>
                  </a:cxn>
                  <a:cxn ang="0">
                    <a:pos x="75" y="439"/>
                  </a:cxn>
                  <a:cxn ang="0">
                    <a:pos x="52" y="412"/>
                  </a:cxn>
                  <a:cxn ang="0">
                    <a:pos x="36" y="391"/>
                  </a:cxn>
                  <a:cxn ang="0">
                    <a:pos x="25" y="370"/>
                  </a:cxn>
                  <a:cxn ang="0">
                    <a:pos x="15" y="347"/>
                  </a:cxn>
                  <a:cxn ang="0">
                    <a:pos x="8" y="322"/>
                  </a:cxn>
                  <a:cxn ang="0">
                    <a:pos x="4" y="297"/>
                  </a:cxn>
                  <a:cxn ang="0">
                    <a:pos x="0" y="271"/>
                  </a:cxn>
                  <a:cxn ang="0">
                    <a:pos x="0" y="246"/>
                  </a:cxn>
                  <a:cxn ang="0">
                    <a:pos x="4" y="219"/>
                  </a:cxn>
                  <a:cxn ang="0">
                    <a:pos x="8" y="194"/>
                  </a:cxn>
                  <a:cxn ang="0">
                    <a:pos x="15" y="169"/>
                  </a:cxn>
                  <a:cxn ang="0">
                    <a:pos x="25" y="146"/>
                  </a:cxn>
                  <a:cxn ang="0">
                    <a:pos x="38" y="125"/>
                  </a:cxn>
                  <a:cxn ang="0">
                    <a:pos x="52" y="104"/>
                  </a:cxn>
                  <a:cxn ang="0">
                    <a:pos x="75" y="75"/>
                  </a:cxn>
                  <a:cxn ang="0">
                    <a:pos x="103" y="52"/>
                  </a:cxn>
                  <a:cxn ang="0">
                    <a:pos x="125" y="37"/>
                  </a:cxn>
                  <a:cxn ang="0">
                    <a:pos x="146" y="25"/>
                  </a:cxn>
                  <a:cxn ang="0">
                    <a:pos x="169" y="16"/>
                  </a:cxn>
                  <a:cxn ang="0">
                    <a:pos x="194" y="8"/>
                  </a:cxn>
                  <a:cxn ang="0">
                    <a:pos x="218" y="4"/>
                  </a:cxn>
                  <a:cxn ang="0">
                    <a:pos x="245" y="0"/>
                  </a:cxn>
                  <a:cxn ang="0">
                    <a:pos x="261" y="0"/>
                  </a:cxn>
                  <a:cxn ang="0">
                    <a:pos x="259" y="259"/>
                  </a:cxn>
                </a:cxnLst>
                <a:rect l="0" t="0" r="r" b="b"/>
                <a:pathLst>
                  <a:path w="263" h="516">
                    <a:moveTo>
                      <a:pt x="263" y="516"/>
                    </a:moveTo>
                    <a:lnTo>
                      <a:pt x="261" y="516"/>
                    </a:lnTo>
                    <a:lnTo>
                      <a:pt x="259" y="516"/>
                    </a:lnTo>
                    <a:lnTo>
                      <a:pt x="245" y="516"/>
                    </a:lnTo>
                    <a:lnTo>
                      <a:pt x="232" y="514"/>
                    </a:lnTo>
                    <a:lnTo>
                      <a:pt x="218" y="512"/>
                    </a:lnTo>
                    <a:lnTo>
                      <a:pt x="205" y="510"/>
                    </a:lnTo>
                    <a:lnTo>
                      <a:pt x="194" y="508"/>
                    </a:lnTo>
                    <a:lnTo>
                      <a:pt x="182" y="504"/>
                    </a:lnTo>
                    <a:lnTo>
                      <a:pt x="169" y="501"/>
                    </a:lnTo>
                    <a:lnTo>
                      <a:pt x="157" y="495"/>
                    </a:lnTo>
                    <a:lnTo>
                      <a:pt x="146" y="491"/>
                    </a:lnTo>
                    <a:lnTo>
                      <a:pt x="134" y="485"/>
                    </a:lnTo>
                    <a:lnTo>
                      <a:pt x="125" y="478"/>
                    </a:lnTo>
                    <a:lnTo>
                      <a:pt x="113" y="472"/>
                    </a:lnTo>
                    <a:lnTo>
                      <a:pt x="103" y="464"/>
                    </a:lnTo>
                    <a:lnTo>
                      <a:pt x="94" y="456"/>
                    </a:lnTo>
                    <a:lnTo>
                      <a:pt x="75" y="439"/>
                    </a:lnTo>
                    <a:lnTo>
                      <a:pt x="59" y="422"/>
                    </a:lnTo>
                    <a:lnTo>
                      <a:pt x="52" y="412"/>
                    </a:lnTo>
                    <a:lnTo>
                      <a:pt x="44" y="403"/>
                    </a:lnTo>
                    <a:lnTo>
                      <a:pt x="36" y="391"/>
                    </a:lnTo>
                    <a:lnTo>
                      <a:pt x="31" y="382"/>
                    </a:lnTo>
                    <a:lnTo>
                      <a:pt x="25" y="370"/>
                    </a:lnTo>
                    <a:lnTo>
                      <a:pt x="21" y="359"/>
                    </a:lnTo>
                    <a:lnTo>
                      <a:pt x="15" y="347"/>
                    </a:lnTo>
                    <a:lnTo>
                      <a:pt x="11" y="334"/>
                    </a:lnTo>
                    <a:lnTo>
                      <a:pt x="8" y="322"/>
                    </a:lnTo>
                    <a:lnTo>
                      <a:pt x="6" y="311"/>
                    </a:lnTo>
                    <a:lnTo>
                      <a:pt x="4" y="297"/>
                    </a:lnTo>
                    <a:lnTo>
                      <a:pt x="2" y="284"/>
                    </a:lnTo>
                    <a:lnTo>
                      <a:pt x="0" y="271"/>
                    </a:lnTo>
                    <a:lnTo>
                      <a:pt x="0" y="259"/>
                    </a:lnTo>
                    <a:lnTo>
                      <a:pt x="0" y="246"/>
                    </a:lnTo>
                    <a:lnTo>
                      <a:pt x="2" y="232"/>
                    </a:lnTo>
                    <a:lnTo>
                      <a:pt x="4" y="219"/>
                    </a:lnTo>
                    <a:lnTo>
                      <a:pt x="6" y="205"/>
                    </a:lnTo>
                    <a:lnTo>
                      <a:pt x="8" y="194"/>
                    </a:lnTo>
                    <a:lnTo>
                      <a:pt x="11" y="182"/>
                    </a:lnTo>
                    <a:lnTo>
                      <a:pt x="15" y="169"/>
                    </a:lnTo>
                    <a:lnTo>
                      <a:pt x="21" y="157"/>
                    </a:lnTo>
                    <a:lnTo>
                      <a:pt x="25" y="146"/>
                    </a:lnTo>
                    <a:lnTo>
                      <a:pt x="31" y="134"/>
                    </a:lnTo>
                    <a:lnTo>
                      <a:pt x="38" y="125"/>
                    </a:lnTo>
                    <a:lnTo>
                      <a:pt x="44" y="113"/>
                    </a:lnTo>
                    <a:lnTo>
                      <a:pt x="52" y="104"/>
                    </a:lnTo>
                    <a:lnTo>
                      <a:pt x="59" y="94"/>
                    </a:lnTo>
                    <a:lnTo>
                      <a:pt x="75" y="75"/>
                    </a:lnTo>
                    <a:lnTo>
                      <a:pt x="94" y="60"/>
                    </a:lnTo>
                    <a:lnTo>
                      <a:pt x="103" y="52"/>
                    </a:lnTo>
                    <a:lnTo>
                      <a:pt x="113" y="44"/>
                    </a:lnTo>
                    <a:lnTo>
                      <a:pt x="125" y="37"/>
                    </a:lnTo>
                    <a:lnTo>
                      <a:pt x="134" y="31"/>
                    </a:lnTo>
                    <a:lnTo>
                      <a:pt x="146" y="25"/>
                    </a:lnTo>
                    <a:lnTo>
                      <a:pt x="157" y="21"/>
                    </a:lnTo>
                    <a:lnTo>
                      <a:pt x="169" y="16"/>
                    </a:lnTo>
                    <a:lnTo>
                      <a:pt x="182" y="12"/>
                    </a:lnTo>
                    <a:lnTo>
                      <a:pt x="194" y="8"/>
                    </a:lnTo>
                    <a:lnTo>
                      <a:pt x="205" y="6"/>
                    </a:lnTo>
                    <a:lnTo>
                      <a:pt x="218" y="4"/>
                    </a:lnTo>
                    <a:lnTo>
                      <a:pt x="232" y="2"/>
                    </a:lnTo>
                    <a:lnTo>
                      <a:pt x="245" y="0"/>
                    </a:lnTo>
                    <a:lnTo>
                      <a:pt x="259" y="0"/>
                    </a:lnTo>
                    <a:lnTo>
                      <a:pt x="261" y="0"/>
                    </a:lnTo>
                    <a:lnTo>
                      <a:pt x="263" y="0"/>
                    </a:lnTo>
                    <a:lnTo>
                      <a:pt x="259" y="259"/>
                    </a:lnTo>
                    <a:lnTo>
                      <a:pt x="263" y="5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293" name="Freeform 29"/>
              <p:cNvSpPr>
                <a:spLocks/>
              </p:cNvSpPr>
              <p:nvPr/>
            </p:nvSpPr>
            <p:spPr bwMode="auto">
              <a:xfrm>
                <a:off x="5204" y="2990"/>
                <a:ext cx="131" cy="257"/>
              </a:xfrm>
              <a:custGeom>
                <a:avLst/>
                <a:gdLst/>
                <a:ahLst/>
                <a:cxnLst>
                  <a:cxn ang="0">
                    <a:pos x="261" y="516"/>
                  </a:cxn>
                  <a:cxn ang="0">
                    <a:pos x="245" y="516"/>
                  </a:cxn>
                  <a:cxn ang="0">
                    <a:pos x="218" y="512"/>
                  </a:cxn>
                  <a:cxn ang="0">
                    <a:pos x="194" y="508"/>
                  </a:cxn>
                  <a:cxn ang="0">
                    <a:pos x="169" y="501"/>
                  </a:cxn>
                  <a:cxn ang="0">
                    <a:pos x="146" y="491"/>
                  </a:cxn>
                  <a:cxn ang="0">
                    <a:pos x="125" y="478"/>
                  </a:cxn>
                  <a:cxn ang="0">
                    <a:pos x="103" y="464"/>
                  </a:cxn>
                  <a:cxn ang="0">
                    <a:pos x="75" y="439"/>
                  </a:cxn>
                  <a:cxn ang="0">
                    <a:pos x="52" y="412"/>
                  </a:cxn>
                  <a:cxn ang="0">
                    <a:pos x="36" y="391"/>
                  </a:cxn>
                  <a:cxn ang="0">
                    <a:pos x="25" y="370"/>
                  </a:cxn>
                  <a:cxn ang="0">
                    <a:pos x="15" y="347"/>
                  </a:cxn>
                  <a:cxn ang="0">
                    <a:pos x="8" y="322"/>
                  </a:cxn>
                  <a:cxn ang="0">
                    <a:pos x="4" y="297"/>
                  </a:cxn>
                  <a:cxn ang="0">
                    <a:pos x="0" y="271"/>
                  </a:cxn>
                  <a:cxn ang="0">
                    <a:pos x="0" y="246"/>
                  </a:cxn>
                  <a:cxn ang="0">
                    <a:pos x="4" y="219"/>
                  </a:cxn>
                  <a:cxn ang="0">
                    <a:pos x="8" y="194"/>
                  </a:cxn>
                  <a:cxn ang="0">
                    <a:pos x="15" y="169"/>
                  </a:cxn>
                  <a:cxn ang="0">
                    <a:pos x="25" y="146"/>
                  </a:cxn>
                  <a:cxn ang="0">
                    <a:pos x="38" y="125"/>
                  </a:cxn>
                  <a:cxn ang="0">
                    <a:pos x="52" y="104"/>
                  </a:cxn>
                  <a:cxn ang="0">
                    <a:pos x="75" y="75"/>
                  </a:cxn>
                  <a:cxn ang="0">
                    <a:pos x="103" y="52"/>
                  </a:cxn>
                  <a:cxn ang="0">
                    <a:pos x="125" y="37"/>
                  </a:cxn>
                  <a:cxn ang="0">
                    <a:pos x="146" y="25"/>
                  </a:cxn>
                  <a:cxn ang="0">
                    <a:pos x="169" y="16"/>
                  </a:cxn>
                  <a:cxn ang="0">
                    <a:pos x="194" y="8"/>
                  </a:cxn>
                  <a:cxn ang="0">
                    <a:pos x="218" y="4"/>
                  </a:cxn>
                  <a:cxn ang="0">
                    <a:pos x="245" y="0"/>
                  </a:cxn>
                  <a:cxn ang="0">
                    <a:pos x="261" y="0"/>
                  </a:cxn>
                </a:cxnLst>
                <a:rect l="0" t="0" r="r" b="b"/>
                <a:pathLst>
                  <a:path w="263" h="516">
                    <a:moveTo>
                      <a:pt x="263" y="516"/>
                    </a:moveTo>
                    <a:lnTo>
                      <a:pt x="261" y="516"/>
                    </a:lnTo>
                    <a:lnTo>
                      <a:pt x="259" y="516"/>
                    </a:lnTo>
                    <a:lnTo>
                      <a:pt x="245" y="516"/>
                    </a:lnTo>
                    <a:lnTo>
                      <a:pt x="232" y="514"/>
                    </a:lnTo>
                    <a:lnTo>
                      <a:pt x="218" y="512"/>
                    </a:lnTo>
                    <a:lnTo>
                      <a:pt x="205" y="510"/>
                    </a:lnTo>
                    <a:lnTo>
                      <a:pt x="194" y="508"/>
                    </a:lnTo>
                    <a:lnTo>
                      <a:pt x="182" y="504"/>
                    </a:lnTo>
                    <a:lnTo>
                      <a:pt x="169" y="501"/>
                    </a:lnTo>
                    <a:lnTo>
                      <a:pt x="157" y="495"/>
                    </a:lnTo>
                    <a:lnTo>
                      <a:pt x="146" y="491"/>
                    </a:lnTo>
                    <a:lnTo>
                      <a:pt x="134" y="485"/>
                    </a:lnTo>
                    <a:lnTo>
                      <a:pt x="125" y="478"/>
                    </a:lnTo>
                    <a:lnTo>
                      <a:pt x="113" y="472"/>
                    </a:lnTo>
                    <a:lnTo>
                      <a:pt x="103" y="464"/>
                    </a:lnTo>
                    <a:lnTo>
                      <a:pt x="94" y="456"/>
                    </a:lnTo>
                    <a:lnTo>
                      <a:pt x="75" y="439"/>
                    </a:lnTo>
                    <a:lnTo>
                      <a:pt x="59" y="422"/>
                    </a:lnTo>
                    <a:lnTo>
                      <a:pt x="52" y="412"/>
                    </a:lnTo>
                    <a:lnTo>
                      <a:pt x="44" y="403"/>
                    </a:lnTo>
                    <a:lnTo>
                      <a:pt x="36" y="391"/>
                    </a:lnTo>
                    <a:lnTo>
                      <a:pt x="31" y="382"/>
                    </a:lnTo>
                    <a:lnTo>
                      <a:pt x="25" y="370"/>
                    </a:lnTo>
                    <a:lnTo>
                      <a:pt x="21" y="359"/>
                    </a:lnTo>
                    <a:lnTo>
                      <a:pt x="15" y="347"/>
                    </a:lnTo>
                    <a:lnTo>
                      <a:pt x="11" y="334"/>
                    </a:lnTo>
                    <a:lnTo>
                      <a:pt x="8" y="322"/>
                    </a:lnTo>
                    <a:lnTo>
                      <a:pt x="6" y="311"/>
                    </a:lnTo>
                    <a:lnTo>
                      <a:pt x="4" y="297"/>
                    </a:lnTo>
                    <a:lnTo>
                      <a:pt x="2" y="284"/>
                    </a:lnTo>
                    <a:lnTo>
                      <a:pt x="0" y="271"/>
                    </a:lnTo>
                    <a:lnTo>
                      <a:pt x="0" y="259"/>
                    </a:lnTo>
                    <a:lnTo>
                      <a:pt x="0" y="246"/>
                    </a:lnTo>
                    <a:lnTo>
                      <a:pt x="2" y="232"/>
                    </a:lnTo>
                    <a:lnTo>
                      <a:pt x="4" y="219"/>
                    </a:lnTo>
                    <a:lnTo>
                      <a:pt x="6" y="205"/>
                    </a:lnTo>
                    <a:lnTo>
                      <a:pt x="8" y="194"/>
                    </a:lnTo>
                    <a:lnTo>
                      <a:pt x="11" y="182"/>
                    </a:lnTo>
                    <a:lnTo>
                      <a:pt x="15" y="169"/>
                    </a:lnTo>
                    <a:lnTo>
                      <a:pt x="21" y="157"/>
                    </a:lnTo>
                    <a:lnTo>
                      <a:pt x="25" y="146"/>
                    </a:lnTo>
                    <a:lnTo>
                      <a:pt x="31" y="134"/>
                    </a:lnTo>
                    <a:lnTo>
                      <a:pt x="38" y="125"/>
                    </a:lnTo>
                    <a:lnTo>
                      <a:pt x="44" y="113"/>
                    </a:lnTo>
                    <a:lnTo>
                      <a:pt x="52" y="104"/>
                    </a:lnTo>
                    <a:lnTo>
                      <a:pt x="59" y="94"/>
                    </a:lnTo>
                    <a:lnTo>
                      <a:pt x="75" y="75"/>
                    </a:lnTo>
                    <a:lnTo>
                      <a:pt x="94" y="60"/>
                    </a:lnTo>
                    <a:lnTo>
                      <a:pt x="103" y="52"/>
                    </a:lnTo>
                    <a:lnTo>
                      <a:pt x="113" y="44"/>
                    </a:lnTo>
                    <a:lnTo>
                      <a:pt x="125" y="37"/>
                    </a:lnTo>
                    <a:lnTo>
                      <a:pt x="134" y="31"/>
                    </a:lnTo>
                    <a:lnTo>
                      <a:pt x="146" y="25"/>
                    </a:lnTo>
                    <a:lnTo>
                      <a:pt x="157" y="21"/>
                    </a:lnTo>
                    <a:lnTo>
                      <a:pt x="169" y="16"/>
                    </a:lnTo>
                    <a:lnTo>
                      <a:pt x="182" y="12"/>
                    </a:lnTo>
                    <a:lnTo>
                      <a:pt x="194" y="8"/>
                    </a:lnTo>
                    <a:lnTo>
                      <a:pt x="205" y="6"/>
                    </a:lnTo>
                    <a:lnTo>
                      <a:pt x="218" y="4"/>
                    </a:lnTo>
                    <a:lnTo>
                      <a:pt x="232" y="2"/>
                    </a:lnTo>
                    <a:lnTo>
                      <a:pt x="245" y="0"/>
                    </a:lnTo>
                    <a:lnTo>
                      <a:pt x="259" y="0"/>
                    </a:lnTo>
                    <a:lnTo>
                      <a:pt x="261" y="0"/>
                    </a:lnTo>
                    <a:lnTo>
                      <a:pt x="26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294" name="Rectangle 30"/>
              <p:cNvSpPr>
                <a:spLocks noChangeArrowheads="1"/>
              </p:cNvSpPr>
              <p:nvPr/>
            </p:nvSpPr>
            <p:spPr bwMode="auto">
              <a:xfrm>
                <a:off x="5140" y="3077"/>
                <a:ext cx="388" cy="8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295" name="Rectangle 31"/>
              <p:cNvSpPr>
                <a:spLocks noChangeArrowheads="1"/>
              </p:cNvSpPr>
              <p:nvPr/>
            </p:nvSpPr>
            <p:spPr bwMode="auto">
              <a:xfrm>
                <a:off x="5140" y="3077"/>
                <a:ext cx="388" cy="8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296" name="Rectangle 32"/>
              <p:cNvSpPr>
                <a:spLocks noChangeArrowheads="1"/>
              </p:cNvSpPr>
              <p:nvPr/>
            </p:nvSpPr>
            <p:spPr bwMode="auto">
              <a:xfrm>
                <a:off x="5151" y="3062"/>
                <a:ext cx="315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1200">
                    <a:solidFill>
                      <a:srgbClr val="000000"/>
                    </a:solidFill>
                    <a:latin typeface="Times New Roman" pitchFamily="18" charset="0"/>
                    <a:ea typeface="Arial Unicode MS" pitchFamily="34" charset="-128"/>
                  </a:rPr>
                  <a:t>EVENT</a:t>
                </a:r>
                <a:endParaRPr lang="it-IT" sz="2800" b="1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</a:endParaRPr>
              </a:p>
            </p:txBody>
          </p:sp>
          <p:sp>
            <p:nvSpPr>
              <p:cNvPr id="395297" name="Rectangle 33"/>
              <p:cNvSpPr>
                <a:spLocks noChangeArrowheads="1"/>
              </p:cNvSpPr>
              <p:nvPr/>
            </p:nvSpPr>
            <p:spPr bwMode="auto">
              <a:xfrm>
                <a:off x="5470" y="3062"/>
                <a:ext cx="48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1200">
                    <a:solidFill>
                      <a:srgbClr val="000000"/>
                    </a:solidFill>
                    <a:latin typeface="Times New Roman" pitchFamily="18" charset="0"/>
                    <a:ea typeface="Arial Unicode MS" pitchFamily="34" charset="-128"/>
                  </a:rPr>
                  <a:t>2</a:t>
                </a:r>
                <a:endParaRPr lang="it-IT" sz="2800" b="1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</a:endParaRPr>
              </a:p>
            </p:txBody>
          </p:sp>
          <p:sp>
            <p:nvSpPr>
              <p:cNvPr id="395298" name="Freeform 34"/>
              <p:cNvSpPr>
                <a:spLocks/>
              </p:cNvSpPr>
              <p:nvPr/>
            </p:nvSpPr>
            <p:spPr bwMode="auto">
              <a:xfrm>
                <a:off x="4900" y="2527"/>
                <a:ext cx="181" cy="201"/>
              </a:xfrm>
              <a:custGeom>
                <a:avLst/>
                <a:gdLst/>
                <a:ahLst/>
                <a:cxnLst>
                  <a:cxn ang="0">
                    <a:pos x="363" y="0"/>
                  </a:cxn>
                  <a:cxn ang="0">
                    <a:pos x="363" y="144"/>
                  </a:cxn>
                  <a:cxn ang="0">
                    <a:pos x="0" y="144"/>
                  </a:cxn>
                  <a:cxn ang="0">
                    <a:pos x="0" y="403"/>
                  </a:cxn>
                </a:cxnLst>
                <a:rect l="0" t="0" r="r" b="b"/>
                <a:pathLst>
                  <a:path w="363" h="403">
                    <a:moveTo>
                      <a:pt x="363" y="0"/>
                    </a:moveTo>
                    <a:lnTo>
                      <a:pt x="363" y="144"/>
                    </a:lnTo>
                    <a:lnTo>
                      <a:pt x="0" y="144"/>
                    </a:lnTo>
                    <a:lnTo>
                      <a:pt x="0" y="40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299" name="Freeform 35"/>
              <p:cNvSpPr>
                <a:spLocks/>
              </p:cNvSpPr>
              <p:nvPr/>
            </p:nvSpPr>
            <p:spPr bwMode="auto">
              <a:xfrm>
                <a:off x="5153" y="2527"/>
                <a:ext cx="182" cy="2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44"/>
                  </a:cxn>
                  <a:cxn ang="0">
                    <a:pos x="365" y="144"/>
                  </a:cxn>
                  <a:cxn ang="0">
                    <a:pos x="365" y="403"/>
                  </a:cxn>
                </a:cxnLst>
                <a:rect l="0" t="0" r="r" b="b"/>
                <a:pathLst>
                  <a:path w="365" h="403">
                    <a:moveTo>
                      <a:pt x="0" y="0"/>
                    </a:moveTo>
                    <a:lnTo>
                      <a:pt x="0" y="144"/>
                    </a:lnTo>
                    <a:lnTo>
                      <a:pt x="365" y="144"/>
                    </a:lnTo>
                    <a:lnTo>
                      <a:pt x="365" y="40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300" name="Rectangle 36"/>
              <p:cNvSpPr>
                <a:spLocks noChangeArrowheads="1"/>
              </p:cNvSpPr>
              <p:nvPr/>
            </p:nvSpPr>
            <p:spPr bwMode="auto">
              <a:xfrm>
                <a:off x="4913" y="2032"/>
                <a:ext cx="409" cy="2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301" name="Rectangle 37"/>
              <p:cNvSpPr>
                <a:spLocks noChangeArrowheads="1"/>
              </p:cNvSpPr>
              <p:nvPr/>
            </p:nvSpPr>
            <p:spPr bwMode="auto">
              <a:xfrm>
                <a:off x="4913" y="2032"/>
                <a:ext cx="409" cy="240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302" name="Line 38"/>
              <p:cNvSpPr>
                <a:spLocks noChangeShapeType="1"/>
              </p:cNvSpPr>
              <p:nvPr/>
            </p:nvSpPr>
            <p:spPr bwMode="auto">
              <a:xfrm>
                <a:off x="5118" y="2272"/>
                <a:ext cx="1" cy="2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303" name="Freeform 39"/>
              <p:cNvSpPr>
                <a:spLocks/>
              </p:cNvSpPr>
              <p:nvPr/>
            </p:nvSpPr>
            <p:spPr bwMode="auto">
              <a:xfrm>
                <a:off x="5008" y="2294"/>
                <a:ext cx="218" cy="260"/>
              </a:xfrm>
              <a:custGeom>
                <a:avLst/>
                <a:gdLst/>
                <a:ahLst/>
                <a:cxnLst>
                  <a:cxn ang="0">
                    <a:pos x="218" y="0"/>
                  </a:cxn>
                  <a:cxn ang="0">
                    <a:pos x="195" y="8"/>
                  </a:cxn>
                  <a:cxn ang="0">
                    <a:pos x="174" y="19"/>
                  </a:cxn>
                  <a:cxn ang="0">
                    <a:pos x="153" y="31"/>
                  </a:cxn>
                  <a:cxn ang="0">
                    <a:pos x="134" y="42"/>
                  </a:cxn>
                  <a:cxn ang="0">
                    <a:pos x="115" y="58"/>
                  </a:cxn>
                  <a:cxn ang="0">
                    <a:pos x="98" y="73"/>
                  </a:cxn>
                  <a:cxn ang="0">
                    <a:pos x="82" y="90"/>
                  </a:cxn>
                  <a:cxn ang="0">
                    <a:pos x="67" y="108"/>
                  </a:cxn>
                  <a:cxn ang="0">
                    <a:pos x="53" y="127"/>
                  </a:cxn>
                  <a:cxn ang="0">
                    <a:pos x="42" y="146"/>
                  </a:cxn>
                  <a:cxn ang="0">
                    <a:pos x="30" y="169"/>
                  </a:cxn>
                  <a:cxn ang="0">
                    <a:pos x="23" y="190"/>
                  </a:cxn>
                  <a:cxn ang="0">
                    <a:pos x="13" y="213"/>
                  </a:cxn>
                  <a:cxn ang="0">
                    <a:pos x="7" y="234"/>
                  </a:cxn>
                  <a:cxn ang="0">
                    <a:pos x="4" y="259"/>
                  </a:cxn>
                  <a:cxn ang="0">
                    <a:pos x="2" y="282"/>
                  </a:cxn>
                  <a:cxn ang="0">
                    <a:pos x="0" y="303"/>
                  </a:cxn>
                  <a:cxn ang="0">
                    <a:pos x="0" y="522"/>
                  </a:cxn>
                  <a:cxn ang="0">
                    <a:pos x="25" y="508"/>
                  </a:cxn>
                  <a:cxn ang="0">
                    <a:pos x="50" y="495"/>
                  </a:cxn>
                  <a:cxn ang="0">
                    <a:pos x="78" y="483"/>
                  </a:cxn>
                  <a:cxn ang="0">
                    <a:pos x="103" y="476"/>
                  </a:cxn>
                  <a:cxn ang="0">
                    <a:pos x="132" y="470"/>
                  </a:cxn>
                  <a:cxn ang="0">
                    <a:pos x="159" y="464"/>
                  </a:cxn>
                  <a:cxn ang="0">
                    <a:pos x="190" y="460"/>
                  </a:cxn>
                  <a:cxn ang="0">
                    <a:pos x="218" y="460"/>
                  </a:cxn>
                  <a:cxn ang="0">
                    <a:pos x="245" y="460"/>
                  </a:cxn>
                  <a:cxn ang="0">
                    <a:pos x="276" y="464"/>
                  </a:cxn>
                  <a:cxn ang="0">
                    <a:pos x="303" y="470"/>
                  </a:cxn>
                  <a:cxn ang="0">
                    <a:pos x="331" y="476"/>
                  </a:cxn>
                  <a:cxn ang="0">
                    <a:pos x="358" y="483"/>
                  </a:cxn>
                  <a:cxn ang="0">
                    <a:pos x="385" y="495"/>
                  </a:cxn>
                  <a:cxn ang="0">
                    <a:pos x="412" y="508"/>
                  </a:cxn>
                  <a:cxn ang="0">
                    <a:pos x="435" y="522"/>
                  </a:cxn>
                  <a:cxn ang="0">
                    <a:pos x="435" y="303"/>
                  </a:cxn>
                  <a:cxn ang="0">
                    <a:pos x="433" y="282"/>
                  </a:cxn>
                  <a:cxn ang="0">
                    <a:pos x="431" y="259"/>
                  </a:cxn>
                  <a:cxn ang="0">
                    <a:pos x="427" y="234"/>
                  </a:cxn>
                  <a:cxn ang="0">
                    <a:pos x="422" y="213"/>
                  </a:cxn>
                  <a:cxn ang="0">
                    <a:pos x="414" y="190"/>
                  </a:cxn>
                  <a:cxn ang="0">
                    <a:pos x="406" y="169"/>
                  </a:cxn>
                  <a:cxn ang="0">
                    <a:pos x="393" y="146"/>
                  </a:cxn>
                  <a:cxn ang="0">
                    <a:pos x="381" y="127"/>
                  </a:cxn>
                  <a:cxn ang="0">
                    <a:pos x="368" y="108"/>
                  </a:cxn>
                  <a:cxn ang="0">
                    <a:pos x="353" y="90"/>
                  </a:cxn>
                  <a:cxn ang="0">
                    <a:pos x="337" y="73"/>
                  </a:cxn>
                  <a:cxn ang="0">
                    <a:pos x="320" y="58"/>
                  </a:cxn>
                  <a:cxn ang="0">
                    <a:pos x="301" y="42"/>
                  </a:cxn>
                  <a:cxn ang="0">
                    <a:pos x="282" y="31"/>
                  </a:cxn>
                  <a:cxn ang="0">
                    <a:pos x="262" y="19"/>
                  </a:cxn>
                  <a:cxn ang="0">
                    <a:pos x="239" y="8"/>
                  </a:cxn>
                  <a:cxn ang="0">
                    <a:pos x="218" y="0"/>
                  </a:cxn>
                </a:cxnLst>
                <a:rect l="0" t="0" r="r" b="b"/>
                <a:pathLst>
                  <a:path w="435" h="522">
                    <a:moveTo>
                      <a:pt x="218" y="0"/>
                    </a:moveTo>
                    <a:lnTo>
                      <a:pt x="195" y="8"/>
                    </a:lnTo>
                    <a:lnTo>
                      <a:pt x="174" y="19"/>
                    </a:lnTo>
                    <a:lnTo>
                      <a:pt x="153" y="31"/>
                    </a:lnTo>
                    <a:lnTo>
                      <a:pt x="134" y="42"/>
                    </a:lnTo>
                    <a:lnTo>
                      <a:pt x="115" y="58"/>
                    </a:lnTo>
                    <a:lnTo>
                      <a:pt x="98" y="73"/>
                    </a:lnTo>
                    <a:lnTo>
                      <a:pt x="82" y="90"/>
                    </a:lnTo>
                    <a:lnTo>
                      <a:pt x="67" y="108"/>
                    </a:lnTo>
                    <a:lnTo>
                      <a:pt x="53" y="127"/>
                    </a:lnTo>
                    <a:lnTo>
                      <a:pt x="42" y="146"/>
                    </a:lnTo>
                    <a:lnTo>
                      <a:pt x="30" y="169"/>
                    </a:lnTo>
                    <a:lnTo>
                      <a:pt x="23" y="190"/>
                    </a:lnTo>
                    <a:lnTo>
                      <a:pt x="13" y="213"/>
                    </a:lnTo>
                    <a:lnTo>
                      <a:pt x="7" y="234"/>
                    </a:lnTo>
                    <a:lnTo>
                      <a:pt x="4" y="259"/>
                    </a:lnTo>
                    <a:lnTo>
                      <a:pt x="2" y="282"/>
                    </a:lnTo>
                    <a:lnTo>
                      <a:pt x="0" y="303"/>
                    </a:lnTo>
                    <a:lnTo>
                      <a:pt x="0" y="522"/>
                    </a:lnTo>
                    <a:lnTo>
                      <a:pt x="25" y="508"/>
                    </a:lnTo>
                    <a:lnTo>
                      <a:pt x="50" y="495"/>
                    </a:lnTo>
                    <a:lnTo>
                      <a:pt x="78" y="483"/>
                    </a:lnTo>
                    <a:lnTo>
                      <a:pt x="103" y="476"/>
                    </a:lnTo>
                    <a:lnTo>
                      <a:pt x="132" y="470"/>
                    </a:lnTo>
                    <a:lnTo>
                      <a:pt x="159" y="464"/>
                    </a:lnTo>
                    <a:lnTo>
                      <a:pt x="190" y="460"/>
                    </a:lnTo>
                    <a:lnTo>
                      <a:pt x="218" y="460"/>
                    </a:lnTo>
                    <a:lnTo>
                      <a:pt x="245" y="460"/>
                    </a:lnTo>
                    <a:lnTo>
                      <a:pt x="276" y="464"/>
                    </a:lnTo>
                    <a:lnTo>
                      <a:pt x="303" y="470"/>
                    </a:lnTo>
                    <a:lnTo>
                      <a:pt x="331" y="476"/>
                    </a:lnTo>
                    <a:lnTo>
                      <a:pt x="358" y="483"/>
                    </a:lnTo>
                    <a:lnTo>
                      <a:pt x="385" y="495"/>
                    </a:lnTo>
                    <a:lnTo>
                      <a:pt x="412" y="508"/>
                    </a:lnTo>
                    <a:lnTo>
                      <a:pt x="435" y="522"/>
                    </a:lnTo>
                    <a:lnTo>
                      <a:pt x="435" y="303"/>
                    </a:lnTo>
                    <a:lnTo>
                      <a:pt x="433" y="282"/>
                    </a:lnTo>
                    <a:lnTo>
                      <a:pt x="431" y="259"/>
                    </a:lnTo>
                    <a:lnTo>
                      <a:pt x="427" y="234"/>
                    </a:lnTo>
                    <a:lnTo>
                      <a:pt x="422" y="213"/>
                    </a:lnTo>
                    <a:lnTo>
                      <a:pt x="414" y="190"/>
                    </a:lnTo>
                    <a:lnTo>
                      <a:pt x="406" y="169"/>
                    </a:lnTo>
                    <a:lnTo>
                      <a:pt x="393" y="146"/>
                    </a:lnTo>
                    <a:lnTo>
                      <a:pt x="381" y="127"/>
                    </a:lnTo>
                    <a:lnTo>
                      <a:pt x="368" y="108"/>
                    </a:lnTo>
                    <a:lnTo>
                      <a:pt x="353" y="90"/>
                    </a:lnTo>
                    <a:lnTo>
                      <a:pt x="337" y="73"/>
                    </a:lnTo>
                    <a:lnTo>
                      <a:pt x="320" y="58"/>
                    </a:lnTo>
                    <a:lnTo>
                      <a:pt x="301" y="42"/>
                    </a:lnTo>
                    <a:lnTo>
                      <a:pt x="282" y="31"/>
                    </a:lnTo>
                    <a:lnTo>
                      <a:pt x="262" y="19"/>
                    </a:lnTo>
                    <a:lnTo>
                      <a:pt x="239" y="8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304" name="Freeform 40"/>
              <p:cNvSpPr>
                <a:spLocks/>
              </p:cNvSpPr>
              <p:nvPr/>
            </p:nvSpPr>
            <p:spPr bwMode="auto">
              <a:xfrm>
                <a:off x="5008" y="2294"/>
                <a:ext cx="218" cy="260"/>
              </a:xfrm>
              <a:custGeom>
                <a:avLst/>
                <a:gdLst/>
                <a:ahLst/>
                <a:cxnLst>
                  <a:cxn ang="0">
                    <a:pos x="218" y="0"/>
                  </a:cxn>
                  <a:cxn ang="0">
                    <a:pos x="195" y="8"/>
                  </a:cxn>
                  <a:cxn ang="0">
                    <a:pos x="174" y="19"/>
                  </a:cxn>
                  <a:cxn ang="0">
                    <a:pos x="153" y="31"/>
                  </a:cxn>
                  <a:cxn ang="0">
                    <a:pos x="134" y="42"/>
                  </a:cxn>
                  <a:cxn ang="0">
                    <a:pos x="115" y="58"/>
                  </a:cxn>
                  <a:cxn ang="0">
                    <a:pos x="98" y="73"/>
                  </a:cxn>
                  <a:cxn ang="0">
                    <a:pos x="82" y="90"/>
                  </a:cxn>
                  <a:cxn ang="0">
                    <a:pos x="67" y="108"/>
                  </a:cxn>
                  <a:cxn ang="0">
                    <a:pos x="53" y="127"/>
                  </a:cxn>
                  <a:cxn ang="0">
                    <a:pos x="42" y="146"/>
                  </a:cxn>
                  <a:cxn ang="0">
                    <a:pos x="30" y="169"/>
                  </a:cxn>
                  <a:cxn ang="0">
                    <a:pos x="23" y="190"/>
                  </a:cxn>
                  <a:cxn ang="0">
                    <a:pos x="13" y="213"/>
                  </a:cxn>
                  <a:cxn ang="0">
                    <a:pos x="7" y="234"/>
                  </a:cxn>
                  <a:cxn ang="0">
                    <a:pos x="4" y="259"/>
                  </a:cxn>
                  <a:cxn ang="0">
                    <a:pos x="2" y="282"/>
                  </a:cxn>
                  <a:cxn ang="0">
                    <a:pos x="0" y="303"/>
                  </a:cxn>
                  <a:cxn ang="0">
                    <a:pos x="0" y="522"/>
                  </a:cxn>
                  <a:cxn ang="0">
                    <a:pos x="25" y="508"/>
                  </a:cxn>
                  <a:cxn ang="0">
                    <a:pos x="50" y="495"/>
                  </a:cxn>
                  <a:cxn ang="0">
                    <a:pos x="78" y="483"/>
                  </a:cxn>
                  <a:cxn ang="0">
                    <a:pos x="103" y="476"/>
                  </a:cxn>
                  <a:cxn ang="0">
                    <a:pos x="132" y="470"/>
                  </a:cxn>
                  <a:cxn ang="0">
                    <a:pos x="159" y="464"/>
                  </a:cxn>
                  <a:cxn ang="0">
                    <a:pos x="190" y="460"/>
                  </a:cxn>
                  <a:cxn ang="0">
                    <a:pos x="218" y="460"/>
                  </a:cxn>
                  <a:cxn ang="0">
                    <a:pos x="245" y="460"/>
                  </a:cxn>
                  <a:cxn ang="0">
                    <a:pos x="276" y="464"/>
                  </a:cxn>
                  <a:cxn ang="0">
                    <a:pos x="303" y="470"/>
                  </a:cxn>
                  <a:cxn ang="0">
                    <a:pos x="331" y="476"/>
                  </a:cxn>
                  <a:cxn ang="0">
                    <a:pos x="358" y="483"/>
                  </a:cxn>
                  <a:cxn ang="0">
                    <a:pos x="385" y="495"/>
                  </a:cxn>
                  <a:cxn ang="0">
                    <a:pos x="412" y="508"/>
                  </a:cxn>
                  <a:cxn ang="0">
                    <a:pos x="435" y="522"/>
                  </a:cxn>
                  <a:cxn ang="0">
                    <a:pos x="435" y="303"/>
                  </a:cxn>
                  <a:cxn ang="0">
                    <a:pos x="433" y="282"/>
                  </a:cxn>
                  <a:cxn ang="0">
                    <a:pos x="431" y="259"/>
                  </a:cxn>
                  <a:cxn ang="0">
                    <a:pos x="427" y="234"/>
                  </a:cxn>
                  <a:cxn ang="0">
                    <a:pos x="422" y="213"/>
                  </a:cxn>
                  <a:cxn ang="0">
                    <a:pos x="414" y="190"/>
                  </a:cxn>
                  <a:cxn ang="0">
                    <a:pos x="406" y="169"/>
                  </a:cxn>
                  <a:cxn ang="0">
                    <a:pos x="393" y="146"/>
                  </a:cxn>
                  <a:cxn ang="0">
                    <a:pos x="381" y="127"/>
                  </a:cxn>
                  <a:cxn ang="0">
                    <a:pos x="368" y="108"/>
                  </a:cxn>
                  <a:cxn ang="0">
                    <a:pos x="353" y="90"/>
                  </a:cxn>
                  <a:cxn ang="0">
                    <a:pos x="337" y="73"/>
                  </a:cxn>
                  <a:cxn ang="0">
                    <a:pos x="320" y="58"/>
                  </a:cxn>
                  <a:cxn ang="0">
                    <a:pos x="301" y="42"/>
                  </a:cxn>
                  <a:cxn ang="0">
                    <a:pos x="282" y="31"/>
                  </a:cxn>
                  <a:cxn ang="0">
                    <a:pos x="262" y="19"/>
                  </a:cxn>
                  <a:cxn ang="0">
                    <a:pos x="239" y="8"/>
                  </a:cxn>
                  <a:cxn ang="0">
                    <a:pos x="218" y="0"/>
                  </a:cxn>
                </a:cxnLst>
                <a:rect l="0" t="0" r="r" b="b"/>
                <a:pathLst>
                  <a:path w="435" h="522">
                    <a:moveTo>
                      <a:pt x="218" y="0"/>
                    </a:moveTo>
                    <a:lnTo>
                      <a:pt x="195" y="8"/>
                    </a:lnTo>
                    <a:lnTo>
                      <a:pt x="174" y="19"/>
                    </a:lnTo>
                    <a:lnTo>
                      <a:pt x="153" y="31"/>
                    </a:lnTo>
                    <a:lnTo>
                      <a:pt x="134" y="42"/>
                    </a:lnTo>
                    <a:lnTo>
                      <a:pt x="115" y="58"/>
                    </a:lnTo>
                    <a:lnTo>
                      <a:pt x="98" y="73"/>
                    </a:lnTo>
                    <a:lnTo>
                      <a:pt x="82" y="90"/>
                    </a:lnTo>
                    <a:lnTo>
                      <a:pt x="67" y="108"/>
                    </a:lnTo>
                    <a:lnTo>
                      <a:pt x="53" y="127"/>
                    </a:lnTo>
                    <a:lnTo>
                      <a:pt x="42" y="146"/>
                    </a:lnTo>
                    <a:lnTo>
                      <a:pt x="30" y="169"/>
                    </a:lnTo>
                    <a:lnTo>
                      <a:pt x="23" y="190"/>
                    </a:lnTo>
                    <a:lnTo>
                      <a:pt x="13" y="213"/>
                    </a:lnTo>
                    <a:lnTo>
                      <a:pt x="7" y="234"/>
                    </a:lnTo>
                    <a:lnTo>
                      <a:pt x="4" y="259"/>
                    </a:lnTo>
                    <a:lnTo>
                      <a:pt x="2" y="282"/>
                    </a:lnTo>
                    <a:lnTo>
                      <a:pt x="0" y="303"/>
                    </a:lnTo>
                    <a:lnTo>
                      <a:pt x="0" y="522"/>
                    </a:lnTo>
                    <a:lnTo>
                      <a:pt x="25" y="508"/>
                    </a:lnTo>
                    <a:lnTo>
                      <a:pt x="50" y="495"/>
                    </a:lnTo>
                    <a:lnTo>
                      <a:pt x="78" y="483"/>
                    </a:lnTo>
                    <a:lnTo>
                      <a:pt x="103" y="476"/>
                    </a:lnTo>
                    <a:lnTo>
                      <a:pt x="132" y="470"/>
                    </a:lnTo>
                    <a:lnTo>
                      <a:pt x="159" y="464"/>
                    </a:lnTo>
                    <a:lnTo>
                      <a:pt x="190" y="460"/>
                    </a:lnTo>
                    <a:lnTo>
                      <a:pt x="218" y="460"/>
                    </a:lnTo>
                    <a:lnTo>
                      <a:pt x="245" y="460"/>
                    </a:lnTo>
                    <a:lnTo>
                      <a:pt x="276" y="464"/>
                    </a:lnTo>
                    <a:lnTo>
                      <a:pt x="303" y="470"/>
                    </a:lnTo>
                    <a:lnTo>
                      <a:pt x="331" y="476"/>
                    </a:lnTo>
                    <a:lnTo>
                      <a:pt x="358" y="483"/>
                    </a:lnTo>
                    <a:lnTo>
                      <a:pt x="385" y="495"/>
                    </a:lnTo>
                    <a:lnTo>
                      <a:pt x="412" y="508"/>
                    </a:lnTo>
                    <a:lnTo>
                      <a:pt x="435" y="522"/>
                    </a:lnTo>
                    <a:lnTo>
                      <a:pt x="435" y="303"/>
                    </a:lnTo>
                    <a:lnTo>
                      <a:pt x="433" y="282"/>
                    </a:lnTo>
                    <a:lnTo>
                      <a:pt x="431" y="259"/>
                    </a:lnTo>
                    <a:lnTo>
                      <a:pt x="427" y="234"/>
                    </a:lnTo>
                    <a:lnTo>
                      <a:pt x="422" y="213"/>
                    </a:lnTo>
                    <a:lnTo>
                      <a:pt x="414" y="190"/>
                    </a:lnTo>
                    <a:lnTo>
                      <a:pt x="406" y="169"/>
                    </a:lnTo>
                    <a:lnTo>
                      <a:pt x="393" y="146"/>
                    </a:lnTo>
                    <a:lnTo>
                      <a:pt x="381" y="127"/>
                    </a:lnTo>
                    <a:lnTo>
                      <a:pt x="368" y="108"/>
                    </a:lnTo>
                    <a:lnTo>
                      <a:pt x="353" y="90"/>
                    </a:lnTo>
                    <a:lnTo>
                      <a:pt x="337" y="73"/>
                    </a:lnTo>
                    <a:lnTo>
                      <a:pt x="320" y="58"/>
                    </a:lnTo>
                    <a:lnTo>
                      <a:pt x="301" y="42"/>
                    </a:lnTo>
                    <a:lnTo>
                      <a:pt x="282" y="31"/>
                    </a:lnTo>
                    <a:lnTo>
                      <a:pt x="262" y="19"/>
                    </a:lnTo>
                    <a:lnTo>
                      <a:pt x="239" y="8"/>
                    </a:lnTo>
                    <a:lnTo>
                      <a:pt x="21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305" name="Rectangle 41"/>
              <p:cNvSpPr>
                <a:spLocks noChangeArrowheads="1"/>
              </p:cNvSpPr>
              <p:nvPr/>
            </p:nvSpPr>
            <p:spPr bwMode="auto">
              <a:xfrm>
                <a:off x="4921" y="2381"/>
                <a:ext cx="389" cy="8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306" name="Rectangle 42"/>
              <p:cNvSpPr>
                <a:spLocks noChangeArrowheads="1"/>
              </p:cNvSpPr>
              <p:nvPr/>
            </p:nvSpPr>
            <p:spPr bwMode="auto">
              <a:xfrm>
                <a:off x="4921" y="2381"/>
                <a:ext cx="389" cy="8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307" name="Rectangle 43"/>
              <p:cNvSpPr>
                <a:spLocks noChangeArrowheads="1"/>
              </p:cNvSpPr>
              <p:nvPr/>
            </p:nvSpPr>
            <p:spPr bwMode="auto">
              <a:xfrm>
                <a:off x="4947" y="2366"/>
                <a:ext cx="339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1200">
                    <a:solidFill>
                      <a:srgbClr val="000000"/>
                    </a:solidFill>
                    <a:latin typeface="Times New Roman" pitchFamily="18" charset="0"/>
                    <a:ea typeface="Arial Unicode MS" pitchFamily="34" charset="-128"/>
                  </a:rPr>
                  <a:t>OR Gate</a:t>
                </a:r>
                <a:endParaRPr lang="it-IT" sz="2800" b="1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</a:endParaRPr>
              </a:p>
            </p:txBody>
          </p:sp>
          <p:sp>
            <p:nvSpPr>
              <p:cNvPr id="395308" name="Rectangle 44"/>
              <p:cNvSpPr>
                <a:spLocks noChangeArrowheads="1"/>
              </p:cNvSpPr>
              <p:nvPr/>
            </p:nvSpPr>
            <p:spPr bwMode="auto">
              <a:xfrm>
                <a:off x="4695" y="2728"/>
                <a:ext cx="409" cy="2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309" name="Rectangle 45"/>
              <p:cNvSpPr>
                <a:spLocks noChangeArrowheads="1"/>
              </p:cNvSpPr>
              <p:nvPr/>
            </p:nvSpPr>
            <p:spPr bwMode="auto">
              <a:xfrm>
                <a:off x="4695" y="2728"/>
                <a:ext cx="409" cy="240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310" name="Line 46"/>
              <p:cNvSpPr>
                <a:spLocks noChangeShapeType="1"/>
              </p:cNvSpPr>
              <p:nvPr/>
            </p:nvSpPr>
            <p:spPr bwMode="auto">
              <a:xfrm>
                <a:off x="4900" y="2968"/>
                <a:ext cx="1" cy="2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311" name="Freeform 47"/>
              <p:cNvSpPr>
                <a:spLocks/>
              </p:cNvSpPr>
              <p:nvPr/>
            </p:nvSpPr>
            <p:spPr bwMode="auto">
              <a:xfrm>
                <a:off x="4898" y="2990"/>
                <a:ext cx="131" cy="25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6" y="0"/>
                  </a:cxn>
                  <a:cxn ang="0">
                    <a:pos x="29" y="2"/>
                  </a:cxn>
                  <a:cxn ang="0">
                    <a:pos x="43" y="4"/>
                  </a:cxn>
                  <a:cxn ang="0">
                    <a:pos x="56" y="6"/>
                  </a:cxn>
                  <a:cxn ang="0">
                    <a:pos x="67" y="10"/>
                  </a:cxn>
                  <a:cxn ang="0">
                    <a:pos x="79" y="12"/>
                  </a:cxn>
                  <a:cxn ang="0">
                    <a:pos x="92" y="17"/>
                  </a:cxn>
                  <a:cxn ang="0">
                    <a:pos x="104" y="21"/>
                  </a:cxn>
                  <a:cxn ang="0">
                    <a:pos x="115" y="27"/>
                  </a:cxn>
                  <a:cxn ang="0">
                    <a:pos x="127" y="33"/>
                  </a:cxn>
                  <a:cxn ang="0">
                    <a:pos x="136" y="39"/>
                  </a:cxn>
                  <a:cxn ang="0">
                    <a:pos x="148" y="44"/>
                  </a:cxn>
                  <a:cxn ang="0">
                    <a:pos x="167" y="60"/>
                  </a:cxn>
                  <a:cxn ang="0">
                    <a:pos x="184" y="77"/>
                  </a:cxn>
                  <a:cxn ang="0">
                    <a:pos x="202" y="94"/>
                  </a:cxn>
                  <a:cxn ang="0">
                    <a:pos x="209" y="104"/>
                  </a:cxn>
                  <a:cxn ang="0">
                    <a:pos x="217" y="115"/>
                  </a:cxn>
                  <a:cxn ang="0">
                    <a:pos x="223" y="125"/>
                  </a:cxn>
                  <a:cxn ang="0">
                    <a:pos x="230" y="136"/>
                  </a:cxn>
                  <a:cxn ang="0">
                    <a:pos x="236" y="148"/>
                  </a:cxn>
                  <a:cxn ang="0">
                    <a:pos x="240" y="157"/>
                  </a:cxn>
                  <a:cxn ang="0">
                    <a:pos x="246" y="171"/>
                  </a:cxn>
                  <a:cxn ang="0">
                    <a:pos x="250" y="182"/>
                  </a:cxn>
                  <a:cxn ang="0">
                    <a:pos x="253" y="194"/>
                  </a:cxn>
                  <a:cxn ang="0">
                    <a:pos x="255" y="207"/>
                  </a:cxn>
                  <a:cxn ang="0">
                    <a:pos x="257" y="219"/>
                  </a:cxn>
                  <a:cxn ang="0">
                    <a:pos x="259" y="232"/>
                  </a:cxn>
                  <a:cxn ang="0">
                    <a:pos x="261" y="246"/>
                  </a:cxn>
                  <a:cxn ang="0">
                    <a:pos x="261" y="259"/>
                  </a:cxn>
                  <a:cxn ang="0">
                    <a:pos x="261" y="271"/>
                  </a:cxn>
                  <a:cxn ang="0">
                    <a:pos x="259" y="284"/>
                  </a:cxn>
                  <a:cxn ang="0">
                    <a:pos x="257" y="297"/>
                  </a:cxn>
                  <a:cxn ang="0">
                    <a:pos x="255" y="309"/>
                  </a:cxn>
                  <a:cxn ang="0">
                    <a:pos x="253" y="322"/>
                  </a:cxn>
                  <a:cxn ang="0">
                    <a:pos x="250" y="334"/>
                  </a:cxn>
                  <a:cxn ang="0">
                    <a:pos x="246" y="345"/>
                  </a:cxn>
                  <a:cxn ang="0">
                    <a:pos x="240" y="359"/>
                  </a:cxn>
                  <a:cxn ang="0">
                    <a:pos x="236" y="368"/>
                  </a:cxn>
                  <a:cxn ang="0">
                    <a:pos x="230" y="380"/>
                  </a:cxn>
                  <a:cxn ang="0">
                    <a:pos x="223" y="391"/>
                  </a:cxn>
                  <a:cxn ang="0">
                    <a:pos x="217" y="401"/>
                  </a:cxn>
                  <a:cxn ang="0">
                    <a:pos x="209" y="412"/>
                  </a:cxn>
                  <a:cxn ang="0">
                    <a:pos x="202" y="422"/>
                  </a:cxn>
                  <a:cxn ang="0">
                    <a:pos x="184" y="439"/>
                  </a:cxn>
                  <a:cxn ang="0">
                    <a:pos x="167" y="456"/>
                  </a:cxn>
                  <a:cxn ang="0">
                    <a:pos x="148" y="472"/>
                  </a:cxn>
                  <a:cxn ang="0">
                    <a:pos x="136" y="478"/>
                  </a:cxn>
                  <a:cxn ang="0">
                    <a:pos x="127" y="483"/>
                  </a:cxn>
                  <a:cxn ang="0">
                    <a:pos x="115" y="489"/>
                  </a:cxn>
                  <a:cxn ang="0">
                    <a:pos x="104" y="495"/>
                  </a:cxn>
                  <a:cxn ang="0">
                    <a:pos x="92" y="499"/>
                  </a:cxn>
                  <a:cxn ang="0">
                    <a:pos x="79" y="504"/>
                  </a:cxn>
                  <a:cxn ang="0">
                    <a:pos x="67" y="506"/>
                  </a:cxn>
                  <a:cxn ang="0">
                    <a:pos x="56" y="510"/>
                  </a:cxn>
                  <a:cxn ang="0">
                    <a:pos x="43" y="512"/>
                  </a:cxn>
                  <a:cxn ang="0">
                    <a:pos x="29" y="514"/>
                  </a:cxn>
                  <a:cxn ang="0">
                    <a:pos x="16" y="516"/>
                  </a:cxn>
                  <a:cxn ang="0">
                    <a:pos x="4" y="516"/>
                  </a:cxn>
                  <a:cxn ang="0">
                    <a:pos x="0" y="259"/>
                  </a:cxn>
                  <a:cxn ang="0">
                    <a:pos x="4" y="0"/>
                  </a:cxn>
                </a:cxnLst>
                <a:rect l="0" t="0" r="r" b="b"/>
                <a:pathLst>
                  <a:path w="261" h="516">
                    <a:moveTo>
                      <a:pt x="4" y="0"/>
                    </a:moveTo>
                    <a:lnTo>
                      <a:pt x="16" y="0"/>
                    </a:lnTo>
                    <a:lnTo>
                      <a:pt x="29" y="2"/>
                    </a:lnTo>
                    <a:lnTo>
                      <a:pt x="43" y="4"/>
                    </a:lnTo>
                    <a:lnTo>
                      <a:pt x="56" y="6"/>
                    </a:lnTo>
                    <a:lnTo>
                      <a:pt x="67" y="10"/>
                    </a:lnTo>
                    <a:lnTo>
                      <a:pt x="79" y="12"/>
                    </a:lnTo>
                    <a:lnTo>
                      <a:pt x="92" y="17"/>
                    </a:lnTo>
                    <a:lnTo>
                      <a:pt x="104" y="21"/>
                    </a:lnTo>
                    <a:lnTo>
                      <a:pt x="115" y="27"/>
                    </a:lnTo>
                    <a:lnTo>
                      <a:pt x="127" y="33"/>
                    </a:lnTo>
                    <a:lnTo>
                      <a:pt x="136" y="39"/>
                    </a:lnTo>
                    <a:lnTo>
                      <a:pt x="148" y="44"/>
                    </a:lnTo>
                    <a:lnTo>
                      <a:pt x="167" y="60"/>
                    </a:lnTo>
                    <a:lnTo>
                      <a:pt x="184" y="77"/>
                    </a:lnTo>
                    <a:lnTo>
                      <a:pt x="202" y="94"/>
                    </a:lnTo>
                    <a:lnTo>
                      <a:pt x="209" y="104"/>
                    </a:lnTo>
                    <a:lnTo>
                      <a:pt x="217" y="115"/>
                    </a:lnTo>
                    <a:lnTo>
                      <a:pt x="223" y="125"/>
                    </a:lnTo>
                    <a:lnTo>
                      <a:pt x="230" y="136"/>
                    </a:lnTo>
                    <a:lnTo>
                      <a:pt x="236" y="148"/>
                    </a:lnTo>
                    <a:lnTo>
                      <a:pt x="240" y="157"/>
                    </a:lnTo>
                    <a:lnTo>
                      <a:pt x="246" y="171"/>
                    </a:lnTo>
                    <a:lnTo>
                      <a:pt x="250" y="182"/>
                    </a:lnTo>
                    <a:lnTo>
                      <a:pt x="253" y="194"/>
                    </a:lnTo>
                    <a:lnTo>
                      <a:pt x="255" y="207"/>
                    </a:lnTo>
                    <a:lnTo>
                      <a:pt x="257" y="219"/>
                    </a:lnTo>
                    <a:lnTo>
                      <a:pt x="259" y="232"/>
                    </a:lnTo>
                    <a:lnTo>
                      <a:pt x="261" y="246"/>
                    </a:lnTo>
                    <a:lnTo>
                      <a:pt x="261" y="259"/>
                    </a:lnTo>
                    <a:lnTo>
                      <a:pt x="261" y="271"/>
                    </a:lnTo>
                    <a:lnTo>
                      <a:pt x="259" y="284"/>
                    </a:lnTo>
                    <a:lnTo>
                      <a:pt x="257" y="297"/>
                    </a:lnTo>
                    <a:lnTo>
                      <a:pt x="255" y="309"/>
                    </a:lnTo>
                    <a:lnTo>
                      <a:pt x="253" y="322"/>
                    </a:lnTo>
                    <a:lnTo>
                      <a:pt x="250" y="334"/>
                    </a:lnTo>
                    <a:lnTo>
                      <a:pt x="246" y="345"/>
                    </a:lnTo>
                    <a:lnTo>
                      <a:pt x="240" y="359"/>
                    </a:lnTo>
                    <a:lnTo>
                      <a:pt x="236" y="368"/>
                    </a:lnTo>
                    <a:lnTo>
                      <a:pt x="230" y="380"/>
                    </a:lnTo>
                    <a:lnTo>
                      <a:pt x="223" y="391"/>
                    </a:lnTo>
                    <a:lnTo>
                      <a:pt x="217" y="401"/>
                    </a:lnTo>
                    <a:lnTo>
                      <a:pt x="209" y="412"/>
                    </a:lnTo>
                    <a:lnTo>
                      <a:pt x="202" y="422"/>
                    </a:lnTo>
                    <a:lnTo>
                      <a:pt x="184" y="439"/>
                    </a:lnTo>
                    <a:lnTo>
                      <a:pt x="167" y="456"/>
                    </a:lnTo>
                    <a:lnTo>
                      <a:pt x="148" y="472"/>
                    </a:lnTo>
                    <a:lnTo>
                      <a:pt x="136" y="478"/>
                    </a:lnTo>
                    <a:lnTo>
                      <a:pt x="127" y="483"/>
                    </a:lnTo>
                    <a:lnTo>
                      <a:pt x="115" y="489"/>
                    </a:lnTo>
                    <a:lnTo>
                      <a:pt x="104" y="495"/>
                    </a:lnTo>
                    <a:lnTo>
                      <a:pt x="92" y="499"/>
                    </a:lnTo>
                    <a:lnTo>
                      <a:pt x="79" y="504"/>
                    </a:lnTo>
                    <a:lnTo>
                      <a:pt x="67" y="506"/>
                    </a:lnTo>
                    <a:lnTo>
                      <a:pt x="56" y="510"/>
                    </a:lnTo>
                    <a:lnTo>
                      <a:pt x="43" y="512"/>
                    </a:lnTo>
                    <a:lnTo>
                      <a:pt x="29" y="514"/>
                    </a:lnTo>
                    <a:lnTo>
                      <a:pt x="16" y="516"/>
                    </a:lnTo>
                    <a:lnTo>
                      <a:pt x="4" y="516"/>
                    </a:lnTo>
                    <a:lnTo>
                      <a:pt x="0" y="25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312" name="Freeform 48"/>
              <p:cNvSpPr>
                <a:spLocks/>
              </p:cNvSpPr>
              <p:nvPr/>
            </p:nvSpPr>
            <p:spPr bwMode="auto">
              <a:xfrm>
                <a:off x="4900" y="2990"/>
                <a:ext cx="129" cy="2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0"/>
                  </a:cxn>
                  <a:cxn ang="0">
                    <a:pos x="25" y="2"/>
                  </a:cxn>
                  <a:cxn ang="0">
                    <a:pos x="39" y="4"/>
                  </a:cxn>
                  <a:cxn ang="0">
                    <a:pos x="52" y="6"/>
                  </a:cxn>
                  <a:cxn ang="0">
                    <a:pos x="63" y="10"/>
                  </a:cxn>
                  <a:cxn ang="0">
                    <a:pos x="75" y="12"/>
                  </a:cxn>
                  <a:cxn ang="0">
                    <a:pos x="88" y="17"/>
                  </a:cxn>
                  <a:cxn ang="0">
                    <a:pos x="100" y="21"/>
                  </a:cxn>
                  <a:cxn ang="0">
                    <a:pos x="111" y="27"/>
                  </a:cxn>
                  <a:cxn ang="0">
                    <a:pos x="123" y="33"/>
                  </a:cxn>
                  <a:cxn ang="0">
                    <a:pos x="132" y="39"/>
                  </a:cxn>
                  <a:cxn ang="0">
                    <a:pos x="144" y="44"/>
                  </a:cxn>
                  <a:cxn ang="0">
                    <a:pos x="163" y="60"/>
                  </a:cxn>
                  <a:cxn ang="0">
                    <a:pos x="180" y="77"/>
                  </a:cxn>
                  <a:cxn ang="0">
                    <a:pos x="198" y="94"/>
                  </a:cxn>
                  <a:cxn ang="0">
                    <a:pos x="205" y="104"/>
                  </a:cxn>
                  <a:cxn ang="0">
                    <a:pos x="213" y="115"/>
                  </a:cxn>
                  <a:cxn ang="0">
                    <a:pos x="219" y="125"/>
                  </a:cxn>
                  <a:cxn ang="0">
                    <a:pos x="226" y="136"/>
                  </a:cxn>
                  <a:cxn ang="0">
                    <a:pos x="232" y="148"/>
                  </a:cxn>
                  <a:cxn ang="0">
                    <a:pos x="236" y="157"/>
                  </a:cxn>
                  <a:cxn ang="0">
                    <a:pos x="242" y="171"/>
                  </a:cxn>
                  <a:cxn ang="0">
                    <a:pos x="246" y="182"/>
                  </a:cxn>
                  <a:cxn ang="0">
                    <a:pos x="249" y="194"/>
                  </a:cxn>
                  <a:cxn ang="0">
                    <a:pos x="251" y="207"/>
                  </a:cxn>
                  <a:cxn ang="0">
                    <a:pos x="253" y="219"/>
                  </a:cxn>
                  <a:cxn ang="0">
                    <a:pos x="255" y="232"/>
                  </a:cxn>
                  <a:cxn ang="0">
                    <a:pos x="257" y="246"/>
                  </a:cxn>
                  <a:cxn ang="0">
                    <a:pos x="257" y="259"/>
                  </a:cxn>
                  <a:cxn ang="0">
                    <a:pos x="257" y="271"/>
                  </a:cxn>
                  <a:cxn ang="0">
                    <a:pos x="255" y="284"/>
                  </a:cxn>
                  <a:cxn ang="0">
                    <a:pos x="253" y="297"/>
                  </a:cxn>
                  <a:cxn ang="0">
                    <a:pos x="251" y="309"/>
                  </a:cxn>
                  <a:cxn ang="0">
                    <a:pos x="249" y="322"/>
                  </a:cxn>
                  <a:cxn ang="0">
                    <a:pos x="246" y="334"/>
                  </a:cxn>
                  <a:cxn ang="0">
                    <a:pos x="242" y="345"/>
                  </a:cxn>
                  <a:cxn ang="0">
                    <a:pos x="236" y="359"/>
                  </a:cxn>
                  <a:cxn ang="0">
                    <a:pos x="232" y="368"/>
                  </a:cxn>
                  <a:cxn ang="0">
                    <a:pos x="226" y="380"/>
                  </a:cxn>
                  <a:cxn ang="0">
                    <a:pos x="219" y="391"/>
                  </a:cxn>
                  <a:cxn ang="0">
                    <a:pos x="213" y="401"/>
                  </a:cxn>
                  <a:cxn ang="0">
                    <a:pos x="205" y="412"/>
                  </a:cxn>
                  <a:cxn ang="0">
                    <a:pos x="198" y="422"/>
                  </a:cxn>
                  <a:cxn ang="0">
                    <a:pos x="180" y="439"/>
                  </a:cxn>
                  <a:cxn ang="0">
                    <a:pos x="163" y="456"/>
                  </a:cxn>
                  <a:cxn ang="0">
                    <a:pos x="144" y="472"/>
                  </a:cxn>
                  <a:cxn ang="0">
                    <a:pos x="132" y="478"/>
                  </a:cxn>
                  <a:cxn ang="0">
                    <a:pos x="123" y="483"/>
                  </a:cxn>
                  <a:cxn ang="0">
                    <a:pos x="111" y="489"/>
                  </a:cxn>
                  <a:cxn ang="0">
                    <a:pos x="100" y="495"/>
                  </a:cxn>
                  <a:cxn ang="0">
                    <a:pos x="88" y="499"/>
                  </a:cxn>
                  <a:cxn ang="0">
                    <a:pos x="75" y="504"/>
                  </a:cxn>
                  <a:cxn ang="0">
                    <a:pos x="63" y="506"/>
                  </a:cxn>
                  <a:cxn ang="0">
                    <a:pos x="52" y="510"/>
                  </a:cxn>
                  <a:cxn ang="0">
                    <a:pos x="39" y="512"/>
                  </a:cxn>
                  <a:cxn ang="0">
                    <a:pos x="25" y="514"/>
                  </a:cxn>
                  <a:cxn ang="0">
                    <a:pos x="12" y="516"/>
                  </a:cxn>
                  <a:cxn ang="0">
                    <a:pos x="0" y="516"/>
                  </a:cxn>
                </a:cxnLst>
                <a:rect l="0" t="0" r="r" b="b"/>
                <a:pathLst>
                  <a:path w="257" h="516">
                    <a:moveTo>
                      <a:pt x="0" y="0"/>
                    </a:moveTo>
                    <a:lnTo>
                      <a:pt x="12" y="0"/>
                    </a:lnTo>
                    <a:lnTo>
                      <a:pt x="25" y="2"/>
                    </a:lnTo>
                    <a:lnTo>
                      <a:pt x="39" y="4"/>
                    </a:lnTo>
                    <a:lnTo>
                      <a:pt x="52" y="6"/>
                    </a:lnTo>
                    <a:lnTo>
                      <a:pt x="63" y="10"/>
                    </a:lnTo>
                    <a:lnTo>
                      <a:pt x="75" y="12"/>
                    </a:lnTo>
                    <a:lnTo>
                      <a:pt x="88" y="17"/>
                    </a:lnTo>
                    <a:lnTo>
                      <a:pt x="100" y="21"/>
                    </a:lnTo>
                    <a:lnTo>
                      <a:pt x="111" y="27"/>
                    </a:lnTo>
                    <a:lnTo>
                      <a:pt x="123" y="33"/>
                    </a:lnTo>
                    <a:lnTo>
                      <a:pt x="132" y="39"/>
                    </a:lnTo>
                    <a:lnTo>
                      <a:pt x="144" y="44"/>
                    </a:lnTo>
                    <a:lnTo>
                      <a:pt x="163" y="60"/>
                    </a:lnTo>
                    <a:lnTo>
                      <a:pt x="180" y="77"/>
                    </a:lnTo>
                    <a:lnTo>
                      <a:pt x="198" y="94"/>
                    </a:lnTo>
                    <a:lnTo>
                      <a:pt x="205" y="104"/>
                    </a:lnTo>
                    <a:lnTo>
                      <a:pt x="213" y="115"/>
                    </a:lnTo>
                    <a:lnTo>
                      <a:pt x="219" y="125"/>
                    </a:lnTo>
                    <a:lnTo>
                      <a:pt x="226" y="136"/>
                    </a:lnTo>
                    <a:lnTo>
                      <a:pt x="232" y="148"/>
                    </a:lnTo>
                    <a:lnTo>
                      <a:pt x="236" y="157"/>
                    </a:lnTo>
                    <a:lnTo>
                      <a:pt x="242" y="171"/>
                    </a:lnTo>
                    <a:lnTo>
                      <a:pt x="246" y="182"/>
                    </a:lnTo>
                    <a:lnTo>
                      <a:pt x="249" y="194"/>
                    </a:lnTo>
                    <a:lnTo>
                      <a:pt x="251" y="207"/>
                    </a:lnTo>
                    <a:lnTo>
                      <a:pt x="253" y="219"/>
                    </a:lnTo>
                    <a:lnTo>
                      <a:pt x="255" y="232"/>
                    </a:lnTo>
                    <a:lnTo>
                      <a:pt x="257" y="246"/>
                    </a:lnTo>
                    <a:lnTo>
                      <a:pt x="257" y="259"/>
                    </a:lnTo>
                    <a:lnTo>
                      <a:pt x="257" y="271"/>
                    </a:lnTo>
                    <a:lnTo>
                      <a:pt x="255" y="284"/>
                    </a:lnTo>
                    <a:lnTo>
                      <a:pt x="253" y="297"/>
                    </a:lnTo>
                    <a:lnTo>
                      <a:pt x="251" y="309"/>
                    </a:lnTo>
                    <a:lnTo>
                      <a:pt x="249" y="322"/>
                    </a:lnTo>
                    <a:lnTo>
                      <a:pt x="246" y="334"/>
                    </a:lnTo>
                    <a:lnTo>
                      <a:pt x="242" y="345"/>
                    </a:lnTo>
                    <a:lnTo>
                      <a:pt x="236" y="359"/>
                    </a:lnTo>
                    <a:lnTo>
                      <a:pt x="232" y="368"/>
                    </a:lnTo>
                    <a:lnTo>
                      <a:pt x="226" y="380"/>
                    </a:lnTo>
                    <a:lnTo>
                      <a:pt x="219" y="391"/>
                    </a:lnTo>
                    <a:lnTo>
                      <a:pt x="213" y="401"/>
                    </a:lnTo>
                    <a:lnTo>
                      <a:pt x="205" y="412"/>
                    </a:lnTo>
                    <a:lnTo>
                      <a:pt x="198" y="422"/>
                    </a:lnTo>
                    <a:lnTo>
                      <a:pt x="180" y="439"/>
                    </a:lnTo>
                    <a:lnTo>
                      <a:pt x="163" y="456"/>
                    </a:lnTo>
                    <a:lnTo>
                      <a:pt x="144" y="472"/>
                    </a:lnTo>
                    <a:lnTo>
                      <a:pt x="132" y="478"/>
                    </a:lnTo>
                    <a:lnTo>
                      <a:pt x="123" y="483"/>
                    </a:lnTo>
                    <a:lnTo>
                      <a:pt x="111" y="489"/>
                    </a:lnTo>
                    <a:lnTo>
                      <a:pt x="100" y="495"/>
                    </a:lnTo>
                    <a:lnTo>
                      <a:pt x="88" y="499"/>
                    </a:lnTo>
                    <a:lnTo>
                      <a:pt x="75" y="504"/>
                    </a:lnTo>
                    <a:lnTo>
                      <a:pt x="63" y="506"/>
                    </a:lnTo>
                    <a:lnTo>
                      <a:pt x="52" y="510"/>
                    </a:lnTo>
                    <a:lnTo>
                      <a:pt x="39" y="512"/>
                    </a:lnTo>
                    <a:lnTo>
                      <a:pt x="25" y="514"/>
                    </a:lnTo>
                    <a:lnTo>
                      <a:pt x="12" y="516"/>
                    </a:lnTo>
                    <a:lnTo>
                      <a:pt x="0" y="516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313" name="Freeform 49"/>
              <p:cNvSpPr>
                <a:spLocks/>
              </p:cNvSpPr>
              <p:nvPr/>
            </p:nvSpPr>
            <p:spPr bwMode="auto">
              <a:xfrm>
                <a:off x="4769" y="2990"/>
                <a:ext cx="131" cy="257"/>
              </a:xfrm>
              <a:custGeom>
                <a:avLst/>
                <a:gdLst/>
                <a:ahLst/>
                <a:cxnLst>
                  <a:cxn ang="0">
                    <a:pos x="260" y="516"/>
                  </a:cxn>
                  <a:cxn ang="0">
                    <a:pos x="245" y="516"/>
                  </a:cxn>
                  <a:cxn ang="0">
                    <a:pos x="220" y="512"/>
                  </a:cxn>
                  <a:cxn ang="0">
                    <a:pos x="193" y="508"/>
                  </a:cxn>
                  <a:cxn ang="0">
                    <a:pos x="170" y="501"/>
                  </a:cxn>
                  <a:cxn ang="0">
                    <a:pos x="147" y="491"/>
                  </a:cxn>
                  <a:cxn ang="0">
                    <a:pos x="124" y="478"/>
                  </a:cxn>
                  <a:cxn ang="0">
                    <a:pos x="103" y="464"/>
                  </a:cxn>
                  <a:cxn ang="0">
                    <a:pos x="76" y="439"/>
                  </a:cxn>
                  <a:cxn ang="0">
                    <a:pos x="51" y="412"/>
                  </a:cxn>
                  <a:cxn ang="0">
                    <a:pos x="38" y="391"/>
                  </a:cxn>
                  <a:cxn ang="0">
                    <a:pos x="24" y="370"/>
                  </a:cxn>
                  <a:cxn ang="0">
                    <a:pos x="15" y="347"/>
                  </a:cxn>
                  <a:cxn ang="0">
                    <a:pos x="7" y="322"/>
                  </a:cxn>
                  <a:cxn ang="0">
                    <a:pos x="3" y="297"/>
                  </a:cxn>
                  <a:cxn ang="0">
                    <a:pos x="0" y="271"/>
                  </a:cxn>
                  <a:cxn ang="0">
                    <a:pos x="0" y="246"/>
                  </a:cxn>
                  <a:cxn ang="0">
                    <a:pos x="3" y="219"/>
                  </a:cxn>
                  <a:cxn ang="0">
                    <a:pos x="7" y="194"/>
                  </a:cxn>
                  <a:cxn ang="0">
                    <a:pos x="15" y="169"/>
                  </a:cxn>
                  <a:cxn ang="0">
                    <a:pos x="24" y="146"/>
                  </a:cxn>
                  <a:cxn ang="0">
                    <a:pos x="38" y="125"/>
                  </a:cxn>
                  <a:cxn ang="0">
                    <a:pos x="51" y="104"/>
                  </a:cxn>
                  <a:cxn ang="0">
                    <a:pos x="76" y="75"/>
                  </a:cxn>
                  <a:cxn ang="0">
                    <a:pos x="103" y="52"/>
                  </a:cxn>
                  <a:cxn ang="0">
                    <a:pos x="124" y="37"/>
                  </a:cxn>
                  <a:cxn ang="0">
                    <a:pos x="147" y="25"/>
                  </a:cxn>
                  <a:cxn ang="0">
                    <a:pos x="170" y="16"/>
                  </a:cxn>
                  <a:cxn ang="0">
                    <a:pos x="193" y="8"/>
                  </a:cxn>
                  <a:cxn ang="0">
                    <a:pos x="220" y="4"/>
                  </a:cxn>
                  <a:cxn ang="0">
                    <a:pos x="245" y="0"/>
                  </a:cxn>
                  <a:cxn ang="0">
                    <a:pos x="260" y="0"/>
                  </a:cxn>
                  <a:cxn ang="0">
                    <a:pos x="258" y="259"/>
                  </a:cxn>
                </a:cxnLst>
                <a:rect l="0" t="0" r="r" b="b"/>
                <a:pathLst>
                  <a:path w="262" h="516">
                    <a:moveTo>
                      <a:pt x="262" y="516"/>
                    </a:moveTo>
                    <a:lnTo>
                      <a:pt x="260" y="516"/>
                    </a:lnTo>
                    <a:lnTo>
                      <a:pt x="258" y="516"/>
                    </a:lnTo>
                    <a:lnTo>
                      <a:pt x="245" y="516"/>
                    </a:lnTo>
                    <a:lnTo>
                      <a:pt x="232" y="514"/>
                    </a:lnTo>
                    <a:lnTo>
                      <a:pt x="220" y="512"/>
                    </a:lnTo>
                    <a:lnTo>
                      <a:pt x="207" y="510"/>
                    </a:lnTo>
                    <a:lnTo>
                      <a:pt x="193" y="508"/>
                    </a:lnTo>
                    <a:lnTo>
                      <a:pt x="182" y="504"/>
                    </a:lnTo>
                    <a:lnTo>
                      <a:pt x="170" y="501"/>
                    </a:lnTo>
                    <a:lnTo>
                      <a:pt x="159" y="495"/>
                    </a:lnTo>
                    <a:lnTo>
                      <a:pt x="147" y="491"/>
                    </a:lnTo>
                    <a:lnTo>
                      <a:pt x="136" y="485"/>
                    </a:lnTo>
                    <a:lnTo>
                      <a:pt x="124" y="478"/>
                    </a:lnTo>
                    <a:lnTo>
                      <a:pt x="115" y="472"/>
                    </a:lnTo>
                    <a:lnTo>
                      <a:pt x="103" y="464"/>
                    </a:lnTo>
                    <a:lnTo>
                      <a:pt x="93" y="456"/>
                    </a:lnTo>
                    <a:lnTo>
                      <a:pt x="76" y="439"/>
                    </a:lnTo>
                    <a:lnTo>
                      <a:pt x="59" y="422"/>
                    </a:lnTo>
                    <a:lnTo>
                      <a:pt x="51" y="412"/>
                    </a:lnTo>
                    <a:lnTo>
                      <a:pt x="44" y="403"/>
                    </a:lnTo>
                    <a:lnTo>
                      <a:pt x="38" y="391"/>
                    </a:lnTo>
                    <a:lnTo>
                      <a:pt x="30" y="382"/>
                    </a:lnTo>
                    <a:lnTo>
                      <a:pt x="24" y="370"/>
                    </a:lnTo>
                    <a:lnTo>
                      <a:pt x="21" y="359"/>
                    </a:lnTo>
                    <a:lnTo>
                      <a:pt x="15" y="347"/>
                    </a:lnTo>
                    <a:lnTo>
                      <a:pt x="11" y="334"/>
                    </a:lnTo>
                    <a:lnTo>
                      <a:pt x="7" y="322"/>
                    </a:lnTo>
                    <a:lnTo>
                      <a:pt x="5" y="311"/>
                    </a:lnTo>
                    <a:lnTo>
                      <a:pt x="3" y="297"/>
                    </a:lnTo>
                    <a:lnTo>
                      <a:pt x="1" y="284"/>
                    </a:lnTo>
                    <a:lnTo>
                      <a:pt x="0" y="271"/>
                    </a:lnTo>
                    <a:lnTo>
                      <a:pt x="0" y="259"/>
                    </a:lnTo>
                    <a:lnTo>
                      <a:pt x="0" y="246"/>
                    </a:lnTo>
                    <a:lnTo>
                      <a:pt x="1" y="232"/>
                    </a:lnTo>
                    <a:lnTo>
                      <a:pt x="3" y="219"/>
                    </a:lnTo>
                    <a:lnTo>
                      <a:pt x="5" y="205"/>
                    </a:lnTo>
                    <a:lnTo>
                      <a:pt x="7" y="194"/>
                    </a:lnTo>
                    <a:lnTo>
                      <a:pt x="11" y="182"/>
                    </a:lnTo>
                    <a:lnTo>
                      <a:pt x="15" y="169"/>
                    </a:lnTo>
                    <a:lnTo>
                      <a:pt x="21" y="157"/>
                    </a:lnTo>
                    <a:lnTo>
                      <a:pt x="24" y="146"/>
                    </a:lnTo>
                    <a:lnTo>
                      <a:pt x="30" y="134"/>
                    </a:lnTo>
                    <a:lnTo>
                      <a:pt x="38" y="125"/>
                    </a:lnTo>
                    <a:lnTo>
                      <a:pt x="44" y="113"/>
                    </a:lnTo>
                    <a:lnTo>
                      <a:pt x="51" y="104"/>
                    </a:lnTo>
                    <a:lnTo>
                      <a:pt x="59" y="94"/>
                    </a:lnTo>
                    <a:lnTo>
                      <a:pt x="76" y="75"/>
                    </a:lnTo>
                    <a:lnTo>
                      <a:pt x="93" y="60"/>
                    </a:lnTo>
                    <a:lnTo>
                      <a:pt x="103" y="52"/>
                    </a:lnTo>
                    <a:lnTo>
                      <a:pt x="115" y="44"/>
                    </a:lnTo>
                    <a:lnTo>
                      <a:pt x="124" y="37"/>
                    </a:lnTo>
                    <a:lnTo>
                      <a:pt x="136" y="31"/>
                    </a:lnTo>
                    <a:lnTo>
                      <a:pt x="147" y="25"/>
                    </a:lnTo>
                    <a:lnTo>
                      <a:pt x="159" y="21"/>
                    </a:lnTo>
                    <a:lnTo>
                      <a:pt x="170" y="16"/>
                    </a:lnTo>
                    <a:lnTo>
                      <a:pt x="182" y="12"/>
                    </a:lnTo>
                    <a:lnTo>
                      <a:pt x="193" y="8"/>
                    </a:lnTo>
                    <a:lnTo>
                      <a:pt x="207" y="6"/>
                    </a:lnTo>
                    <a:lnTo>
                      <a:pt x="220" y="4"/>
                    </a:lnTo>
                    <a:lnTo>
                      <a:pt x="232" y="2"/>
                    </a:lnTo>
                    <a:lnTo>
                      <a:pt x="245" y="0"/>
                    </a:lnTo>
                    <a:lnTo>
                      <a:pt x="258" y="0"/>
                    </a:lnTo>
                    <a:lnTo>
                      <a:pt x="260" y="0"/>
                    </a:lnTo>
                    <a:lnTo>
                      <a:pt x="262" y="0"/>
                    </a:lnTo>
                    <a:lnTo>
                      <a:pt x="258" y="259"/>
                    </a:lnTo>
                    <a:lnTo>
                      <a:pt x="262" y="5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314" name="Freeform 50"/>
              <p:cNvSpPr>
                <a:spLocks/>
              </p:cNvSpPr>
              <p:nvPr/>
            </p:nvSpPr>
            <p:spPr bwMode="auto">
              <a:xfrm>
                <a:off x="4769" y="2990"/>
                <a:ext cx="131" cy="257"/>
              </a:xfrm>
              <a:custGeom>
                <a:avLst/>
                <a:gdLst/>
                <a:ahLst/>
                <a:cxnLst>
                  <a:cxn ang="0">
                    <a:pos x="260" y="516"/>
                  </a:cxn>
                  <a:cxn ang="0">
                    <a:pos x="245" y="516"/>
                  </a:cxn>
                  <a:cxn ang="0">
                    <a:pos x="220" y="512"/>
                  </a:cxn>
                  <a:cxn ang="0">
                    <a:pos x="193" y="508"/>
                  </a:cxn>
                  <a:cxn ang="0">
                    <a:pos x="170" y="501"/>
                  </a:cxn>
                  <a:cxn ang="0">
                    <a:pos x="147" y="491"/>
                  </a:cxn>
                  <a:cxn ang="0">
                    <a:pos x="124" y="478"/>
                  </a:cxn>
                  <a:cxn ang="0">
                    <a:pos x="103" y="464"/>
                  </a:cxn>
                  <a:cxn ang="0">
                    <a:pos x="76" y="439"/>
                  </a:cxn>
                  <a:cxn ang="0">
                    <a:pos x="51" y="412"/>
                  </a:cxn>
                  <a:cxn ang="0">
                    <a:pos x="38" y="391"/>
                  </a:cxn>
                  <a:cxn ang="0">
                    <a:pos x="24" y="370"/>
                  </a:cxn>
                  <a:cxn ang="0">
                    <a:pos x="15" y="347"/>
                  </a:cxn>
                  <a:cxn ang="0">
                    <a:pos x="7" y="322"/>
                  </a:cxn>
                  <a:cxn ang="0">
                    <a:pos x="3" y="297"/>
                  </a:cxn>
                  <a:cxn ang="0">
                    <a:pos x="0" y="271"/>
                  </a:cxn>
                  <a:cxn ang="0">
                    <a:pos x="0" y="246"/>
                  </a:cxn>
                  <a:cxn ang="0">
                    <a:pos x="3" y="219"/>
                  </a:cxn>
                  <a:cxn ang="0">
                    <a:pos x="7" y="194"/>
                  </a:cxn>
                  <a:cxn ang="0">
                    <a:pos x="15" y="169"/>
                  </a:cxn>
                  <a:cxn ang="0">
                    <a:pos x="24" y="146"/>
                  </a:cxn>
                  <a:cxn ang="0">
                    <a:pos x="38" y="125"/>
                  </a:cxn>
                  <a:cxn ang="0">
                    <a:pos x="51" y="104"/>
                  </a:cxn>
                  <a:cxn ang="0">
                    <a:pos x="76" y="75"/>
                  </a:cxn>
                  <a:cxn ang="0">
                    <a:pos x="103" y="52"/>
                  </a:cxn>
                  <a:cxn ang="0">
                    <a:pos x="124" y="37"/>
                  </a:cxn>
                  <a:cxn ang="0">
                    <a:pos x="147" y="25"/>
                  </a:cxn>
                  <a:cxn ang="0">
                    <a:pos x="170" y="16"/>
                  </a:cxn>
                  <a:cxn ang="0">
                    <a:pos x="193" y="8"/>
                  </a:cxn>
                  <a:cxn ang="0">
                    <a:pos x="220" y="4"/>
                  </a:cxn>
                  <a:cxn ang="0">
                    <a:pos x="245" y="0"/>
                  </a:cxn>
                  <a:cxn ang="0">
                    <a:pos x="260" y="0"/>
                  </a:cxn>
                </a:cxnLst>
                <a:rect l="0" t="0" r="r" b="b"/>
                <a:pathLst>
                  <a:path w="262" h="516">
                    <a:moveTo>
                      <a:pt x="262" y="516"/>
                    </a:moveTo>
                    <a:lnTo>
                      <a:pt x="260" y="516"/>
                    </a:lnTo>
                    <a:lnTo>
                      <a:pt x="258" y="516"/>
                    </a:lnTo>
                    <a:lnTo>
                      <a:pt x="245" y="516"/>
                    </a:lnTo>
                    <a:lnTo>
                      <a:pt x="232" y="514"/>
                    </a:lnTo>
                    <a:lnTo>
                      <a:pt x="220" y="512"/>
                    </a:lnTo>
                    <a:lnTo>
                      <a:pt x="207" y="510"/>
                    </a:lnTo>
                    <a:lnTo>
                      <a:pt x="193" y="508"/>
                    </a:lnTo>
                    <a:lnTo>
                      <a:pt x="182" y="504"/>
                    </a:lnTo>
                    <a:lnTo>
                      <a:pt x="170" y="501"/>
                    </a:lnTo>
                    <a:lnTo>
                      <a:pt x="159" y="495"/>
                    </a:lnTo>
                    <a:lnTo>
                      <a:pt x="147" y="491"/>
                    </a:lnTo>
                    <a:lnTo>
                      <a:pt x="136" y="485"/>
                    </a:lnTo>
                    <a:lnTo>
                      <a:pt x="124" y="478"/>
                    </a:lnTo>
                    <a:lnTo>
                      <a:pt x="115" y="472"/>
                    </a:lnTo>
                    <a:lnTo>
                      <a:pt x="103" y="464"/>
                    </a:lnTo>
                    <a:lnTo>
                      <a:pt x="93" y="456"/>
                    </a:lnTo>
                    <a:lnTo>
                      <a:pt x="76" y="439"/>
                    </a:lnTo>
                    <a:lnTo>
                      <a:pt x="59" y="422"/>
                    </a:lnTo>
                    <a:lnTo>
                      <a:pt x="51" y="412"/>
                    </a:lnTo>
                    <a:lnTo>
                      <a:pt x="44" y="403"/>
                    </a:lnTo>
                    <a:lnTo>
                      <a:pt x="38" y="391"/>
                    </a:lnTo>
                    <a:lnTo>
                      <a:pt x="30" y="382"/>
                    </a:lnTo>
                    <a:lnTo>
                      <a:pt x="24" y="370"/>
                    </a:lnTo>
                    <a:lnTo>
                      <a:pt x="21" y="359"/>
                    </a:lnTo>
                    <a:lnTo>
                      <a:pt x="15" y="347"/>
                    </a:lnTo>
                    <a:lnTo>
                      <a:pt x="11" y="334"/>
                    </a:lnTo>
                    <a:lnTo>
                      <a:pt x="7" y="322"/>
                    </a:lnTo>
                    <a:lnTo>
                      <a:pt x="5" y="311"/>
                    </a:lnTo>
                    <a:lnTo>
                      <a:pt x="3" y="297"/>
                    </a:lnTo>
                    <a:lnTo>
                      <a:pt x="1" y="284"/>
                    </a:lnTo>
                    <a:lnTo>
                      <a:pt x="0" y="271"/>
                    </a:lnTo>
                    <a:lnTo>
                      <a:pt x="0" y="259"/>
                    </a:lnTo>
                    <a:lnTo>
                      <a:pt x="0" y="246"/>
                    </a:lnTo>
                    <a:lnTo>
                      <a:pt x="1" y="232"/>
                    </a:lnTo>
                    <a:lnTo>
                      <a:pt x="3" y="219"/>
                    </a:lnTo>
                    <a:lnTo>
                      <a:pt x="5" y="205"/>
                    </a:lnTo>
                    <a:lnTo>
                      <a:pt x="7" y="194"/>
                    </a:lnTo>
                    <a:lnTo>
                      <a:pt x="11" y="182"/>
                    </a:lnTo>
                    <a:lnTo>
                      <a:pt x="15" y="169"/>
                    </a:lnTo>
                    <a:lnTo>
                      <a:pt x="21" y="157"/>
                    </a:lnTo>
                    <a:lnTo>
                      <a:pt x="24" y="146"/>
                    </a:lnTo>
                    <a:lnTo>
                      <a:pt x="30" y="134"/>
                    </a:lnTo>
                    <a:lnTo>
                      <a:pt x="38" y="125"/>
                    </a:lnTo>
                    <a:lnTo>
                      <a:pt x="44" y="113"/>
                    </a:lnTo>
                    <a:lnTo>
                      <a:pt x="51" y="104"/>
                    </a:lnTo>
                    <a:lnTo>
                      <a:pt x="59" y="94"/>
                    </a:lnTo>
                    <a:lnTo>
                      <a:pt x="76" y="75"/>
                    </a:lnTo>
                    <a:lnTo>
                      <a:pt x="93" y="60"/>
                    </a:lnTo>
                    <a:lnTo>
                      <a:pt x="103" y="52"/>
                    </a:lnTo>
                    <a:lnTo>
                      <a:pt x="115" y="44"/>
                    </a:lnTo>
                    <a:lnTo>
                      <a:pt x="124" y="37"/>
                    </a:lnTo>
                    <a:lnTo>
                      <a:pt x="136" y="31"/>
                    </a:lnTo>
                    <a:lnTo>
                      <a:pt x="147" y="25"/>
                    </a:lnTo>
                    <a:lnTo>
                      <a:pt x="159" y="21"/>
                    </a:lnTo>
                    <a:lnTo>
                      <a:pt x="170" y="16"/>
                    </a:lnTo>
                    <a:lnTo>
                      <a:pt x="182" y="12"/>
                    </a:lnTo>
                    <a:lnTo>
                      <a:pt x="193" y="8"/>
                    </a:lnTo>
                    <a:lnTo>
                      <a:pt x="207" y="6"/>
                    </a:lnTo>
                    <a:lnTo>
                      <a:pt x="220" y="4"/>
                    </a:lnTo>
                    <a:lnTo>
                      <a:pt x="232" y="2"/>
                    </a:lnTo>
                    <a:lnTo>
                      <a:pt x="245" y="0"/>
                    </a:lnTo>
                    <a:lnTo>
                      <a:pt x="258" y="0"/>
                    </a:lnTo>
                    <a:lnTo>
                      <a:pt x="260" y="0"/>
                    </a:lnTo>
                    <a:lnTo>
                      <a:pt x="26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315" name="Rectangle 51"/>
              <p:cNvSpPr>
                <a:spLocks noChangeArrowheads="1"/>
              </p:cNvSpPr>
              <p:nvPr/>
            </p:nvSpPr>
            <p:spPr bwMode="auto">
              <a:xfrm>
                <a:off x="4704" y="3077"/>
                <a:ext cx="390" cy="8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316" name="Rectangle 52"/>
              <p:cNvSpPr>
                <a:spLocks noChangeArrowheads="1"/>
              </p:cNvSpPr>
              <p:nvPr/>
            </p:nvSpPr>
            <p:spPr bwMode="auto">
              <a:xfrm>
                <a:off x="4704" y="3077"/>
                <a:ext cx="390" cy="8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317" name="Rectangle 53"/>
              <p:cNvSpPr>
                <a:spLocks noChangeArrowheads="1"/>
              </p:cNvSpPr>
              <p:nvPr/>
            </p:nvSpPr>
            <p:spPr bwMode="auto">
              <a:xfrm>
                <a:off x="4716" y="3059"/>
                <a:ext cx="315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1200">
                    <a:solidFill>
                      <a:srgbClr val="000000"/>
                    </a:solidFill>
                    <a:latin typeface="Times New Roman" pitchFamily="18" charset="0"/>
                    <a:ea typeface="Arial Unicode MS" pitchFamily="34" charset="-128"/>
                  </a:rPr>
                  <a:t>EVENT</a:t>
                </a:r>
                <a:endParaRPr lang="it-IT" sz="2800" b="1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</a:endParaRPr>
              </a:p>
            </p:txBody>
          </p:sp>
          <p:sp>
            <p:nvSpPr>
              <p:cNvPr id="395318" name="Rectangle 54"/>
              <p:cNvSpPr>
                <a:spLocks noChangeArrowheads="1"/>
              </p:cNvSpPr>
              <p:nvPr/>
            </p:nvSpPr>
            <p:spPr bwMode="auto">
              <a:xfrm>
                <a:off x="5034" y="3059"/>
                <a:ext cx="48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1200">
                    <a:solidFill>
                      <a:srgbClr val="000000"/>
                    </a:solidFill>
                    <a:latin typeface="Times New Roman" pitchFamily="18" charset="0"/>
                    <a:ea typeface="Arial Unicode MS" pitchFamily="34" charset="-128"/>
                  </a:rPr>
                  <a:t>1</a:t>
                </a:r>
                <a:endParaRPr lang="it-IT" sz="2800" b="1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</a:endParaRPr>
              </a:p>
            </p:txBody>
          </p:sp>
          <p:sp>
            <p:nvSpPr>
              <p:cNvPr id="395319" name="Rectangle 55"/>
              <p:cNvSpPr>
                <a:spLocks noChangeArrowheads="1"/>
              </p:cNvSpPr>
              <p:nvPr/>
            </p:nvSpPr>
            <p:spPr bwMode="auto">
              <a:xfrm>
                <a:off x="5130" y="2728"/>
                <a:ext cx="409" cy="2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320" name="Rectangle 56"/>
              <p:cNvSpPr>
                <a:spLocks noChangeArrowheads="1"/>
              </p:cNvSpPr>
              <p:nvPr/>
            </p:nvSpPr>
            <p:spPr bwMode="auto">
              <a:xfrm>
                <a:off x="5130" y="2728"/>
                <a:ext cx="409" cy="240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321" name="Line 57"/>
              <p:cNvSpPr>
                <a:spLocks noChangeShapeType="1"/>
              </p:cNvSpPr>
              <p:nvPr/>
            </p:nvSpPr>
            <p:spPr bwMode="auto">
              <a:xfrm>
                <a:off x="5335" y="2968"/>
                <a:ext cx="1" cy="2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322" name="Freeform 58"/>
              <p:cNvSpPr>
                <a:spLocks/>
              </p:cNvSpPr>
              <p:nvPr/>
            </p:nvSpPr>
            <p:spPr bwMode="auto">
              <a:xfrm>
                <a:off x="5333" y="2990"/>
                <a:ext cx="129" cy="25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5" y="0"/>
                  </a:cxn>
                  <a:cxn ang="0">
                    <a:pos x="28" y="2"/>
                  </a:cxn>
                  <a:cxn ang="0">
                    <a:pos x="42" y="4"/>
                  </a:cxn>
                  <a:cxn ang="0">
                    <a:pos x="53" y="6"/>
                  </a:cxn>
                  <a:cxn ang="0">
                    <a:pos x="67" y="10"/>
                  </a:cxn>
                  <a:cxn ang="0">
                    <a:pos x="78" y="14"/>
                  </a:cxn>
                  <a:cxn ang="0">
                    <a:pos x="90" y="17"/>
                  </a:cxn>
                  <a:cxn ang="0">
                    <a:pos x="101" y="21"/>
                  </a:cxn>
                  <a:cxn ang="0">
                    <a:pos x="113" y="27"/>
                  </a:cxn>
                  <a:cxn ang="0">
                    <a:pos x="124" y="33"/>
                  </a:cxn>
                  <a:cxn ang="0">
                    <a:pos x="134" y="39"/>
                  </a:cxn>
                  <a:cxn ang="0">
                    <a:pos x="145" y="46"/>
                  </a:cxn>
                  <a:cxn ang="0">
                    <a:pos x="165" y="62"/>
                  </a:cxn>
                  <a:cxn ang="0">
                    <a:pos x="182" y="77"/>
                  </a:cxn>
                  <a:cxn ang="0">
                    <a:pos x="199" y="96"/>
                  </a:cxn>
                  <a:cxn ang="0">
                    <a:pos x="213" y="115"/>
                  </a:cxn>
                  <a:cxn ang="0">
                    <a:pos x="220" y="125"/>
                  </a:cxn>
                  <a:cxn ang="0">
                    <a:pos x="226" y="136"/>
                  </a:cxn>
                  <a:cxn ang="0">
                    <a:pos x="232" y="148"/>
                  </a:cxn>
                  <a:cxn ang="0">
                    <a:pos x="236" y="159"/>
                  </a:cxn>
                  <a:cxn ang="0">
                    <a:pos x="241" y="171"/>
                  </a:cxn>
                  <a:cxn ang="0">
                    <a:pos x="245" y="182"/>
                  </a:cxn>
                  <a:cxn ang="0">
                    <a:pos x="249" y="194"/>
                  </a:cxn>
                  <a:cxn ang="0">
                    <a:pos x="251" y="207"/>
                  </a:cxn>
                  <a:cxn ang="0">
                    <a:pos x="253" y="219"/>
                  </a:cxn>
                  <a:cxn ang="0">
                    <a:pos x="255" y="232"/>
                  </a:cxn>
                  <a:cxn ang="0">
                    <a:pos x="257" y="246"/>
                  </a:cxn>
                  <a:cxn ang="0">
                    <a:pos x="257" y="259"/>
                  </a:cxn>
                  <a:cxn ang="0">
                    <a:pos x="257" y="271"/>
                  </a:cxn>
                  <a:cxn ang="0">
                    <a:pos x="255" y="284"/>
                  </a:cxn>
                  <a:cxn ang="0">
                    <a:pos x="253" y="297"/>
                  </a:cxn>
                  <a:cxn ang="0">
                    <a:pos x="251" y="309"/>
                  </a:cxn>
                  <a:cxn ang="0">
                    <a:pos x="249" y="322"/>
                  </a:cxn>
                  <a:cxn ang="0">
                    <a:pos x="245" y="334"/>
                  </a:cxn>
                  <a:cxn ang="0">
                    <a:pos x="241" y="345"/>
                  </a:cxn>
                  <a:cxn ang="0">
                    <a:pos x="236" y="357"/>
                  </a:cxn>
                  <a:cxn ang="0">
                    <a:pos x="232" y="368"/>
                  </a:cxn>
                  <a:cxn ang="0">
                    <a:pos x="226" y="380"/>
                  </a:cxn>
                  <a:cxn ang="0">
                    <a:pos x="220" y="391"/>
                  </a:cxn>
                  <a:cxn ang="0">
                    <a:pos x="213" y="401"/>
                  </a:cxn>
                  <a:cxn ang="0">
                    <a:pos x="199" y="420"/>
                  </a:cxn>
                  <a:cxn ang="0">
                    <a:pos x="182" y="439"/>
                  </a:cxn>
                  <a:cxn ang="0">
                    <a:pos x="165" y="455"/>
                  </a:cxn>
                  <a:cxn ang="0">
                    <a:pos x="145" y="470"/>
                  </a:cxn>
                  <a:cxn ang="0">
                    <a:pos x="134" y="478"/>
                  </a:cxn>
                  <a:cxn ang="0">
                    <a:pos x="124" y="483"/>
                  </a:cxn>
                  <a:cxn ang="0">
                    <a:pos x="113" y="489"/>
                  </a:cxn>
                  <a:cxn ang="0">
                    <a:pos x="101" y="495"/>
                  </a:cxn>
                  <a:cxn ang="0">
                    <a:pos x="90" y="499"/>
                  </a:cxn>
                  <a:cxn ang="0">
                    <a:pos x="78" y="502"/>
                  </a:cxn>
                  <a:cxn ang="0">
                    <a:pos x="67" y="506"/>
                  </a:cxn>
                  <a:cxn ang="0">
                    <a:pos x="53" y="510"/>
                  </a:cxn>
                  <a:cxn ang="0">
                    <a:pos x="42" y="512"/>
                  </a:cxn>
                  <a:cxn ang="0">
                    <a:pos x="28" y="514"/>
                  </a:cxn>
                  <a:cxn ang="0">
                    <a:pos x="15" y="516"/>
                  </a:cxn>
                  <a:cxn ang="0">
                    <a:pos x="4" y="516"/>
                  </a:cxn>
                  <a:cxn ang="0">
                    <a:pos x="0" y="259"/>
                  </a:cxn>
                  <a:cxn ang="0">
                    <a:pos x="4" y="0"/>
                  </a:cxn>
                </a:cxnLst>
                <a:rect l="0" t="0" r="r" b="b"/>
                <a:pathLst>
                  <a:path w="257" h="516">
                    <a:moveTo>
                      <a:pt x="4" y="0"/>
                    </a:moveTo>
                    <a:lnTo>
                      <a:pt x="15" y="0"/>
                    </a:lnTo>
                    <a:lnTo>
                      <a:pt x="28" y="2"/>
                    </a:lnTo>
                    <a:lnTo>
                      <a:pt x="42" y="4"/>
                    </a:lnTo>
                    <a:lnTo>
                      <a:pt x="53" y="6"/>
                    </a:lnTo>
                    <a:lnTo>
                      <a:pt x="67" y="10"/>
                    </a:lnTo>
                    <a:lnTo>
                      <a:pt x="78" y="14"/>
                    </a:lnTo>
                    <a:lnTo>
                      <a:pt x="90" y="17"/>
                    </a:lnTo>
                    <a:lnTo>
                      <a:pt x="101" y="21"/>
                    </a:lnTo>
                    <a:lnTo>
                      <a:pt x="113" y="27"/>
                    </a:lnTo>
                    <a:lnTo>
                      <a:pt x="124" y="33"/>
                    </a:lnTo>
                    <a:lnTo>
                      <a:pt x="134" y="39"/>
                    </a:lnTo>
                    <a:lnTo>
                      <a:pt x="145" y="46"/>
                    </a:lnTo>
                    <a:lnTo>
                      <a:pt x="165" y="62"/>
                    </a:lnTo>
                    <a:lnTo>
                      <a:pt x="182" y="77"/>
                    </a:lnTo>
                    <a:lnTo>
                      <a:pt x="199" y="96"/>
                    </a:lnTo>
                    <a:lnTo>
                      <a:pt x="213" y="115"/>
                    </a:lnTo>
                    <a:lnTo>
                      <a:pt x="220" y="125"/>
                    </a:lnTo>
                    <a:lnTo>
                      <a:pt x="226" y="136"/>
                    </a:lnTo>
                    <a:lnTo>
                      <a:pt x="232" y="148"/>
                    </a:lnTo>
                    <a:lnTo>
                      <a:pt x="236" y="159"/>
                    </a:lnTo>
                    <a:lnTo>
                      <a:pt x="241" y="171"/>
                    </a:lnTo>
                    <a:lnTo>
                      <a:pt x="245" y="182"/>
                    </a:lnTo>
                    <a:lnTo>
                      <a:pt x="249" y="194"/>
                    </a:lnTo>
                    <a:lnTo>
                      <a:pt x="251" y="207"/>
                    </a:lnTo>
                    <a:lnTo>
                      <a:pt x="253" y="219"/>
                    </a:lnTo>
                    <a:lnTo>
                      <a:pt x="255" y="232"/>
                    </a:lnTo>
                    <a:lnTo>
                      <a:pt x="257" y="246"/>
                    </a:lnTo>
                    <a:lnTo>
                      <a:pt x="257" y="259"/>
                    </a:lnTo>
                    <a:lnTo>
                      <a:pt x="257" y="271"/>
                    </a:lnTo>
                    <a:lnTo>
                      <a:pt x="255" y="284"/>
                    </a:lnTo>
                    <a:lnTo>
                      <a:pt x="253" y="297"/>
                    </a:lnTo>
                    <a:lnTo>
                      <a:pt x="251" y="309"/>
                    </a:lnTo>
                    <a:lnTo>
                      <a:pt x="249" y="322"/>
                    </a:lnTo>
                    <a:lnTo>
                      <a:pt x="245" y="334"/>
                    </a:lnTo>
                    <a:lnTo>
                      <a:pt x="241" y="345"/>
                    </a:lnTo>
                    <a:lnTo>
                      <a:pt x="236" y="357"/>
                    </a:lnTo>
                    <a:lnTo>
                      <a:pt x="232" y="368"/>
                    </a:lnTo>
                    <a:lnTo>
                      <a:pt x="226" y="380"/>
                    </a:lnTo>
                    <a:lnTo>
                      <a:pt x="220" y="391"/>
                    </a:lnTo>
                    <a:lnTo>
                      <a:pt x="213" y="401"/>
                    </a:lnTo>
                    <a:lnTo>
                      <a:pt x="199" y="420"/>
                    </a:lnTo>
                    <a:lnTo>
                      <a:pt x="182" y="439"/>
                    </a:lnTo>
                    <a:lnTo>
                      <a:pt x="165" y="455"/>
                    </a:lnTo>
                    <a:lnTo>
                      <a:pt x="145" y="470"/>
                    </a:lnTo>
                    <a:lnTo>
                      <a:pt x="134" y="478"/>
                    </a:lnTo>
                    <a:lnTo>
                      <a:pt x="124" y="483"/>
                    </a:lnTo>
                    <a:lnTo>
                      <a:pt x="113" y="489"/>
                    </a:lnTo>
                    <a:lnTo>
                      <a:pt x="101" y="495"/>
                    </a:lnTo>
                    <a:lnTo>
                      <a:pt x="90" y="499"/>
                    </a:lnTo>
                    <a:lnTo>
                      <a:pt x="78" y="502"/>
                    </a:lnTo>
                    <a:lnTo>
                      <a:pt x="67" y="506"/>
                    </a:lnTo>
                    <a:lnTo>
                      <a:pt x="53" y="510"/>
                    </a:lnTo>
                    <a:lnTo>
                      <a:pt x="42" y="512"/>
                    </a:lnTo>
                    <a:lnTo>
                      <a:pt x="28" y="514"/>
                    </a:lnTo>
                    <a:lnTo>
                      <a:pt x="15" y="516"/>
                    </a:lnTo>
                    <a:lnTo>
                      <a:pt x="4" y="516"/>
                    </a:lnTo>
                    <a:lnTo>
                      <a:pt x="0" y="25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323" name="Freeform 59"/>
              <p:cNvSpPr>
                <a:spLocks/>
              </p:cNvSpPr>
              <p:nvPr/>
            </p:nvSpPr>
            <p:spPr bwMode="auto">
              <a:xfrm>
                <a:off x="5335" y="2990"/>
                <a:ext cx="127" cy="2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24" y="2"/>
                  </a:cxn>
                  <a:cxn ang="0">
                    <a:pos x="38" y="4"/>
                  </a:cxn>
                  <a:cxn ang="0">
                    <a:pos x="49" y="6"/>
                  </a:cxn>
                  <a:cxn ang="0">
                    <a:pos x="63" y="10"/>
                  </a:cxn>
                  <a:cxn ang="0">
                    <a:pos x="74" y="14"/>
                  </a:cxn>
                  <a:cxn ang="0">
                    <a:pos x="86" y="17"/>
                  </a:cxn>
                  <a:cxn ang="0">
                    <a:pos x="97" y="21"/>
                  </a:cxn>
                  <a:cxn ang="0">
                    <a:pos x="109" y="27"/>
                  </a:cxn>
                  <a:cxn ang="0">
                    <a:pos x="120" y="33"/>
                  </a:cxn>
                  <a:cxn ang="0">
                    <a:pos x="130" y="39"/>
                  </a:cxn>
                  <a:cxn ang="0">
                    <a:pos x="141" y="46"/>
                  </a:cxn>
                  <a:cxn ang="0">
                    <a:pos x="161" y="62"/>
                  </a:cxn>
                  <a:cxn ang="0">
                    <a:pos x="178" y="77"/>
                  </a:cxn>
                  <a:cxn ang="0">
                    <a:pos x="195" y="96"/>
                  </a:cxn>
                  <a:cxn ang="0">
                    <a:pos x="209" y="115"/>
                  </a:cxn>
                  <a:cxn ang="0">
                    <a:pos x="216" y="125"/>
                  </a:cxn>
                  <a:cxn ang="0">
                    <a:pos x="222" y="136"/>
                  </a:cxn>
                  <a:cxn ang="0">
                    <a:pos x="228" y="148"/>
                  </a:cxn>
                  <a:cxn ang="0">
                    <a:pos x="232" y="159"/>
                  </a:cxn>
                  <a:cxn ang="0">
                    <a:pos x="237" y="171"/>
                  </a:cxn>
                  <a:cxn ang="0">
                    <a:pos x="241" y="182"/>
                  </a:cxn>
                  <a:cxn ang="0">
                    <a:pos x="245" y="194"/>
                  </a:cxn>
                  <a:cxn ang="0">
                    <a:pos x="247" y="207"/>
                  </a:cxn>
                  <a:cxn ang="0">
                    <a:pos x="249" y="219"/>
                  </a:cxn>
                  <a:cxn ang="0">
                    <a:pos x="251" y="232"/>
                  </a:cxn>
                  <a:cxn ang="0">
                    <a:pos x="253" y="246"/>
                  </a:cxn>
                  <a:cxn ang="0">
                    <a:pos x="253" y="259"/>
                  </a:cxn>
                  <a:cxn ang="0">
                    <a:pos x="253" y="271"/>
                  </a:cxn>
                  <a:cxn ang="0">
                    <a:pos x="251" y="284"/>
                  </a:cxn>
                  <a:cxn ang="0">
                    <a:pos x="249" y="297"/>
                  </a:cxn>
                  <a:cxn ang="0">
                    <a:pos x="247" y="309"/>
                  </a:cxn>
                  <a:cxn ang="0">
                    <a:pos x="245" y="322"/>
                  </a:cxn>
                  <a:cxn ang="0">
                    <a:pos x="241" y="334"/>
                  </a:cxn>
                  <a:cxn ang="0">
                    <a:pos x="237" y="345"/>
                  </a:cxn>
                  <a:cxn ang="0">
                    <a:pos x="232" y="357"/>
                  </a:cxn>
                  <a:cxn ang="0">
                    <a:pos x="228" y="368"/>
                  </a:cxn>
                  <a:cxn ang="0">
                    <a:pos x="222" y="380"/>
                  </a:cxn>
                  <a:cxn ang="0">
                    <a:pos x="216" y="391"/>
                  </a:cxn>
                  <a:cxn ang="0">
                    <a:pos x="209" y="401"/>
                  </a:cxn>
                  <a:cxn ang="0">
                    <a:pos x="195" y="420"/>
                  </a:cxn>
                  <a:cxn ang="0">
                    <a:pos x="178" y="439"/>
                  </a:cxn>
                  <a:cxn ang="0">
                    <a:pos x="161" y="455"/>
                  </a:cxn>
                  <a:cxn ang="0">
                    <a:pos x="141" y="470"/>
                  </a:cxn>
                  <a:cxn ang="0">
                    <a:pos x="130" y="478"/>
                  </a:cxn>
                  <a:cxn ang="0">
                    <a:pos x="120" y="483"/>
                  </a:cxn>
                  <a:cxn ang="0">
                    <a:pos x="109" y="489"/>
                  </a:cxn>
                  <a:cxn ang="0">
                    <a:pos x="97" y="495"/>
                  </a:cxn>
                  <a:cxn ang="0">
                    <a:pos x="86" y="499"/>
                  </a:cxn>
                  <a:cxn ang="0">
                    <a:pos x="74" y="502"/>
                  </a:cxn>
                  <a:cxn ang="0">
                    <a:pos x="63" y="506"/>
                  </a:cxn>
                  <a:cxn ang="0">
                    <a:pos x="49" y="510"/>
                  </a:cxn>
                  <a:cxn ang="0">
                    <a:pos x="38" y="512"/>
                  </a:cxn>
                  <a:cxn ang="0">
                    <a:pos x="24" y="514"/>
                  </a:cxn>
                  <a:cxn ang="0">
                    <a:pos x="11" y="516"/>
                  </a:cxn>
                  <a:cxn ang="0">
                    <a:pos x="0" y="516"/>
                  </a:cxn>
                </a:cxnLst>
                <a:rect l="0" t="0" r="r" b="b"/>
                <a:pathLst>
                  <a:path w="253" h="516">
                    <a:moveTo>
                      <a:pt x="0" y="0"/>
                    </a:moveTo>
                    <a:lnTo>
                      <a:pt x="11" y="0"/>
                    </a:lnTo>
                    <a:lnTo>
                      <a:pt x="24" y="2"/>
                    </a:lnTo>
                    <a:lnTo>
                      <a:pt x="38" y="4"/>
                    </a:lnTo>
                    <a:lnTo>
                      <a:pt x="49" y="6"/>
                    </a:lnTo>
                    <a:lnTo>
                      <a:pt x="63" y="10"/>
                    </a:lnTo>
                    <a:lnTo>
                      <a:pt x="74" y="14"/>
                    </a:lnTo>
                    <a:lnTo>
                      <a:pt x="86" y="17"/>
                    </a:lnTo>
                    <a:lnTo>
                      <a:pt x="97" y="21"/>
                    </a:lnTo>
                    <a:lnTo>
                      <a:pt x="109" y="27"/>
                    </a:lnTo>
                    <a:lnTo>
                      <a:pt x="120" y="33"/>
                    </a:lnTo>
                    <a:lnTo>
                      <a:pt x="130" y="39"/>
                    </a:lnTo>
                    <a:lnTo>
                      <a:pt x="141" y="46"/>
                    </a:lnTo>
                    <a:lnTo>
                      <a:pt x="161" y="62"/>
                    </a:lnTo>
                    <a:lnTo>
                      <a:pt x="178" y="77"/>
                    </a:lnTo>
                    <a:lnTo>
                      <a:pt x="195" y="96"/>
                    </a:lnTo>
                    <a:lnTo>
                      <a:pt x="209" y="115"/>
                    </a:lnTo>
                    <a:lnTo>
                      <a:pt x="216" y="125"/>
                    </a:lnTo>
                    <a:lnTo>
                      <a:pt x="222" y="136"/>
                    </a:lnTo>
                    <a:lnTo>
                      <a:pt x="228" y="148"/>
                    </a:lnTo>
                    <a:lnTo>
                      <a:pt x="232" y="159"/>
                    </a:lnTo>
                    <a:lnTo>
                      <a:pt x="237" y="171"/>
                    </a:lnTo>
                    <a:lnTo>
                      <a:pt x="241" y="182"/>
                    </a:lnTo>
                    <a:lnTo>
                      <a:pt x="245" y="194"/>
                    </a:lnTo>
                    <a:lnTo>
                      <a:pt x="247" y="207"/>
                    </a:lnTo>
                    <a:lnTo>
                      <a:pt x="249" y="219"/>
                    </a:lnTo>
                    <a:lnTo>
                      <a:pt x="251" y="232"/>
                    </a:lnTo>
                    <a:lnTo>
                      <a:pt x="253" y="246"/>
                    </a:lnTo>
                    <a:lnTo>
                      <a:pt x="253" y="259"/>
                    </a:lnTo>
                    <a:lnTo>
                      <a:pt x="253" y="271"/>
                    </a:lnTo>
                    <a:lnTo>
                      <a:pt x="251" y="284"/>
                    </a:lnTo>
                    <a:lnTo>
                      <a:pt x="249" y="297"/>
                    </a:lnTo>
                    <a:lnTo>
                      <a:pt x="247" y="309"/>
                    </a:lnTo>
                    <a:lnTo>
                      <a:pt x="245" y="322"/>
                    </a:lnTo>
                    <a:lnTo>
                      <a:pt x="241" y="334"/>
                    </a:lnTo>
                    <a:lnTo>
                      <a:pt x="237" y="345"/>
                    </a:lnTo>
                    <a:lnTo>
                      <a:pt x="232" y="357"/>
                    </a:lnTo>
                    <a:lnTo>
                      <a:pt x="228" y="368"/>
                    </a:lnTo>
                    <a:lnTo>
                      <a:pt x="222" y="380"/>
                    </a:lnTo>
                    <a:lnTo>
                      <a:pt x="216" y="391"/>
                    </a:lnTo>
                    <a:lnTo>
                      <a:pt x="209" y="401"/>
                    </a:lnTo>
                    <a:lnTo>
                      <a:pt x="195" y="420"/>
                    </a:lnTo>
                    <a:lnTo>
                      <a:pt x="178" y="439"/>
                    </a:lnTo>
                    <a:lnTo>
                      <a:pt x="161" y="455"/>
                    </a:lnTo>
                    <a:lnTo>
                      <a:pt x="141" y="470"/>
                    </a:lnTo>
                    <a:lnTo>
                      <a:pt x="130" y="478"/>
                    </a:lnTo>
                    <a:lnTo>
                      <a:pt x="120" y="483"/>
                    </a:lnTo>
                    <a:lnTo>
                      <a:pt x="109" y="489"/>
                    </a:lnTo>
                    <a:lnTo>
                      <a:pt x="97" y="495"/>
                    </a:lnTo>
                    <a:lnTo>
                      <a:pt x="86" y="499"/>
                    </a:lnTo>
                    <a:lnTo>
                      <a:pt x="74" y="502"/>
                    </a:lnTo>
                    <a:lnTo>
                      <a:pt x="63" y="506"/>
                    </a:lnTo>
                    <a:lnTo>
                      <a:pt x="49" y="510"/>
                    </a:lnTo>
                    <a:lnTo>
                      <a:pt x="38" y="512"/>
                    </a:lnTo>
                    <a:lnTo>
                      <a:pt x="24" y="514"/>
                    </a:lnTo>
                    <a:lnTo>
                      <a:pt x="11" y="516"/>
                    </a:lnTo>
                    <a:lnTo>
                      <a:pt x="0" y="516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324" name="Freeform 60"/>
              <p:cNvSpPr>
                <a:spLocks/>
              </p:cNvSpPr>
              <p:nvPr/>
            </p:nvSpPr>
            <p:spPr bwMode="auto">
              <a:xfrm>
                <a:off x="5204" y="2990"/>
                <a:ext cx="131" cy="257"/>
              </a:xfrm>
              <a:custGeom>
                <a:avLst/>
                <a:gdLst/>
                <a:ahLst/>
                <a:cxnLst>
                  <a:cxn ang="0">
                    <a:pos x="261" y="516"/>
                  </a:cxn>
                  <a:cxn ang="0">
                    <a:pos x="245" y="516"/>
                  </a:cxn>
                  <a:cxn ang="0">
                    <a:pos x="218" y="512"/>
                  </a:cxn>
                  <a:cxn ang="0">
                    <a:pos x="194" y="508"/>
                  </a:cxn>
                  <a:cxn ang="0">
                    <a:pos x="169" y="501"/>
                  </a:cxn>
                  <a:cxn ang="0">
                    <a:pos x="146" y="491"/>
                  </a:cxn>
                  <a:cxn ang="0">
                    <a:pos x="125" y="478"/>
                  </a:cxn>
                  <a:cxn ang="0">
                    <a:pos x="103" y="464"/>
                  </a:cxn>
                  <a:cxn ang="0">
                    <a:pos x="75" y="439"/>
                  </a:cxn>
                  <a:cxn ang="0">
                    <a:pos x="52" y="412"/>
                  </a:cxn>
                  <a:cxn ang="0">
                    <a:pos x="36" y="391"/>
                  </a:cxn>
                  <a:cxn ang="0">
                    <a:pos x="25" y="370"/>
                  </a:cxn>
                  <a:cxn ang="0">
                    <a:pos x="15" y="347"/>
                  </a:cxn>
                  <a:cxn ang="0">
                    <a:pos x="8" y="322"/>
                  </a:cxn>
                  <a:cxn ang="0">
                    <a:pos x="4" y="297"/>
                  </a:cxn>
                  <a:cxn ang="0">
                    <a:pos x="0" y="271"/>
                  </a:cxn>
                  <a:cxn ang="0">
                    <a:pos x="0" y="246"/>
                  </a:cxn>
                  <a:cxn ang="0">
                    <a:pos x="4" y="219"/>
                  </a:cxn>
                  <a:cxn ang="0">
                    <a:pos x="8" y="194"/>
                  </a:cxn>
                  <a:cxn ang="0">
                    <a:pos x="15" y="169"/>
                  </a:cxn>
                  <a:cxn ang="0">
                    <a:pos x="25" y="146"/>
                  </a:cxn>
                  <a:cxn ang="0">
                    <a:pos x="38" y="125"/>
                  </a:cxn>
                  <a:cxn ang="0">
                    <a:pos x="52" y="104"/>
                  </a:cxn>
                  <a:cxn ang="0">
                    <a:pos x="75" y="75"/>
                  </a:cxn>
                  <a:cxn ang="0">
                    <a:pos x="103" y="52"/>
                  </a:cxn>
                  <a:cxn ang="0">
                    <a:pos x="125" y="37"/>
                  </a:cxn>
                  <a:cxn ang="0">
                    <a:pos x="146" y="25"/>
                  </a:cxn>
                  <a:cxn ang="0">
                    <a:pos x="169" y="16"/>
                  </a:cxn>
                  <a:cxn ang="0">
                    <a:pos x="194" y="8"/>
                  </a:cxn>
                  <a:cxn ang="0">
                    <a:pos x="218" y="4"/>
                  </a:cxn>
                  <a:cxn ang="0">
                    <a:pos x="245" y="0"/>
                  </a:cxn>
                  <a:cxn ang="0">
                    <a:pos x="261" y="0"/>
                  </a:cxn>
                  <a:cxn ang="0">
                    <a:pos x="259" y="259"/>
                  </a:cxn>
                </a:cxnLst>
                <a:rect l="0" t="0" r="r" b="b"/>
                <a:pathLst>
                  <a:path w="263" h="516">
                    <a:moveTo>
                      <a:pt x="263" y="516"/>
                    </a:moveTo>
                    <a:lnTo>
                      <a:pt x="261" y="516"/>
                    </a:lnTo>
                    <a:lnTo>
                      <a:pt x="259" y="516"/>
                    </a:lnTo>
                    <a:lnTo>
                      <a:pt x="245" y="516"/>
                    </a:lnTo>
                    <a:lnTo>
                      <a:pt x="232" y="514"/>
                    </a:lnTo>
                    <a:lnTo>
                      <a:pt x="218" y="512"/>
                    </a:lnTo>
                    <a:lnTo>
                      <a:pt x="205" y="510"/>
                    </a:lnTo>
                    <a:lnTo>
                      <a:pt x="194" y="508"/>
                    </a:lnTo>
                    <a:lnTo>
                      <a:pt x="182" y="504"/>
                    </a:lnTo>
                    <a:lnTo>
                      <a:pt x="169" y="501"/>
                    </a:lnTo>
                    <a:lnTo>
                      <a:pt x="157" y="495"/>
                    </a:lnTo>
                    <a:lnTo>
                      <a:pt x="146" y="491"/>
                    </a:lnTo>
                    <a:lnTo>
                      <a:pt x="134" y="485"/>
                    </a:lnTo>
                    <a:lnTo>
                      <a:pt x="125" y="478"/>
                    </a:lnTo>
                    <a:lnTo>
                      <a:pt x="113" y="472"/>
                    </a:lnTo>
                    <a:lnTo>
                      <a:pt x="103" y="464"/>
                    </a:lnTo>
                    <a:lnTo>
                      <a:pt x="94" y="456"/>
                    </a:lnTo>
                    <a:lnTo>
                      <a:pt x="75" y="439"/>
                    </a:lnTo>
                    <a:lnTo>
                      <a:pt x="59" y="422"/>
                    </a:lnTo>
                    <a:lnTo>
                      <a:pt x="52" y="412"/>
                    </a:lnTo>
                    <a:lnTo>
                      <a:pt x="44" y="403"/>
                    </a:lnTo>
                    <a:lnTo>
                      <a:pt x="36" y="391"/>
                    </a:lnTo>
                    <a:lnTo>
                      <a:pt x="31" y="382"/>
                    </a:lnTo>
                    <a:lnTo>
                      <a:pt x="25" y="370"/>
                    </a:lnTo>
                    <a:lnTo>
                      <a:pt x="21" y="359"/>
                    </a:lnTo>
                    <a:lnTo>
                      <a:pt x="15" y="347"/>
                    </a:lnTo>
                    <a:lnTo>
                      <a:pt x="11" y="334"/>
                    </a:lnTo>
                    <a:lnTo>
                      <a:pt x="8" y="322"/>
                    </a:lnTo>
                    <a:lnTo>
                      <a:pt x="6" y="311"/>
                    </a:lnTo>
                    <a:lnTo>
                      <a:pt x="4" y="297"/>
                    </a:lnTo>
                    <a:lnTo>
                      <a:pt x="2" y="284"/>
                    </a:lnTo>
                    <a:lnTo>
                      <a:pt x="0" y="271"/>
                    </a:lnTo>
                    <a:lnTo>
                      <a:pt x="0" y="259"/>
                    </a:lnTo>
                    <a:lnTo>
                      <a:pt x="0" y="246"/>
                    </a:lnTo>
                    <a:lnTo>
                      <a:pt x="2" y="232"/>
                    </a:lnTo>
                    <a:lnTo>
                      <a:pt x="4" y="219"/>
                    </a:lnTo>
                    <a:lnTo>
                      <a:pt x="6" y="205"/>
                    </a:lnTo>
                    <a:lnTo>
                      <a:pt x="8" y="194"/>
                    </a:lnTo>
                    <a:lnTo>
                      <a:pt x="11" y="182"/>
                    </a:lnTo>
                    <a:lnTo>
                      <a:pt x="15" y="169"/>
                    </a:lnTo>
                    <a:lnTo>
                      <a:pt x="21" y="157"/>
                    </a:lnTo>
                    <a:lnTo>
                      <a:pt x="25" y="146"/>
                    </a:lnTo>
                    <a:lnTo>
                      <a:pt x="31" y="134"/>
                    </a:lnTo>
                    <a:lnTo>
                      <a:pt x="38" y="125"/>
                    </a:lnTo>
                    <a:lnTo>
                      <a:pt x="44" y="113"/>
                    </a:lnTo>
                    <a:lnTo>
                      <a:pt x="52" y="104"/>
                    </a:lnTo>
                    <a:lnTo>
                      <a:pt x="59" y="94"/>
                    </a:lnTo>
                    <a:lnTo>
                      <a:pt x="75" y="75"/>
                    </a:lnTo>
                    <a:lnTo>
                      <a:pt x="94" y="60"/>
                    </a:lnTo>
                    <a:lnTo>
                      <a:pt x="103" y="52"/>
                    </a:lnTo>
                    <a:lnTo>
                      <a:pt x="113" y="44"/>
                    </a:lnTo>
                    <a:lnTo>
                      <a:pt x="125" y="37"/>
                    </a:lnTo>
                    <a:lnTo>
                      <a:pt x="134" y="31"/>
                    </a:lnTo>
                    <a:lnTo>
                      <a:pt x="146" y="25"/>
                    </a:lnTo>
                    <a:lnTo>
                      <a:pt x="157" y="21"/>
                    </a:lnTo>
                    <a:lnTo>
                      <a:pt x="169" y="16"/>
                    </a:lnTo>
                    <a:lnTo>
                      <a:pt x="182" y="12"/>
                    </a:lnTo>
                    <a:lnTo>
                      <a:pt x="194" y="8"/>
                    </a:lnTo>
                    <a:lnTo>
                      <a:pt x="205" y="6"/>
                    </a:lnTo>
                    <a:lnTo>
                      <a:pt x="218" y="4"/>
                    </a:lnTo>
                    <a:lnTo>
                      <a:pt x="232" y="2"/>
                    </a:lnTo>
                    <a:lnTo>
                      <a:pt x="245" y="0"/>
                    </a:lnTo>
                    <a:lnTo>
                      <a:pt x="259" y="0"/>
                    </a:lnTo>
                    <a:lnTo>
                      <a:pt x="261" y="0"/>
                    </a:lnTo>
                    <a:lnTo>
                      <a:pt x="263" y="0"/>
                    </a:lnTo>
                    <a:lnTo>
                      <a:pt x="259" y="259"/>
                    </a:lnTo>
                    <a:lnTo>
                      <a:pt x="263" y="5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325" name="Freeform 61"/>
              <p:cNvSpPr>
                <a:spLocks/>
              </p:cNvSpPr>
              <p:nvPr/>
            </p:nvSpPr>
            <p:spPr bwMode="auto">
              <a:xfrm>
                <a:off x="5204" y="2990"/>
                <a:ext cx="131" cy="257"/>
              </a:xfrm>
              <a:custGeom>
                <a:avLst/>
                <a:gdLst/>
                <a:ahLst/>
                <a:cxnLst>
                  <a:cxn ang="0">
                    <a:pos x="261" y="516"/>
                  </a:cxn>
                  <a:cxn ang="0">
                    <a:pos x="245" y="516"/>
                  </a:cxn>
                  <a:cxn ang="0">
                    <a:pos x="218" y="512"/>
                  </a:cxn>
                  <a:cxn ang="0">
                    <a:pos x="194" y="508"/>
                  </a:cxn>
                  <a:cxn ang="0">
                    <a:pos x="169" y="501"/>
                  </a:cxn>
                  <a:cxn ang="0">
                    <a:pos x="146" y="491"/>
                  </a:cxn>
                  <a:cxn ang="0">
                    <a:pos x="125" y="478"/>
                  </a:cxn>
                  <a:cxn ang="0">
                    <a:pos x="103" y="464"/>
                  </a:cxn>
                  <a:cxn ang="0">
                    <a:pos x="75" y="439"/>
                  </a:cxn>
                  <a:cxn ang="0">
                    <a:pos x="52" y="412"/>
                  </a:cxn>
                  <a:cxn ang="0">
                    <a:pos x="36" y="391"/>
                  </a:cxn>
                  <a:cxn ang="0">
                    <a:pos x="25" y="370"/>
                  </a:cxn>
                  <a:cxn ang="0">
                    <a:pos x="15" y="347"/>
                  </a:cxn>
                  <a:cxn ang="0">
                    <a:pos x="8" y="322"/>
                  </a:cxn>
                  <a:cxn ang="0">
                    <a:pos x="4" y="297"/>
                  </a:cxn>
                  <a:cxn ang="0">
                    <a:pos x="0" y="271"/>
                  </a:cxn>
                  <a:cxn ang="0">
                    <a:pos x="0" y="246"/>
                  </a:cxn>
                  <a:cxn ang="0">
                    <a:pos x="4" y="219"/>
                  </a:cxn>
                  <a:cxn ang="0">
                    <a:pos x="8" y="194"/>
                  </a:cxn>
                  <a:cxn ang="0">
                    <a:pos x="15" y="169"/>
                  </a:cxn>
                  <a:cxn ang="0">
                    <a:pos x="25" y="146"/>
                  </a:cxn>
                  <a:cxn ang="0">
                    <a:pos x="38" y="125"/>
                  </a:cxn>
                  <a:cxn ang="0">
                    <a:pos x="52" y="104"/>
                  </a:cxn>
                  <a:cxn ang="0">
                    <a:pos x="75" y="75"/>
                  </a:cxn>
                  <a:cxn ang="0">
                    <a:pos x="103" y="52"/>
                  </a:cxn>
                  <a:cxn ang="0">
                    <a:pos x="125" y="37"/>
                  </a:cxn>
                  <a:cxn ang="0">
                    <a:pos x="146" y="25"/>
                  </a:cxn>
                  <a:cxn ang="0">
                    <a:pos x="169" y="16"/>
                  </a:cxn>
                  <a:cxn ang="0">
                    <a:pos x="194" y="8"/>
                  </a:cxn>
                  <a:cxn ang="0">
                    <a:pos x="218" y="4"/>
                  </a:cxn>
                  <a:cxn ang="0">
                    <a:pos x="245" y="0"/>
                  </a:cxn>
                  <a:cxn ang="0">
                    <a:pos x="261" y="0"/>
                  </a:cxn>
                </a:cxnLst>
                <a:rect l="0" t="0" r="r" b="b"/>
                <a:pathLst>
                  <a:path w="263" h="516">
                    <a:moveTo>
                      <a:pt x="263" y="516"/>
                    </a:moveTo>
                    <a:lnTo>
                      <a:pt x="261" y="516"/>
                    </a:lnTo>
                    <a:lnTo>
                      <a:pt x="259" y="516"/>
                    </a:lnTo>
                    <a:lnTo>
                      <a:pt x="245" y="516"/>
                    </a:lnTo>
                    <a:lnTo>
                      <a:pt x="232" y="514"/>
                    </a:lnTo>
                    <a:lnTo>
                      <a:pt x="218" y="512"/>
                    </a:lnTo>
                    <a:lnTo>
                      <a:pt x="205" y="510"/>
                    </a:lnTo>
                    <a:lnTo>
                      <a:pt x="194" y="508"/>
                    </a:lnTo>
                    <a:lnTo>
                      <a:pt x="182" y="504"/>
                    </a:lnTo>
                    <a:lnTo>
                      <a:pt x="169" y="501"/>
                    </a:lnTo>
                    <a:lnTo>
                      <a:pt x="157" y="495"/>
                    </a:lnTo>
                    <a:lnTo>
                      <a:pt x="146" y="491"/>
                    </a:lnTo>
                    <a:lnTo>
                      <a:pt x="134" y="485"/>
                    </a:lnTo>
                    <a:lnTo>
                      <a:pt x="125" y="478"/>
                    </a:lnTo>
                    <a:lnTo>
                      <a:pt x="113" y="472"/>
                    </a:lnTo>
                    <a:lnTo>
                      <a:pt x="103" y="464"/>
                    </a:lnTo>
                    <a:lnTo>
                      <a:pt x="94" y="456"/>
                    </a:lnTo>
                    <a:lnTo>
                      <a:pt x="75" y="439"/>
                    </a:lnTo>
                    <a:lnTo>
                      <a:pt x="59" y="422"/>
                    </a:lnTo>
                    <a:lnTo>
                      <a:pt x="52" y="412"/>
                    </a:lnTo>
                    <a:lnTo>
                      <a:pt x="44" y="403"/>
                    </a:lnTo>
                    <a:lnTo>
                      <a:pt x="36" y="391"/>
                    </a:lnTo>
                    <a:lnTo>
                      <a:pt x="31" y="382"/>
                    </a:lnTo>
                    <a:lnTo>
                      <a:pt x="25" y="370"/>
                    </a:lnTo>
                    <a:lnTo>
                      <a:pt x="21" y="359"/>
                    </a:lnTo>
                    <a:lnTo>
                      <a:pt x="15" y="347"/>
                    </a:lnTo>
                    <a:lnTo>
                      <a:pt x="11" y="334"/>
                    </a:lnTo>
                    <a:lnTo>
                      <a:pt x="8" y="322"/>
                    </a:lnTo>
                    <a:lnTo>
                      <a:pt x="6" y="311"/>
                    </a:lnTo>
                    <a:lnTo>
                      <a:pt x="4" y="297"/>
                    </a:lnTo>
                    <a:lnTo>
                      <a:pt x="2" y="284"/>
                    </a:lnTo>
                    <a:lnTo>
                      <a:pt x="0" y="271"/>
                    </a:lnTo>
                    <a:lnTo>
                      <a:pt x="0" y="259"/>
                    </a:lnTo>
                    <a:lnTo>
                      <a:pt x="0" y="246"/>
                    </a:lnTo>
                    <a:lnTo>
                      <a:pt x="2" y="232"/>
                    </a:lnTo>
                    <a:lnTo>
                      <a:pt x="4" y="219"/>
                    </a:lnTo>
                    <a:lnTo>
                      <a:pt x="6" y="205"/>
                    </a:lnTo>
                    <a:lnTo>
                      <a:pt x="8" y="194"/>
                    </a:lnTo>
                    <a:lnTo>
                      <a:pt x="11" y="182"/>
                    </a:lnTo>
                    <a:lnTo>
                      <a:pt x="15" y="169"/>
                    </a:lnTo>
                    <a:lnTo>
                      <a:pt x="21" y="157"/>
                    </a:lnTo>
                    <a:lnTo>
                      <a:pt x="25" y="146"/>
                    </a:lnTo>
                    <a:lnTo>
                      <a:pt x="31" y="134"/>
                    </a:lnTo>
                    <a:lnTo>
                      <a:pt x="38" y="125"/>
                    </a:lnTo>
                    <a:lnTo>
                      <a:pt x="44" y="113"/>
                    </a:lnTo>
                    <a:lnTo>
                      <a:pt x="52" y="104"/>
                    </a:lnTo>
                    <a:lnTo>
                      <a:pt x="59" y="94"/>
                    </a:lnTo>
                    <a:lnTo>
                      <a:pt x="75" y="75"/>
                    </a:lnTo>
                    <a:lnTo>
                      <a:pt x="94" y="60"/>
                    </a:lnTo>
                    <a:lnTo>
                      <a:pt x="103" y="52"/>
                    </a:lnTo>
                    <a:lnTo>
                      <a:pt x="113" y="44"/>
                    </a:lnTo>
                    <a:lnTo>
                      <a:pt x="125" y="37"/>
                    </a:lnTo>
                    <a:lnTo>
                      <a:pt x="134" y="31"/>
                    </a:lnTo>
                    <a:lnTo>
                      <a:pt x="146" y="25"/>
                    </a:lnTo>
                    <a:lnTo>
                      <a:pt x="157" y="21"/>
                    </a:lnTo>
                    <a:lnTo>
                      <a:pt x="169" y="16"/>
                    </a:lnTo>
                    <a:lnTo>
                      <a:pt x="182" y="12"/>
                    </a:lnTo>
                    <a:lnTo>
                      <a:pt x="194" y="8"/>
                    </a:lnTo>
                    <a:lnTo>
                      <a:pt x="205" y="6"/>
                    </a:lnTo>
                    <a:lnTo>
                      <a:pt x="218" y="4"/>
                    </a:lnTo>
                    <a:lnTo>
                      <a:pt x="232" y="2"/>
                    </a:lnTo>
                    <a:lnTo>
                      <a:pt x="245" y="0"/>
                    </a:lnTo>
                    <a:lnTo>
                      <a:pt x="259" y="0"/>
                    </a:lnTo>
                    <a:lnTo>
                      <a:pt x="261" y="0"/>
                    </a:lnTo>
                    <a:lnTo>
                      <a:pt x="26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326" name="Rectangle 62"/>
              <p:cNvSpPr>
                <a:spLocks noChangeArrowheads="1"/>
              </p:cNvSpPr>
              <p:nvPr/>
            </p:nvSpPr>
            <p:spPr bwMode="auto">
              <a:xfrm>
                <a:off x="5140" y="3077"/>
                <a:ext cx="388" cy="8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327" name="Rectangle 63"/>
              <p:cNvSpPr>
                <a:spLocks noChangeArrowheads="1"/>
              </p:cNvSpPr>
              <p:nvPr/>
            </p:nvSpPr>
            <p:spPr bwMode="auto">
              <a:xfrm>
                <a:off x="5140" y="3077"/>
                <a:ext cx="388" cy="8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328" name="Rectangle 64"/>
              <p:cNvSpPr>
                <a:spLocks noChangeArrowheads="1"/>
              </p:cNvSpPr>
              <p:nvPr/>
            </p:nvSpPr>
            <p:spPr bwMode="auto">
              <a:xfrm>
                <a:off x="5151" y="3059"/>
                <a:ext cx="315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1200">
                    <a:solidFill>
                      <a:srgbClr val="000000"/>
                    </a:solidFill>
                    <a:latin typeface="Times New Roman" pitchFamily="18" charset="0"/>
                    <a:ea typeface="Arial Unicode MS" pitchFamily="34" charset="-128"/>
                  </a:rPr>
                  <a:t>EVENT</a:t>
                </a:r>
                <a:endParaRPr lang="it-IT" sz="2800" b="1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</a:endParaRPr>
              </a:p>
            </p:txBody>
          </p:sp>
          <p:sp>
            <p:nvSpPr>
              <p:cNvPr id="395329" name="Rectangle 65"/>
              <p:cNvSpPr>
                <a:spLocks noChangeArrowheads="1"/>
              </p:cNvSpPr>
              <p:nvPr/>
            </p:nvSpPr>
            <p:spPr bwMode="auto">
              <a:xfrm>
                <a:off x="5470" y="3059"/>
                <a:ext cx="48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1200">
                    <a:solidFill>
                      <a:srgbClr val="000000"/>
                    </a:solidFill>
                    <a:latin typeface="Times New Roman" pitchFamily="18" charset="0"/>
                    <a:ea typeface="Arial Unicode MS" pitchFamily="34" charset="-128"/>
                  </a:rPr>
                  <a:t>2</a:t>
                </a:r>
                <a:endParaRPr lang="it-IT" sz="2800" b="1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</a:endParaRPr>
              </a:p>
            </p:txBody>
          </p:sp>
          <p:sp>
            <p:nvSpPr>
              <p:cNvPr id="395330" name="Freeform 66"/>
              <p:cNvSpPr>
                <a:spLocks/>
              </p:cNvSpPr>
              <p:nvPr/>
            </p:nvSpPr>
            <p:spPr bwMode="auto">
              <a:xfrm>
                <a:off x="4900" y="2527"/>
                <a:ext cx="181" cy="201"/>
              </a:xfrm>
              <a:custGeom>
                <a:avLst/>
                <a:gdLst/>
                <a:ahLst/>
                <a:cxnLst>
                  <a:cxn ang="0">
                    <a:pos x="363" y="0"/>
                  </a:cxn>
                  <a:cxn ang="0">
                    <a:pos x="363" y="144"/>
                  </a:cxn>
                  <a:cxn ang="0">
                    <a:pos x="0" y="144"/>
                  </a:cxn>
                  <a:cxn ang="0">
                    <a:pos x="0" y="403"/>
                  </a:cxn>
                </a:cxnLst>
                <a:rect l="0" t="0" r="r" b="b"/>
                <a:pathLst>
                  <a:path w="363" h="403">
                    <a:moveTo>
                      <a:pt x="363" y="0"/>
                    </a:moveTo>
                    <a:lnTo>
                      <a:pt x="363" y="144"/>
                    </a:lnTo>
                    <a:lnTo>
                      <a:pt x="0" y="144"/>
                    </a:lnTo>
                    <a:lnTo>
                      <a:pt x="0" y="40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331" name="Freeform 67"/>
              <p:cNvSpPr>
                <a:spLocks/>
              </p:cNvSpPr>
              <p:nvPr/>
            </p:nvSpPr>
            <p:spPr bwMode="auto">
              <a:xfrm>
                <a:off x="5153" y="2527"/>
                <a:ext cx="182" cy="2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44"/>
                  </a:cxn>
                  <a:cxn ang="0">
                    <a:pos x="365" y="144"/>
                  </a:cxn>
                  <a:cxn ang="0">
                    <a:pos x="365" y="403"/>
                  </a:cxn>
                </a:cxnLst>
                <a:rect l="0" t="0" r="r" b="b"/>
                <a:pathLst>
                  <a:path w="365" h="403">
                    <a:moveTo>
                      <a:pt x="0" y="0"/>
                    </a:moveTo>
                    <a:lnTo>
                      <a:pt x="0" y="144"/>
                    </a:lnTo>
                    <a:lnTo>
                      <a:pt x="365" y="144"/>
                    </a:lnTo>
                    <a:lnTo>
                      <a:pt x="365" y="40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5413" name="Rectangle 149"/>
            <p:cNvSpPr>
              <a:spLocks noChangeArrowheads="1"/>
            </p:cNvSpPr>
            <p:nvPr/>
          </p:nvSpPr>
          <p:spPr bwMode="auto">
            <a:xfrm>
              <a:off x="4957" y="2610"/>
              <a:ext cx="37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</a:rPr>
                <a:t>Damage</a:t>
              </a:r>
              <a:endParaRPr lang="it-IT" sz="2800" b="1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</a:endParaRPr>
            </a:p>
          </p:txBody>
        </p:sp>
        <p:sp>
          <p:nvSpPr>
            <p:cNvPr id="395414" name="Rectangle 150"/>
            <p:cNvSpPr>
              <a:spLocks noChangeArrowheads="1"/>
            </p:cNvSpPr>
            <p:nvPr/>
          </p:nvSpPr>
          <p:spPr bwMode="auto">
            <a:xfrm>
              <a:off x="5036" y="2730"/>
              <a:ext cx="20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</a:rPr>
                <a:t>Risk</a:t>
              </a:r>
              <a:endParaRPr lang="it-IT" sz="2800" b="1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</a:endParaRPr>
            </a:p>
          </p:txBody>
        </p:sp>
        <p:sp>
          <p:nvSpPr>
            <p:cNvPr id="395415" name="Rectangle 151"/>
            <p:cNvSpPr>
              <a:spLocks noChangeArrowheads="1"/>
            </p:cNvSpPr>
            <p:nvPr/>
          </p:nvSpPr>
          <p:spPr bwMode="auto">
            <a:xfrm>
              <a:off x="4806" y="3314"/>
              <a:ext cx="24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</a:rPr>
                <a:t>Blind</a:t>
              </a:r>
              <a:endParaRPr lang="it-IT" sz="2800" b="1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</a:endParaRPr>
            </a:p>
          </p:txBody>
        </p:sp>
        <p:sp>
          <p:nvSpPr>
            <p:cNvPr id="395416" name="Rectangle 152"/>
            <p:cNvSpPr>
              <a:spLocks noChangeArrowheads="1"/>
            </p:cNvSpPr>
            <p:nvPr/>
          </p:nvSpPr>
          <p:spPr bwMode="auto">
            <a:xfrm>
              <a:off x="4829" y="3434"/>
              <a:ext cx="19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</a:rPr>
                <a:t>FEE</a:t>
              </a:r>
              <a:endParaRPr lang="it-IT" sz="2800" b="1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</a:endParaRPr>
            </a:p>
          </p:txBody>
        </p:sp>
        <p:sp>
          <p:nvSpPr>
            <p:cNvPr id="395417" name="Rectangle 153"/>
            <p:cNvSpPr>
              <a:spLocks noChangeArrowheads="1"/>
            </p:cNvSpPr>
            <p:nvPr/>
          </p:nvSpPr>
          <p:spPr bwMode="auto">
            <a:xfrm>
              <a:off x="5235" y="3314"/>
              <a:ext cx="24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</a:rPr>
                <a:t>Blind</a:t>
              </a:r>
              <a:endParaRPr lang="it-IT" sz="2800" b="1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</a:endParaRPr>
            </a:p>
          </p:txBody>
        </p:sp>
        <p:sp>
          <p:nvSpPr>
            <p:cNvPr id="395418" name="Rectangle 154"/>
            <p:cNvSpPr>
              <a:spLocks noChangeArrowheads="1"/>
            </p:cNvSpPr>
            <p:nvPr/>
          </p:nvSpPr>
          <p:spPr bwMode="auto">
            <a:xfrm>
              <a:off x="5251" y="3434"/>
              <a:ext cx="21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</a:rPr>
                <a:t>BEE</a:t>
              </a:r>
              <a:endParaRPr lang="it-IT" sz="2800" b="1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</a:endParaRPr>
            </a:p>
          </p:txBody>
        </p:sp>
      </p:grpSp>
      <p:sp>
        <p:nvSpPr>
          <p:cNvPr id="395419" name="Rectangle 155"/>
          <p:cNvSpPr>
            <a:spLocks noChangeArrowheads="1"/>
          </p:cNvSpPr>
          <p:nvPr/>
        </p:nvSpPr>
        <p:spPr bwMode="auto">
          <a:xfrm>
            <a:off x="1420813" y="3470275"/>
            <a:ext cx="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it-IT" sz="2800" b="1">
              <a:solidFill>
                <a:schemeClr val="tx1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395420" name="Rectangle 156"/>
          <p:cNvSpPr>
            <a:spLocks noChangeArrowheads="1"/>
          </p:cNvSpPr>
          <p:nvPr/>
        </p:nvSpPr>
        <p:spPr bwMode="auto">
          <a:xfrm>
            <a:off x="1455738" y="2940050"/>
            <a:ext cx="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it-IT" sz="2800" b="1">
              <a:solidFill>
                <a:schemeClr val="tx1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395421" name="Rectangle 157"/>
          <p:cNvSpPr>
            <a:spLocks noChangeArrowheads="1"/>
          </p:cNvSpPr>
          <p:nvPr/>
        </p:nvSpPr>
        <p:spPr bwMode="auto">
          <a:xfrm>
            <a:off x="1665288" y="3057525"/>
            <a:ext cx="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it-IT" sz="2800" b="1">
              <a:solidFill>
                <a:schemeClr val="tx1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395422" name="Rectangle 158"/>
          <p:cNvSpPr>
            <a:spLocks noChangeArrowheads="1"/>
          </p:cNvSpPr>
          <p:nvPr/>
        </p:nvSpPr>
        <p:spPr bwMode="auto">
          <a:xfrm>
            <a:off x="1446213" y="3175000"/>
            <a:ext cx="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it-IT" sz="2800" b="1">
              <a:solidFill>
                <a:schemeClr val="tx1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395423" name="Rectangle 159"/>
          <p:cNvSpPr>
            <a:spLocks noChangeArrowheads="1"/>
          </p:cNvSpPr>
          <p:nvPr/>
        </p:nvSpPr>
        <p:spPr bwMode="auto">
          <a:xfrm>
            <a:off x="1076325" y="4568825"/>
            <a:ext cx="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it-IT" sz="2800" b="1">
              <a:solidFill>
                <a:schemeClr val="tx1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395424" name="Rectangle 160"/>
          <p:cNvSpPr>
            <a:spLocks noChangeArrowheads="1"/>
          </p:cNvSpPr>
          <p:nvPr/>
        </p:nvSpPr>
        <p:spPr bwMode="auto">
          <a:xfrm>
            <a:off x="1123950" y="4046538"/>
            <a:ext cx="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it-IT" sz="2800" b="1">
              <a:solidFill>
                <a:schemeClr val="tx1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395425" name="Rectangle 161"/>
          <p:cNvSpPr>
            <a:spLocks noChangeArrowheads="1"/>
          </p:cNvSpPr>
          <p:nvPr/>
        </p:nvSpPr>
        <p:spPr bwMode="auto">
          <a:xfrm>
            <a:off x="1182688" y="4237038"/>
            <a:ext cx="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it-IT" sz="2800" b="1">
              <a:solidFill>
                <a:schemeClr val="tx1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395426" name="Rectangle 162"/>
          <p:cNvSpPr>
            <a:spLocks noChangeArrowheads="1"/>
          </p:cNvSpPr>
          <p:nvPr/>
        </p:nvSpPr>
        <p:spPr bwMode="auto">
          <a:xfrm>
            <a:off x="1768475" y="4568825"/>
            <a:ext cx="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it-IT" sz="2800" b="1">
              <a:solidFill>
                <a:schemeClr val="tx1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395427" name="Rectangle 163"/>
          <p:cNvSpPr>
            <a:spLocks noChangeArrowheads="1"/>
          </p:cNvSpPr>
          <p:nvPr/>
        </p:nvSpPr>
        <p:spPr bwMode="auto">
          <a:xfrm>
            <a:off x="1814513" y="4046538"/>
            <a:ext cx="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it-IT" sz="2800" b="1">
              <a:solidFill>
                <a:schemeClr val="tx1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grpSp>
        <p:nvGrpSpPr>
          <p:cNvPr id="5" name="Group 164"/>
          <p:cNvGrpSpPr>
            <a:grpSpLocks/>
          </p:cNvGrpSpPr>
          <p:nvPr/>
        </p:nvGrpSpPr>
        <p:grpSpPr bwMode="auto">
          <a:xfrm>
            <a:off x="322263" y="4175125"/>
            <a:ext cx="1214437" cy="1509713"/>
            <a:chOff x="708" y="1842"/>
            <a:chExt cx="765" cy="951"/>
          </a:xfrm>
        </p:grpSpPr>
        <p:sp>
          <p:nvSpPr>
            <p:cNvPr id="395429" name="Rectangle 165"/>
            <p:cNvSpPr>
              <a:spLocks noChangeArrowheads="1"/>
            </p:cNvSpPr>
            <p:nvPr/>
          </p:nvSpPr>
          <p:spPr bwMode="auto">
            <a:xfrm>
              <a:off x="917" y="1842"/>
              <a:ext cx="35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9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</a:rPr>
                <a:t>False Alarm</a:t>
              </a:r>
              <a:endParaRPr lang="it-IT" sz="2800" b="1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</a:endParaRPr>
            </a:p>
          </p:txBody>
        </p:sp>
        <p:sp>
          <p:nvSpPr>
            <p:cNvPr id="395430" name="Rectangle 166"/>
            <p:cNvSpPr>
              <a:spLocks noChangeArrowheads="1"/>
            </p:cNvSpPr>
            <p:nvPr/>
          </p:nvSpPr>
          <p:spPr bwMode="auto">
            <a:xfrm>
              <a:off x="1049" y="1926"/>
              <a:ext cx="7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9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</a:rPr>
                <a:t>by</a:t>
              </a:r>
              <a:endParaRPr lang="it-IT" sz="2800" b="1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</a:endParaRPr>
            </a:p>
          </p:txBody>
        </p:sp>
        <p:sp>
          <p:nvSpPr>
            <p:cNvPr id="395431" name="Rectangle 167"/>
            <p:cNvSpPr>
              <a:spLocks noChangeArrowheads="1"/>
            </p:cNvSpPr>
            <p:nvPr/>
          </p:nvSpPr>
          <p:spPr bwMode="auto">
            <a:xfrm>
              <a:off x="911" y="1990"/>
              <a:ext cx="36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9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</a:rPr>
                <a:t>transmission</a:t>
              </a:r>
              <a:endParaRPr lang="it-IT" sz="2800" b="1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</a:endParaRPr>
            </a:p>
          </p:txBody>
        </p:sp>
        <p:sp>
          <p:nvSpPr>
            <p:cNvPr id="395432" name="Rectangle 168"/>
            <p:cNvSpPr>
              <a:spLocks noChangeArrowheads="1"/>
            </p:cNvSpPr>
            <p:nvPr/>
          </p:nvSpPr>
          <p:spPr bwMode="auto">
            <a:xfrm>
              <a:off x="708" y="2539"/>
              <a:ext cx="33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</a:rPr>
                <a:t>Optical</a:t>
              </a:r>
              <a:endParaRPr lang="it-IT" sz="2800" b="1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</a:endParaRPr>
            </a:p>
          </p:txBody>
        </p:sp>
        <p:sp>
          <p:nvSpPr>
            <p:cNvPr id="395433" name="Rectangle 169"/>
            <p:cNvSpPr>
              <a:spLocks noChangeArrowheads="1"/>
            </p:cNvSpPr>
            <p:nvPr/>
          </p:nvSpPr>
          <p:spPr bwMode="auto">
            <a:xfrm>
              <a:off x="745" y="2659"/>
              <a:ext cx="19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</a:rPr>
                <a:t>line </a:t>
              </a:r>
              <a:endParaRPr lang="it-IT" sz="2800" b="1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</a:endParaRPr>
            </a:p>
          </p:txBody>
        </p:sp>
        <p:sp>
          <p:nvSpPr>
            <p:cNvPr id="395434" name="Rectangle 170"/>
            <p:cNvSpPr>
              <a:spLocks noChangeArrowheads="1"/>
            </p:cNvSpPr>
            <p:nvPr/>
          </p:nvSpPr>
          <p:spPr bwMode="auto">
            <a:xfrm>
              <a:off x="925" y="2659"/>
              <a:ext cx="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</a:rPr>
                <a:t>1</a:t>
              </a:r>
              <a:endParaRPr lang="it-IT" sz="2800" b="1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</a:endParaRPr>
            </a:p>
          </p:txBody>
        </p:sp>
        <p:sp>
          <p:nvSpPr>
            <p:cNvPr id="395435" name="Rectangle 171"/>
            <p:cNvSpPr>
              <a:spLocks noChangeArrowheads="1"/>
            </p:cNvSpPr>
            <p:nvPr/>
          </p:nvSpPr>
          <p:spPr bwMode="auto">
            <a:xfrm>
              <a:off x="1143" y="2539"/>
              <a:ext cx="33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</a:rPr>
                <a:t>Optical</a:t>
              </a:r>
              <a:endParaRPr lang="it-IT" sz="2800" b="1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</a:endParaRPr>
            </a:p>
          </p:txBody>
        </p:sp>
        <p:sp>
          <p:nvSpPr>
            <p:cNvPr id="395436" name="Rectangle 172"/>
            <p:cNvSpPr>
              <a:spLocks noChangeArrowheads="1"/>
            </p:cNvSpPr>
            <p:nvPr/>
          </p:nvSpPr>
          <p:spPr bwMode="auto">
            <a:xfrm>
              <a:off x="1180" y="2659"/>
              <a:ext cx="19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</a:rPr>
                <a:t>line </a:t>
              </a:r>
              <a:endParaRPr lang="it-IT" sz="2800" b="1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</a:endParaRPr>
            </a:p>
          </p:txBody>
        </p:sp>
        <p:sp>
          <p:nvSpPr>
            <p:cNvPr id="395437" name="Rectangle 173"/>
            <p:cNvSpPr>
              <a:spLocks noChangeArrowheads="1"/>
            </p:cNvSpPr>
            <p:nvPr/>
          </p:nvSpPr>
          <p:spPr bwMode="auto">
            <a:xfrm>
              <a:off x="1361" y="2659"/>
              <a:ext cx="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</a:rPr>
                <a:t>2</a:t>
              </a:r>
              <a:endParaRPr lang="it-IT" sz="2800" b="1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</a:endParaRPr>
            </a:p>
          </p:txBody>
        </p:sp>
      </p:grpSp>
      <p:pic>
        <p:nvPicPr>
          <p:cNvPr id="395439" name="Picture 1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6300" y="3603625"/>
            <a:ext cx="48514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176"/>
          <p:cNvGrpSpPr>
            <a:grpSpLocks/>
          </p:cNvGrpSpPr>
          <p:nvPr/>
        </p:nvGrpSpPr>
        <p:grpSpPr bwMode="auto">
          <a:xfrm>
            <a:off x="34925" y="3929063"/>
            <a:ext cx="3689350" cy="2303462"/>
            <a:chOff x="22" y="1933"/>
            <a:chExt cx="2324" cy="1451"/>
          </a:xfrm>
        </p:grpSpPr>
        <p:sp>
          <p:nvSpPr>
            <p:cNvPr id="395441" name="Oval 177"/>
            <p:cNvSpPr>
              <a:spLocks noChangeArrowheads="1"/>
            </p:cNvSpPr>
            <p:nvPr/>
          </p:nvSpPr>
          <p:spPr bwMode="auto">
            <a:xfrm>
              <a:off x="22" y="1933"/>
              <a:ext cx="1134" cy="1451"/>
            </a:xfrm>
            <a:prstGeom prst="ellips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442" name="Freeform 178"/>
            <p:cNvSpPr>
              <a:spLocks/>
            </p:cNvSpPr>
            <p:nvPr/>
          </p:nvSpPr>
          <p:spPr bwMode="auto">
            <a:xfrm>
              <a:off x="1030" y="2750"/>
              <a:ext cx="1316" cy="589"/>
            </a:xfrm>
            <a:custGeom>
              <a:avLst/>
              <a:gdLst/>
              <a:ahLst/>
              <a:cxnLst>
                <a:cxn ang="0">
                  <a:pos x="0" y="363"/>
                </a:cxn>
                <a:cxn ang="0">
                  <a:pos x="726" y="589"/>
                </a:cxn>
                <a:cxn ang="0">
                  <a:pos x="1134" y="363"/>
                </a:cxn>
                <a:cxn ang="0">
                  <a:pos x="1225" y="0"/>
                </a:cxn>
              </a:cxnLst>
              <a:rect l="0" t="0" r="r" b="b"/>
              <a:pathLst>
                <a:path w="1225" h="589">
                  <a:moveTo>
                    <a:pt x="0" y="363"/>
                  </a:moveTo>
                  <a:cubicBezTo>
                    <a:pt x="121" y="401"/>
                    <a:pt x="537" y="589"/>
                    <a:pt x="726" y="589"/>
                  </a:cubicBezTo>
                  <a:cubicBezTo>
                    <a:pt x="915" y="589"/>
                    <a:pt x="1051" y="461"/>
                    <a:pt x="1134" y="363"/>
                  </a:cubicBezTo>
                  <a:cubicBezTo>
                    <a:pt x="1217" y="265"/>
                    <a:pt x="1206" y="76"/>
                    <a:pt x="1225" y="0"/>
                  </a:cubicBezTo>
                </a:path>
              </a:pathLst>
            </a:custGeom>
            <a:noFill/>
            <a:ln w="25400">
              <a:solidFill>
                <a:srgbClr val="FFCC0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5445" name="Rectangle 181"/>
          <p:cNvSpPr>
            <a:spLocks noChangeArrowheads="1"/>
          </p:cNvSpPr>
          <p:nvPr/>
        </p:nvSpPr>
        <p:spPr bwMode="auto">
          <a:xfrm>
            <a:off x="66675" y="801688"/>
            <a:ext cx="91503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marL="177800" indent="-177800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GB" sz="1800">
                <a:solidFill>
                  <a:schemeClr val="tx1"/>
                </a:solidFill>
              </a:rPr>
              <a:t>Almost 160 Failure Modes have been defined for the BLMS using the </a:t>
            </a:r>
            <a:r>
              <a:rPr lang="en-GB" altLang="ja-JP" sz="1800">
                <a:solidFill>
                  <a:schemeClr val="tx1"/>
                </a:solidFill>
                <a:ea typeface="MS PGothic" pitchFamily="34" charset="-128"/>
              </a:rPr>
              <a:t>FMD-97 standard.</a:t>
            </a:r>
          </a:p>
        </p:txBody>
      </p:sp>
      <p:sp>
        <p:nvSpPr>
          <p:cNvPr id="395446" name="Rectangle 182"/>
          <p:cNvSpPr>
            <a:spLocks noChangeArrowheads="1"/>
          </p:cNvSpPr>
          <p:nvPr/>
        </p:nvSpPr>
        <p:spPr bwMode="auto">
          <a:xfrm>
            <a:off x="152400" y="1392238"/>
            <a:ext cx="8748713" cy="1355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0" tIns="0" rIns="0" bIns="0"/>
          <a:lstStyle/>
          <a:p>
            <a:pPr marL="2332038" indent="-2332038" algn="just" defTabSz="625475">
              <a:lnSpc>
                <a:spcPct val="90000"/>
              </a:lnSpc>
            </a:pPr>
            <a:r>
              <a:rPr lang="en-GB" altLang="ja-JP" sz="1800">
                <a:solidFill>
                  <a:schemeClr val="folHlink"/>
                </a:solidFill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Three Ends Effects:</a:t>
            </a:r>
          </a:p>
          <a:p>
            <a:pPr marL="2332038" indent="-2332038" defTabSz="625475">
              <a:lnSpc>
                <a:spcPct val="90000"/>
              </a:lnSpc>
              <a:buClr>
                <a:srgbClr val="FFFF00"/>
              </a:buClr>
            </a:pPr>
            <a:r>
              <a:rPr lang="en-GB" altLang="ja-JP" sz="1800">
                <a:solidFill>
                  <a:schemeClr val="folHlink"/>
                </a:solidFill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1</a:t>
            </a:r>
            <a:r>
              <a:rPr lang="en-GB" altLang="ja-JP" sz="1800">
                <a:solidFill>
                  <a:srgbClr val="339933"/>
                </a:solidFill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. Damage Risk:</a:t>
            </a:r>
            <a:r>
              <a:rPr lang="en-GB" altLang="ja-JP" sz="1800">
                <a:solidFill>
                  <a:schemeClr val="folHlink"/>
                </a:solidFill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 probability not to be ready in case of dangerous loss. </a:t>
            </a:r>
          </a:p>
          <a:p>
            <a:pPr marL="2332038" indent="-2332038" algn="just" defTabSz="625475">
              <a:lnSpc>
                <a:spcPct val="90000"/>
              </a:lnSpc>
              <a:buClr>
                <a:srgbClr val="FFFF00"/>
              </a:buClr>
            </a:pPr>
            <a:r>
              <a:rPr lang="en-GB" altLang="ja-JP" sz="1800">
                <a:solidFill>
                  <a:schemeClr val="folHlink"/>
                </a:solidFill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2. </a:t>
            </a:r>
            <a:r>
              <a:rPr lang="en-GB" altLang="ja-JP" sz="1800">
                <a:solidFill>
                  <a:srgbClr val="339933"/>
                </a:solidFill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False Alarm:</a:t>
            </a:r>
            <a:r>
              <a:rPr lang="en-GB" altLang="ja-JP" sz="1800">
                <a:solidFill>
                  <a:schemeClr val="folHlink"/>
                </a:solidFill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	probability to generate a false alarm.</a:t>
            </a:r>
          </a:p>
          <a:p>
            <a:pPr marL="2332038" indent="-2332038" algn="just" defTabSz="625475">
              <a:lnSpc>
                <a:spcPct val="90000"/>
              </a:lnSpc>
              <a:buClr>
                <a:srgbClr val="FFFF00"/>
              </a:buClr>
            </a:pPr>
            <a:r>
              <a:rPr lang="en-GB" altLang="ja-JP" sz="1800">
                <a:solidFill>
                  <a:schemeClr val="folHlink"/>
                </a:solidFill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3. </a:t>
            </a:r>
            <a:r>
              <a:rPr lang="en-GB" altLang="ja-JP" sz="1800">
                <a:solidFill>
                  <a:srgbClr val="339933"/>
                </a:solidFill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Warning:</a:t>
            </a:r>
            <a:r>
              <a:rPr lang="en-GB" altLang="ja-JP" sz="1800">
                <a:solidFill>
                  <a:schemeClr val="folHlink"/>
                </a:solidFill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 	probability to generate a maintenance request following a failure of a redundant component.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5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95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5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5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5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399" grpId="0" build="p"/>
      <p:bldP spid="3954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06.09.2010</a:t>
            </a:r>
            <a:endParaRPr lang="en-GB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External Review on LHC Machine Protection, B.Dehning</a:t>
            </a:r>
            <a:endParaRPr lang="en-GB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15D1-72AC-4129-9E82-0C126F3343A1}" type="slidenum">
              <a:rPr lang="en-GB"/>
              <a:pPr/>
              <a:t>25</a:t>
            </a:fld>
            <a:endParaRPr lang="en-GB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Fault Trees Results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785225" cy="890588"/>
          </a:xfrm>
          <a:noFill/>
        </p:spPr>
        <p:txBody>
          <a:bodyPr lIns="0" r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800"/>
              <a:t>The </a:t>
            </a:r>
            <a:r>
              <a:rPr lang="en-GB" sz="1800" u="sng"/>
              <a:t>probabilities to fail (unavailability)</a:t>
            </a:r>
            <a:r>
              <a:rPr lang="en-GB" sz="1800"/>
              <a:t> for the BLMS have been calculated.</a:t>
            </a:r>
          </a:p>
          <a:p>
            <a:pPr>
              <a:lnSpc>
                <a:spcPct val="90000"/>
              </a:lnSpc>
            </a:pPr>
            <a:r>
              <a:rPr lang="en-GB" sz="1800"/>
              <a:t>Per each End Effects, the </a:t>
            </a:r>
            <a:r>
              <a:rPr lang="en-GB" sz="1800" u="sng"/>
              <a:t>major contributors</a:t>
            </a:r>
            <a:r>
              <a:rPr lang="en-GB" sz="1800"/>
              <a:t> to such probabilities have been pointed out too.</a:t>
            </a:r>
          </a:p>
        </p:txBody>
      </p:sp>
      <p:graphicFrame>
        <p:nvGraphicFramePr>
          <p:cNvPr id="396541" name="Group 253"/>
          <p:cNvGraphicFramePr>
            <a:graphicFrameLocks noGrp="1"/>
          </p:cNvGraphicFramePr>
          <p:nvPr/>
        </p:nvGraphicFramePr>
        <p:xfrm>
          <a:off x="179388" y="2852738"/>
          <a:ext cx="8785225" cy="3020505"/>
        </p:xfrm>
        <a:graphic>
          <a:graphicData uri="http://schemas.openxmlformats.org/drawingml/2006/table">
            <a:tbl>
              <a:tblPr/>
              <a:tblGrid>
                <a:gridCol w="1008062"/>
                <a:gridCol w="1606550"/>
                <a:gridCol w="2886075"/>
                <a:gridCol w="3284538"/>
              </a:tblGrid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Consequences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per year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Weakest components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Notes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Damage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Risk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</a:rPr>
                        <a:t>·</a:t>
                      </a: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10</a:t>
                      </a:r>
                      <a:r>
                        <a:rPr kumimoji="0" lang="en-GB" altLang="ja-JP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-4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(100 dangerous</a:t>
                      </a:r>
                      <a:b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losses)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97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Detector 			(88%)</a:t>
                      </a:r>
                    </a:p>
                    <a:p>
                      <a:pPr marL="0" marR="0" lvl="0" indent="0" algn="l" defTabSz="5397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Analogue electronics 	(11%)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Detector likely overestimated (60% CL of no failure after</a:t>
                      </a:r>
                      <a:b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1.5 10</a:t>
                      </a:r>
                      <a:r>
                        <a:rPr kumimoji="0" lang="en-GB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 h).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False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Alarm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13 ± 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Tunnel power supplies 	(57%)</a:t>
                      </a:r>
                    </a:p>
                    <a:p>
                      <a:pPr marL="0" marR="0" lvl="0" indent="0" algn="l" defTabSz="719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VME fans 		(28%)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Tunnel power supplies likely underestimated (see sensitivity example).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Warning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35 ± 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Optical line 		(98%)</a:t>
                      </a:r>
                    </a:p>
                    <a:p>
                      <a:pPr marL="0" marR="0" lvl="0" indent="0" algn="l" defTabSz="719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VME PS 	             	(  1%)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LASER hazard rate likely overestimated by MIL.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96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9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1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06.09.2010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External Review on LHC Machine Protection, B.Dehning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6F33-344C-46FC-8F29-E01BE915F1E2}" type="slidenum">
              <a:rPr lang="en-GB"/>
              <a:pPr/>
              <a:t>3</a:t>
            </a:fld>
            <a:endParaRPr lang="en-GB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Beam Loss Monitor Specification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875" y="1552575"/>
            <a:ext cx="7772400" cy="46101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GB" sz="20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600" b="1" dirty="0"/>
              <a:t>5. USE OF THE BLM’S FOR MACHINE PROTECTION</a:t>
            </a:r>
            <a:r>
              <a:rPr lang="en-GB" sz="2000" b="1" dirty="0"/>
              <a:t> </a:t>
            </a:r>
            <a:br>
              <a:rPr lang="en-GB" sz="2000" b="1" dirty="0"/>
            </a:br>
            <a:r>
              <a:rPr lang="en-GB" sz="2000" b="1" dirty="0"/>
              <a:t/>
            </a:r>
            <a:br>
              <a:rPr lang="en-GB" sz="2000" b="1" dirty="0"/>
            </a:br>
            <a:endParaRPr lang="en-GB" sz="2000" dirty="0"/>
          </a:p>
          <a:p>
            <a:pPr>
              <a:lnSpc>
                <a:spcPct val="105000"/>
              </a:lnSpc>
              <a:buFont typeface="Wingdings" pitchFamily="2" charset="2"/>
              <a:buNone/>
            </a:pPr>
            <a:r>
              <a:rPr lang="en-GB" sz="1600" dirty="0"/>
              <a:t>The strategy for machine protection impacts on the BLM design in two ways, its time response and the reliability. 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</a:pPr>
            <a:r>
              <a:rPr lang="en-GB" sz="1600" dirty="0"/>
              <a:t>Protection of the machine from beam losses has two aspects: 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</a:pPr>
            <a:r>
              <a:rPr lang="en-GB" sz="1600" dirty="0"/>
              <a:t>• </a:t>
            </a:r>
            <a:r>
              <a:rPr lang="en-GB" sz="1600" dirty="0">
                <a:solidFill>
                  <a:schemeClr val="folHlink"/>
                </a:solidFill>
              </a:rPr>
              <a:t>protection</a:t>
            </a:r>
            <a:r>
              <a:rPr lang="en-GB" sz="1600" dirty="0"/>
              <a:t> </a:t>
            </a:r>
            <a:r>
              <a:rPr lang="en-GB" sz="1600" dirty="0">
                <a:solidFill>
                  <a:schemeClr val="folHlink"/>
                </a:solidFill>
              </a:rPr>
              <a:t>against</a:t>
            </a:r>
            <a:r>
              <a:rPr lang="en-GB" sz="1600" dirty="0"/>
              <a:t> beam losses that could lead to </a:t>
            </a:r>
            <a:r>
              <a:rPr lang="en-GB" sz="1600" dirty="0">
                <a:solidFill>
                  <a:schemeClr val="folHlink"/>
                </a:solidFill>
              </a:rPr>
              <a:t>damage</a:t>
            </a:r>
            <a:r>
              <a:rPr lang="en-GB" sz="1600" dirty="0"/>
              <a:t> of equipment, 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</a:pPr>
            <a:r>
              <a:rPr lang="en-GB" sz="1600" dirty="0"/>
              <a:t>• </a:t>
            </a:r>
            <a:r>
              <a:rPr lang="en-GB" sz="1600" dirty="0">
                <a:solidFill>
                  <a:schemeClr val="folHlink"/>
                </a:solidFill>
              </a:rPr>
              <a:t>protection against</a:t>
            </a:r>
            <a:r>
              <a:rPr lang="en-GB" sz="1600" dirty="0"/>
              <a:t> beam losses that could lead to a </a:t>
            </a:r>
            <a:r>
              <a:rPr lang="en-GB" sz="1600" dirty="0">
                <a:solidFill>
                  <a:schemeClr val="folHlink"/>
                </a:solidFill>
              </a:rPr>
              <a:t>quench</a:t>
            </a:r>
            <a:r>
              <a:rPr lang="en-GB" sz="1600" dirty="0"/>
              <a:t> of a magnet. 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</a:pPr>
            <a:endParaRPr lang="en-GB" sz="1600" dirty="0"/>
          </a:p>
          <a:p>
            <a:pPr>
              <a:lnSpc>
                <a:spcPct val="105000"/>
              </a:lnSpc>
              <a:buFont typeface="Wingdings" pitchFamily="2" charset="2"/>
              <a:buNone/>
            </a:pPr>
            <a:r>
              <a:rPr lang="en-GB" sz="1600" dirty="0"/>
              <a:t>Since a repair of superconducting magnets would take several weeks, the </a:t>
            </a:r>
            <a:r>
              <a:rPr lang="en-GB" sz="1600" dirty="0">
                <a:solidFill>
                  <a:schemeClr val="hlink"/>
                </a:solidFill>
              </a:rPr>
              <a:t>protection against damage has highest priority</a:t>
            </a:r>
            <a:r>
              <a:rPr lang="en-GB" sz="1600" dirty="0"/>
              <a:t> and damages should be strictly avoided (</a:t>
            </a:r>
            <a:r>
              <a:rPr lang="en-GB" sz="1600" b="1" dirty="0">
                <a:solidFill>
                  <a:schemeClr val="hlink"/>
                </a:solidFill>
              </a:rPr>
              <a:t>SIL 3, 1E-8 to 1E-7 1/h</a:t>
            </a:r>
            <a:r>
              <a:rPr lang="en-GB" sz="1600" dirty="0"/>
              <a:t>). 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</a:pPr>
            <a:r>
              <a:rPr lang="en-GB" sz="1600" dirty="0"/>
              <a:t>In case of a quench, the quench protection system would prevent equipment damage. However, the beam would be lost and re-establishing operation would take several hours. Therefore the </a:t>
            </a:r>
            <a:r>
              <a:rPr lang="en-GB" sz="1600" dirty="0">
                <a:solidFill>
                  <a:schemeClr val="folHlink"/>
                </a:solidFill>
              </a:rPr>
              <a:t>number of quenches should be </a:t>
            </a:r>
            <a:r>
              <a:rPr lang="en-GB" sz="1600" dirty="0" smtClean="0">
                <a:solidFill>
                  <a:schemeClr val="folHlink"/>
                </a:solidFill>
              </a:rPr>
              <a:t>minimized.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pic>
        <p:nvPicPr>
          <p:cNvPr id="399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2938" y="879475"/>
            <a:ext cx="32575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06.09.2010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External Review on LHC Machine Protection, B.Dehning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9A8C94E-154F-4E39-A58E-F2A217BD1A9E}" type="slidenum">
              <a:rPr lang="en-GB"/>
              <a:pPr/>
              <a:t>4</a:t>
            </a:fld>
            <a:endParaRPr lang="en-GB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35000" y="190500"/>
            <a:ext cx="7793038" cy="590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333399"/>
                </a:solidFill>
                <a:latin typeface="Tahoma" pitchFamily="32" charset="0"/>
                <a:ea typeface="DejaVu Sans" charset="0"/>
                <a:cs typeface="DejaVu Sans" charset="0"/>
              </a:rPr>
              <a:t>Beam Loss Measurement System Layouts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2" y="948865"/>
            <a:ext cx="9001125" cy="2982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508" name="AutoShape 4"/>
          <p:cNvSpPr>
            <a:spLocks/>
          </p:cNvSpPr>
          <p:nvPr/>
        </p:nvSpPr>
        <p:spPr bwMode="auto">
          <a:xfrm rot="5400000">
            <a:off x="2066131" y="1770857"/>
            <a:ext cx="198437" cy="914400"/>
          </a:xfrm>
          <a:prstGeom prst="rightBrace">
            <a:avLst>
              <a:gd name="adj1" fmla="val 38400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214" y="3220495"/>
            <a:ext cx="769768" cy="29918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7281" y="4516045"/>
            <a:ext cx="1905452" cy="17036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718560" y="4223656"/>
            <a:ext cx="4739640" cy="17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457309" y="4406559"/>
            <a:ext cx="5148943" cy="197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n-GB" sz="1400" kern="0" dirty="0" smtClean="0">
                <a:latin typeface="+mn-lt"/>
              </a:rPr>
              <a:t>I</a:t>
            </a: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onisation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chamber</a:t>
            </a:r>
          </a:p>
          <a:p>
            <a:pPr marL="800100" lvl="1" indent="-342900">
              <a:lnSpc>
                <a:spcPct val="100000"/>
              </a:lnSpc>
              <a:buFont typeface="Wingdings" pitchFamily="2" charset="2"/>
              <a:buChar char="n"/>
            </a:pPr>
            <a:r>
              <a:rPr lang="en-GB" sz="1400" kern="0" noProof="0" dirty="0" smtClean="0">
                <a:latin typeface="+mn-lt"/>
              </a:rPr>
              <a:t>Function: observation and interlock</a:t>
            </a:r>
            <a:endParaRPr kumimoji="0" lang="en-GB" sz="1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lnSpc>
                <a:spcPct val="100000"/>
              </a:lnSpc>
              <a:buFont typeface="Wingdings" pitchFamily="2" charset="2"/>
              <a:buChar char="n"/>
            </a:pPr>
            <a:r>
              <a:rPr lang="en-GB" sz="1400" kern="0" dirty="0" smtClean="0">
                <a:latin typeface="+mn-lt"/>
              </a:rPr>
              <a:t>3700 installed</a:t>
            </a:r>
          </a:p>
          <a:p>
            <a:pPr marL="800100" lvl="1" indent="-342900">
              <a:lnSpc>
                <a:spcPct val="100000"/>
              </a:lnSpc>
              <a:buFont typeface="Wingdings" pitchFamily="2" charset="2"/>
              <a:buChar char="n"/>
            </a:pP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 90 % connected to interlock/dump system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n"/>
            </a:pPr>
            <a:r>
              <a:rPr lang="en-GB" sz="1400" kern="0" dirty="0" smtClean="0">
                <a:latin typeface="+mn-lt"/>
              </a:rPr>
              <a:t>Secondary emission detector</a:t>
            </a:r>
          </a:p>
          <a:p>
            <a:pPr marL="800100" lvl="1" indent="-342900">
              <a:lnSpc>
                <a:spcPct val="100000"/>
              </a:lnSpc>
              <a:buFont typeface="Wingdings" pitchFamily="2" charset="2"/>
              <a:buChar char="n"/>
            </a:pPr>
            <a:r>
              <a:rPr lang="en-GB" sz="1400" kern="0" dirty="0" smtClean="0"/>
              <a:t>Function: observation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800100" lvl="1" indent="-342900">
              <a:lnSpc>
                <a:spcPct val="100000"/>
              </a:lnSpc>
              <a:buFont typeface="Wingdings" pitchFamily="2" charset="2"/>
              <a:buChar char="n"/>
            </a:pPr>
            <a:r>
              <a:rPr lang="en-GB" sz="1400" kern="0" dirty="0" smtClean="0"/>
              <a:t>300 installed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4953018" y="981340"/>
            <a:ext cx="3929738" cy="534979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tabLst/>
              <a:defRPr/>
            </a:pPr>
            <a:r>
              <a:rPr lang="en-GB" sz="1400" kern="0" dirty="0" smtClean="0">
                <a:latin typeface="+mn-lt"/>
              </a:rPr>
              <a:t>Specifications</a:t>
            </a:r>
          </a:p>
          <a:p>
            <a:pPr marL="800100" lvl="1" indent="-342900">
              <a:lnSpc>
                <a:spcPct val="100000"/>
              </a:lnSpc>
              <a:buFont typeface="Wingdings" pitchFamily="2" charset="2"/>
              <a:buChar char="n"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</a:t>
            </a:r>
            <a:r>
              <a:rPr lang="en-GB" sz="1400" kern="0" dirty="0" smtClean="0">
                <a:latin typeface="+mn-lt"/>
              </a:rPr>
              <a:t> resolution ½ turn, 40 us</a:t>
            </a:r>
          </a:p>
          <a:p>
            <a:pPr marL="800100" lvl="1" indent="-342900">
              <a:lnSpc>
                <a:spcPct val="100000"/>
              </a:lnSpc>
              <a:buFont typeface="Wingdings" pitchFamily="2" charset="2"/>
              <a:buChar char="n"/>
            </a:pPr>
            <a:r>
              <a:rPr lang="en-GB" sz="1400" kern="0" noProof="0" dirty="0" smtClean="0">
                <a:latin typeface="+mn-lt"/>
              </a:rPr>
              <a:t>Average calculation loss:</a:t>
            </a:r>
          </a:p>
          <a:p>
            <a:pPr marL="1257300" lvl="2" indent="-342900">
              <a:lnSpc>
                <a:spcPct val="100000"/>
              </a:lnSpc>
              <a:buFont typeface="Wingdings" pitchFamily="2" charset="2"/>
              <a:buChar char="n"/>
            </a:pPr>
            <a:r>
              <a:rPr kumimoji="0" lang="en-GB" sz="1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</a:t>
            </a:r>
            <a:r>
              <a:rPr kumimoji="0" lang="en-GB" sz="14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values, 40 us to 83 s</a:t>
            </a:r>
          </a:p>
          <a:p>
            <a:pPr marL="800100" lvl="1" indent="-342900">
              <a:lnSpc>
                <a:spcPct val="100000"/>
              </a:lnSpc>
              <a:buFont typeface="Wingdings" pitchFamily="2" charset="2"/>
              <a:buChar char="n"/>
            </a:pPr>
            <a:r>
              <a:rPr lang="en-GB" sz="1400" kern="0" dirty="0" smtClean="0">
                <a:latin typeface="+mn-lt"/>
              </a:rPr>
              <a:t>Max amplitude 23 </a:t>
            </a:r>
            <a:r>
              <a:rPr lang="en-GB" sz="1400" kern="0" dirty="0" err="1" smtClean="0">
                <a:latin typeface="+mn-lt"/>
              </a:rPr>
              <a:t>Gy</a:t>
            </a:r>
            <a:r>
              <a:rPr lang="en-GB" sz="1400" kern="0" dirty="0" smtClean="0">
                <a:latin typeface="+mn-lt"/>
              </a:rPr>
              <a:t>/s</a:t>
            </a:r>
          </a:p>
          <a:p>
            <a:pPr marL="800100" lvl="1" indent="-342900">
              <a:lnSpc>
                <a:spcPct val="100000"/>
              </a:lnSpc>
              <a:buFont typeface="Wingdings" pitchFamily="2" charset="2"/>
              <a:buChar char="n"/>
            </a:pPr>
            <a:r>
              <a:rPr kumimoji="0" lang="en-GB" sz="14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 amplitude </a:t>
            </a:r>
          </a:p>
          <a:p>
            <a:pPr marL="1257300" lvl="2" indent="-342900">
              <a:lnSpc>
                <a:spcPct val="100000"/>
              </a:lnSpc>
              <a:buFont typeface="Wingdings" pitchFamily="2" charset="2"/>
              <a:buChar char="n"/>
            </a:pPr>
            <a:r>
              <a:rPr kumimoji="0" lang="en-GB" sz="14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1E-4 </a:t>
            </a:r>
            <a:r>
              <a:rPr kumimoji="0" lang="en-GB" sz="1400" b="0" i="0" u="none" strike="noStrike" kern="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Gy</a:t>
            </a:r>
            <a:r>
              <a:rPr kumimoji="0" lang="en-GB" sz="14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/s @ 40 us   </a:t>
            </a:r>
          </a:p>
          <a:p>
            <a:pPr marL="1257300" lvl="2" indent="-342900">
              <a:lnSpc>
                <a:spcPct val="100000"/>
              </a:lnSpc>
              <a:buFont typeface="Wingdings" pitchFamily="2" charset="2"/>
              <a:buChar char="n"/>
            </a:pPr>
            <a:r>
              <a:rPr lang="en-GB" sz="1400" kern="0" dirty="0" smtClean="0">
                <a:latin typeface="+mn-lt"/>
              </a:rPr>
              <a:t>3</a:t>
            </a:r>
            <a:r>
              <a:rPr lang="en-GB" sz="1400" kern="0" baseline="0" noProof="0" dirty="0" smtClean="0">
                <a:latin typeface="+mn-lt"/>
              </a:rPr>
              <a:t>E-7 </a:t>
            </a:r>
            <a:r>
              <a:rPr lang="en-GB" sz="1400" kern="0" dirty="0" err="1" smtClean="0"/>
              <a:t>Gy</a:t>
            </a:r>
            <a:r>
              <a:rPr lang="en-GB" sz="1400" kern="0" dirty="0" smtClean="0"/>
              <a:t>/s @ 1.3 s</a:t>
            </a:r>
          </a:p>
          <a:p>
            <a:pPr marL="800100" lvl="1" indent="-342900">
              <a:lnSpc>
                <a:spcPct val="100000"/>
              </a:lnSpc>
              <a:buFont typeface="Wingdings" pitchFamily="2" charset="2"/>
              <a:buChar char="n"/>
            </a:pPr>
            <a:r>
              <a:rPr lang="en-GB" sz="1400" kern="0" dirty="0" smtClean="0"/>
              <a:t>Dynamic</a:t>
            </a:r>
          </a:p>
          <a:p>
            <a:pPr marL="1257300" lvl="2" indent="-342900">
              <a:lnSpc>
                <a:spcPct val="100000"/>
              </a:lnSpc>
              <a:buFont typeface="Wingdings" pitchFamily="2" charset="2"/>
              <a:buChar char="n"/>
            </a:pPr>
            <a:r>
              <a:rPr lang="en-GB" sz="1400" kern="0" dirty="0" smtClean="0"/>
              <a:t>2E5 @ 40 us</a:t>
            </a:r>
          </a:p>
          <a:p>
            <a:pPr marL="1257300" lvl="2" indent="-342900">
              <a:lnSpc>
                <a:spcPct val="100000"/>
              </a:lnSpc>
              <a:buFont typeface="Wingdings" pitchFamily="2" charset="2"/>
              <a:buChar char="n"/>
            </a:pPr>
            <a:r>
              <a:rPr lang="en-GB" sz="1400" kern="0" dirty="0" smtClean="0"/>
              <a:t>~ 1E8 @ 1.3 s</a:t>
            </a:r>
          </a:p>
          <a:p>
            <a:pPr marL="800100" lvl="1" indent="-342900">
              <a:lnSpc>
                <a:spcPct val="100000"/>
              </a:lnSpc>
              <a:buFont typeface="Wingdings" pitchFamily="2" charset="2"/>
              <a:buChar char="n"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Damage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level</a:t>
            </a:r>
          </a:p>
          <a:p>
            <a:pPr marL="1257300" lvl="2" indent="-342900">
              <a:lnSpc>
                <a:spcPct val="100000"/>
              </a:lnSpc>
              <a:buFont typeface="Wingdings" pitchFamily="2" charset="2"/>
              <a:buChar char="n"/>
            </a:pPr>
            <a:r>
              <a:rPr lang="en-GB" sz="1400" kern="0" dirty="0" smtClean="0">
                <a:latin typeface="+mn-lt"/>
              </a:rPr>
              <a:t>2000 </a:t>
            </a:r>
            <a:r>
              <a:rPr lang="en-GB" sz="1400" kern="0" dirty="0" err="1" smtClean="0">
                <a:latin typeface="+mn-lt"/>
              </a:rPr>
              <a:t>Gy</a:t>
            </a:r>
            <a:r>
              <a:rPr lang="en-GB" sz="1400" kern="0" dirty="0" smtClean="0">
                <a:latin typeface="+mn-lt"/>
              </a:rPr>
              <a:t>/s @ 1 ms</a:t>
            </a:r>
          </a:p>
          <a:p>
            <a:pPr marL="800100" lvl="1" indent="-342900">
              <a:lnSpc>
                <a:spcPct val="100000"/>
              </a:lnSpc>
              <a:buFont typeface="Wingdings" pitchFamily="2" charset="2"/>
              <a:buChar char="n"/>
            </a:pPr>
            <a:r>
              <a:rPr lang="en-GB" sz="1400" kern="0" dirty="0" smtClean="0">
                <a:latin typeface="+mn-lt"/>
              </a:rPr>
              <a:t>All channels could be connected to the interlock system</a:t>
            </a:r>
          </a:p>
          <a:p>
            <a:pPr marL="800100" lvl="1" indent="-342900">
              <a:lnSpc>
                <a:spcPct val="100000"/>
              </a:lnSpc>
              <a:buFont typeface="Wingdings" pitchFamily="2" charset="2"/>
              <a:buChar char="n"/>
            </a:pPr>
            <a:r>
              <a:rPr lang="en-GB" sz="1400" kern="0" dirty="0" smtClean="0">
                <a:latin typeface="+mn-lt"/>
              </a:rPr>
              <a:t>Thresholds</a:t>
            </a:r>
          </a:p>
          <a:p>
            <a:pPr marL="1257300" lvl="2" indent="-342900">
              <a:lnSpc>
                <a:spcPct val="100000"/>
              </a:lnSpc>
              <a:buFont typeface="Wingdings" pitchFamily="2" charset="2"/>
              <a:buChar char="n"/>
            </a:pPr>
            <a:r>
              <a:rPr lang="en-GB" sz="1400" kern="0" dirty="0" smtClean="0">
                <a:latin typeface="+mn-lt"/>
              </a:rPr>
              <a:t>Loss duration dependent, 12 values</a:t>
            </a:r>
          </a:p>
          <a:p>
            <a:pPr marL="1257300" lvl="2" indent="-342900">
              <a:lnSpc>
                <a:spcPct val="100000"/>
              </a:lnSpc>
              <a:buFont typeface="Wingdings" pitchFamily="2" charset="2"/>
              <a:buChar char="n"/>
            </a:pPr>
            <a:r>
              <a:rPr lang="en-GB" sz="1400" kern="0" dirty="0" smtClean="0">
                <a:latin typeface="+mn-lt"/>
              </a:rPr>
              <a:t>Energy dependent, 32 values</a:t>
            </a:r>
          </a:p>
          <a:p>
            <a:pPr marL="1257300" lvl="2" indent="-342900">
              <a:lnSpc>
                <a:spcPct val="100000"/>
              </a:lnSpc>
              <a:buFont typeface="Wingdings" pitchFamily="2" charset="2"/>
              <a:buChar char="n"/>
            </a:pPr>
            <a:r>
              <a:rPr lang="en-GB" sz="1400" kern="0" dirty="0" smtClean="0">
                <a:latin typeface="+mn-lt"/>
              </a:rPr>
              <a:t>About 1.5 E6 thresholds</a:t>
            </a:r>
          </a:p>
          <a:p>
            <a:pPr marL="1257300" lvl="2" indent="-342900">
              <a:lnSpc>
                <a:spcPct val="100000"/>
              </a:lnSpc>
              <a:buFont typeface="Wingdings" pitchFamily="2" charset="2"/>
              <a:buChar char="n"/>
            </a:pPr>
            <a:endParaRPr lang="en-GB" sz="1400" kern="0" dirty="0" smtClean="0">
              <a:latin typeface="+mn-lt"/>
            </a:endParaRPr>
          </a:p>
          <a:p>
            <a:pPr marL="1257300" lvl="2" indent="-342900">
              <a:lnSpc>
                <a:spcPct val="100000"/>
              </a:lnSpc>
              <a:buFont typeface="Wingdings" pitchFamily="2" charset="2"/>
              <a:buChar char="n"/>
            </a:pPr>
            <a:endParaRPr kumimoji="0" lang="en-GB" sz="1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lvl="2" indent="-342900">
              <a:lnSpc>
                <a:spcPct val="100000"/>
              </a:lnSpc>
              <a:buFont typeface="Wingdings" pitchFamily="2" charset="2"/>
              <a:buChar char="n"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Footer Placeholder 3"/>
          <p:cNvSpPr>
            <a:spLocks noGrp="1"/>
          </p:cNvSpPr>
          <p:nvPr>
            <p:ph type="ftr" idx="11"/>
          </p:nvPr>
        </p:nvSpPr>
        <p:spPr>
          <a:xfrm>
            <a:off x="2159726" y="6428835"/>
            <a:ext cx="5181599" cy="285150"/>
          </a:xfrm>
        </p:spPr>
        <p:txBody>
          <a:bodyPr/>
          <a:lstStyle/>
          <a:p>
            <a:r>
              <a:rPr lang="en-US" dirty="0" smtClean="0"/>
              <a:t>External Review on LHC Machine Protection, </a:t>
            </a:r>
            <a:r>
              <a:rPr lang="en-US" dirty="0" err="1" smtClean="0"/>
              <a:t>B.Dehning</a:t>
            </a:r>
            <a:endParaRPr lang="en-GB" dirty="0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89471"/>
            <a:ext cx="8226720" cy="565979"/>
          </a:xfrm>
          <a:ln/>
        </p:spPr>
        <p:txBody>
          <a:bodyPr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 smtClean="0"/>
              <a:t>Quench and Damage Levels</a:t>
            </a:r>
            <a:endParaRPr lang="en-GB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520" y="3874279"/>
            <a:ext cx="4619520" cy="2426655"/>
            <a:chOff x="8" y="2666"/>
            <a:chExt cx="3208" cy="1685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" y="2666"/>
              <a:ext cx="3209" cy="16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93" y="2890"/>
              <a:ext cx="835" cy="3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28801" y="1475863"/>
            <a:ext cx="4583520" cy="2446816"/>
            <a:chOff x="20" y="795"/>
            <a:chExt cx="3183" cy="1699"/>
          </a:xfrm>
        </p:grpSpPr>
        <p:pic>
          <p:nvPicPr>
            <p:cNvPr id="10253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" y="795"/>
              <a:ext cx="3184" cy="17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54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82" y="990"/>
              <a:ext cx="856" cy="3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30" name="Group 29"/>
          <p:cNvGrpSpPr/>
          <p:nvPr/>
        </p:nvGrpSpPr>
        <p:grpSpPr>
          <a:xfrm>
            <a:off x="143591" y="1223665"/>
            <a:ext cx="4393576" cy="343878"/>
            <a:chOff x="1375200" y="873072"/>
            <a:chExt cx="6807156" cy="322254"/>
          </a:xfrm>
        </p:grpSpPr>
        <p:sp>
          <p:nvSpPr>
            <p:cNvPr id="10258" name="Line 18"/>
            <p:cNvSpPr>
              <a:spLocks noChangeShapeType="1"/>
            </p:cNvSpPr>
            <p:nvPr/>
          </p:nvSpPr>
          <p:spPr bwMode="auto">
            <a:xfrm>
              <a:off x="1375200" y="1036909"/>
              <a:ext cx="622080" cy="1441"/>
            </a:xfrm>
            <a:prstGeom prst="line">
              <a:avLst/>
            </a:prstGeom>
            <a:noFill/>
            <a:ln w="5472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82945" tIns="41473" rIns="82945" bIns="41473"/>
            <a:lstStyle/>
            <a:p>
              <a:endParaRPr lang="de-DE"/>
            </a:p>
          </p:txBody>
        </p:sp>
        <p:sp>
          <p:nvSpPr>
            <p:cNvPr id="10259" name="Text Box 19"/>
            <p:cNvSpPr txBox="1">
              <a:spLocks noChangeArrowheads="1"/>
            </p:cNvSpPr>
            <p:nvPr/>
          </p:nvSpPr>
          <p:spPr bwMode="auto">
            <a:xfrm>
              <a:off x="2027520" y="882814"/>
              <a:ext cx="980640" cy="3125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/>
            <a:lstStyle/>
            <a:p>
              <a:pPr>
                <a:buClrTx/>
                <a:tabLst>
                  <a:tab pos="0" algn="l"/>
                  <a:tab pos="414726" algn="l"/>
                  <a:tab pos="829452" algn="l"/>
                  <a:tab pos="1244178" algn="l"/>
                  <a:tab pos="1658904" algn="l"/>
                  <a:tab pos="2073631" algn="l"/>
                  <a:tab pos="2488357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6" algn="l"/>
                  <a:tab pos="6220892" algn="l"/>
                  <a:tab pos="6635618" algn="l"/>
                  <a:tab pos="7050344" algn="l"/>
                  <a:tab pos="7465070" algn="l"/>
                  <a:tab pos="7879796" algn="l"/>
                  <a:tab pos="8294522" algn="l"/>
                </a:tabLst>
              </a:pPr>
              <a:r>
                <a:rPr lang="en-GB" sz="1200" dirty="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450 </a:t>
              </a:r>
              <a:r>
                <a:rPr lang="en-GB" sz="1200" dirty="0" err="1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GeV</a:t>
              </a:r>
              <a:endParaRPr lang="en-GB" sz="1200" dirty="0">
                <a:solidFill>
                  <a:srgbClr val="000000"/>
                </a:solidFill>
                <a:ea typeface="DejaVu Sans" charset="0"/>
                <a:cs typeface="DejaVu Sans" charset="0"/>
              </a:endParaRPr>
            </a:p>
          </p:txBody>
        </p:sp>
        <p:sp>
          <p:nvSpPr>
            <p:cNvPr id="10260" name="Line 20"/>
            <p:cNvSpPr>
              <a:spLocks noChangeShapeType="1"/>
            </p:cNvSpPr>
            <p:nvPr/>
          </p:nvSpPr>
          <p:spPr bwMode="auto">
            <a:xfrm>
              <a:off x="4976640" y="1036909"/>
              <a:ext cx="622080" cy="1441"/>
            </a:xfrm>
            <a:prstGeom prst="line">
              <a:avLst/>
            </a:prstGeom>
            <a:noFill/>
            <a:ln w="5472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lIns="82945" tIns="41473" rIns="82945" bIns="41473"/>
            <a:lstStyle/>
            <a:p>
              <a:endParaRPr lang="de-DE"/>
            </a:p>
          </p:txBody>
        </p:sp>
        <p:sp>
          <p:nvSpPr>
            <p:cNvPr id="10261" name="Line 21"/>
            <p:cNvSpPr>
              <a:spLocks noChangeShapeType="1"/>
            </p:cNvSpPr>
            <p:nvPr/>
          </p:nvSpPr>
          <p:spPr bwMode="auto">
            <a:xfrm>
              <a:off x="3110400" y="1036909"/>
              <a:ext cx="622080" cy="1441"/>
            </a:xfrm>
            <a:prstGeom prst="line">
              <a:avLst/>
            </a:prstGeom>
            <a:noFill/>
            <a:ln w="5472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lIns="82945" tIns="41473" rIns="82945" bIns="41473"/>
            <a:lstStyle/>
            <a:p>
              <a:endParaRPr lang="de-DE"/>
            </a:p>
          </p:txBody>
        </p:sp>
        <p:sp>
          <p:nvSpPr>
            <p:cNvPr id="10262" name="Line 22"/>
            <p:cNvSpPr>
              <a:spLocks noChangeShapeType="1"/>
            </p:cNvSpPr>
            <p:nvPr/>
          </p:nvSpPr>
          <p:spPr bwMode="auto">
            <a:xfrm>
              <a:off x="6635520" y="1036909"/>
              <a:ext cx="622080" cy="1441"/>
            </a:xfrm>
            <a:prstGeom prst="line">
              <a:avLst/>
            </a:prstGeom>
            <a:noFill/>
            <a:ln w="5472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lIns="82945" tIns="41473" rIns="82945" bIns="41473"/>
            <a:lstStyle/>
            <a:p>
              <a:endParaRPr lang="de-DE"/>
            </a:p>
          </p:txBody>
        </p:sp>
        <p:sp>
          <p:nvSpPr>
            <p:cNvPr id="10263" name="Text Box 23"/>
            <p:cNvSpPr txBox="1">
              <a:spLocks noChangeArrowheads="1"/>
            </p:cNvSpPr>
            <p:nvPr/>
          </p:nvSpPr>
          <p:spPr bwMode="auto">
            <a:xfrm>
              <a:off x="3769713" y="881781"/>
              <a:ext cx="889920" cy="312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/>
            <a:lstStyle/>
            <a:p>
              <a:pPr>
                <a:buClrTx/>
                <a:tabLst>
                  <a:tab pos="0" algn="l"/>
                  <a:tab pos="414726" algn="l"/>
                  <a:tab pos="829452" algn="l"/>
                  <a:tab pos="1244178" algn="l"/>
                  <a:tab pos="1658904" algn="l"/>
                  <a:tab pos="2073631" algn="l"/>
                  <a:tab pos="2488357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6" algn="l"/>
                  <a:tab pos="6220892" algn="l"/>
                  <a:tab pos="6635618" algn="l"/>
                  <a:tab pos="7050344" algn="l"/>
                  <a:tab pos="7465070" algn="l"/>
                  <a:tab pos="7879796" algn="l"/>
                  <a:tab pos="8294522" algn="l"/>
                </a:tabLst>
              </a:pPr>
              <a:r>
                <a:rPr lang="en-GB" sz="1200" dirty="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3.5 </a:t>
              </a:r>
              <a:r>
                <a:rPr lang="en-GB" sz="1200" dirty="0" err="1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TeV</a:t>
              </a:r>
              <a:endParaRPr lang="en-GB" sz="1200" dirty="0">
                <a:solidFill>
                  <a:srgbClr val="000000"/>
                </a:solidFill>
                <a:ea typeface="DejaVu Sans" charset="0"/>
                <a:cs typeface="DejaVu Sans" charset="0"/>
              </a:endParaRPr>
            </a:p>
          </p:txBody>
        </p:sp>
        <p:sp>
          <p:nvSpPr>
            <p:cNvPr id="10264" name="Text Box 24"/>
            <p:cNvSpPr txBox="1">
              <a:spLocks noChangeArrowheads="1"/>
            </p:cNvSpPr>
            <p:nvPr/>
          </p:nvSpPr>
          <p:spPr bwMode="auto">
            <a:xfrm>
              <a:off x="5642265" y="873072"/>
              <a:ext cx="889920" cy="312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/>
            <a:lstStyle/>
            <a:p>
              <a:pPr>
                <a:buClrTx/>
                <a:tabLst>
                  <a:tab pos="0" algn="l"/>
                  <a:tab pos="414726" algn="l"/>
                  <a:tab pos="829452" algn="l"/>
                  <a:tab pos="1244178" algn="l"/>
                  <a:tab pos="1658904" algn="l"/>
                  <a:tab pos="2073631" algn="l"/>
                  <a:tab pos="2488357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6" algn="l"/>
                  <a:tab pos="6220892" algn="l"/>
                  <a:tab pos="6635618" algn="l"/>
                  <a:tab pos="7050344" algn="l"/>
                  <a:tab pos="7465070" algn="l"/>
                  <a:tab pos="7879796" algn="l"/>
                  <a:tab pos="8294522" algn="l"/>
                </a:tabLst>
              </a:pPr>
              <a:r>
                <a:rPr lang="en-GB" sz="1200" dirty="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5.0 </a:t>
              </a:r>
              <a:r>
                <a:rPr lang="en-GB" sz="1200" dirty="0" err="1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TeV</a:t>
              </a:r>
              <a:endParaRPr lang="en-GB" sz="1200" dirty="0">
                <a:solidFill>
                  <a:srgbClr val="000000"/>
                </a:solidFill>
                <a:ea typeface="DejaVu Sans" charset="0"/>
                <a:cs typeface="DejaVu Sans" charset="0"/>
              </a:endParaRPr>
            </a:p>
          </p:txBody>
        </p:sp>
        <p:sp>
          <p:nvSpPr>
            <p:cNvPr id="10265" name="Text Box 25"/>
            <p:cNvSpPr txBox="1">
              <a:spLocks noChangeArrowheads="1"/>
            </p:cNvSpPr>
            <p:nvPr/>
          </p:nvSpPr>
          <p:spPr bwMode="auto">
            <a:xfrm>
              <a:off x="7292436" y="873072"/>
              <a:ext cx="889920" cy="312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/>
            <a:lstStyle/>
            <a:p>
              <a:pPr>
                <a:buClrTx/>
                <a:tabLst>
                  <a:tab pos="0" algn="l"/>
                  <a:tab pos="414726" algn="l"/>
                  <a:tab pos="829452" algn="l"/>
                  <a:tab pos="1244178" algn="l"/>
                  <a:tab pos="1658904" algn="l"/>
                  <a:tab pos="2073631" algn="l"/>
                  <a:tab pos="2488357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6" algn="l"/>
                  <a:tab pos="6220892" algn="l"/>
                  <a:tab pos="6635618" algn="l"/>
                  <a:tab pos="7050344" algn="l"/>
                  <a:tab pos="7465070" algn="l"/>
                  <a:tab pos="7879796" algn="l"/>
                  <a:tab pos="8294522" algn="l"/>
                </a:tabLst>
              </a:pPr>
              <a:r>
                <a:rPr lang="en-GB" sz="1200" dirty="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7.0 </a:t>
              </a:r>
              <a:r>
                <a:rPr lang="en-GB" sz="1200" dirty="0" err="1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TeV</a:t>
              </a:r>
              <a:endParaRPr lang="en-GB" sz="1200" dirty="0">
                <a:solidFill>
                  <a:srgbClr val="000000"/>
                </a:solidFill>
                <a:ea typeface="DejaVu Sans" charset="0"/>
                <a:cs typeface="DejaVu Sans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35092" y="896975"/>
            <a:ext cx="3665491" cy="323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Quadrupole and bending magnet thresholds</a:t>
            </a:r>
            <a:endParaRPr lang="de-DE" sz="1400" dirty="0"/>
          </a:p>
        </p:txBody>
      </p:sp>
      <p:sp>
        <p:nvSpPr>
          <p:cNvPr id="32" name="Date Placeholder 3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06.09.2010</a:t>
            </a:r>
            <a:endParaRPr lang="en-GB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9BD5979-FFD3-43BD-AD96-A0C70EF7BDCE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2400" cy="501434"/>
          </a:xfrm>
        </p:spPr>
        <p:txBody>
          <a:bodyPr/>
          <a:lstStyle/>
          <a:p>
            <a:r>
              <a:rPr lang="de-DE" dirty="0" smtClean="0"/>
              <a:t>BLM Online Display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06.09.2010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1837509" y="6437543"/>
            <a:ext cx="6148251" cy="285150"/>
          </a:xfrm>
        </p:spPr>
        <p:txBody>
          <a:bodyPr/>
          <a:lstStyle/>
          <a:p>
            <a:r>
              <a:rPr lang="en-US" smtClean="0"/>
              <a:t>External Review on LHC Machine Protection, B.Dehning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9BD5979-FFD3-43BD-AD96-A0C70EF7BDCE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6" name="Picture 5" descr="fixed_display_vs_dur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17691"/>
            <a:ext cx="9144000" cy="50238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9338" y="809898"/>
            <a:ext cx="8395062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LHC @ 450 GeV   </a:t>
            </a: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496389" y="5364480"/>
            <a:ext cx="2683235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Offset to check connectivity</a:t>
            </a:r>
            <a:endParaRPr lang="de-DE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1071154" y="5712823"/>
            <a:ext cx="914400" cy="914400"/>
          </a:xfrm>
          <a:prstGeom prst="straightConnector1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16200000" flipH="1">
            <a:off x="1691372" y="5827941"/>
            <a:ext cx="323374" cy="3741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18308" y="4197531"/>
            <a:ext cx="676788" cy="2901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rgbClr val="0070C0"/>
                </a:solidFill>
              </a:rPr>
              <a:t>ATLAS</a:t>
            </a:r>
            <a:endParaRPr lang="de-DE" sz="12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63185" y="4167043"/>
            <a:ext cx="649537" cy="2901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rgbClr val="0070C0"/>
                </a:solidFill>
              </a:rPr>
              <a:t>ALICE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4237"/>
            <a:ext cx="3456542" cy="925415"/>
          </a:xfrm>
        </p:spPr>
        <p:txBody>
          <a:bodyPr/>
          <a:lstStyle/>
          <a:p>
            <a:r>
              <a:rPr lang="en-US" dirty="0" smtClean="0"/>
              <a:t>System settings</a:t>
            </a:r>
            <a:br>
              <a:rPr lang="en-US" dirty="0" smtClean="0"/>
            </a:br>
            <a:r>
              <a:rPr lang="en-US" dirty="0" smtClean="0"/>
              <a:t>&amp;</a:t>
            </a:r>
            <a:r>
              <a:rPr lang="en-US" dirty="0"/>
              <a:t> </a:t>
            </a:r>
            <a:r>
              <a:rPr lang="en-US" dirty="0" smtClean="0"/>
              <a:t>data flow</a:t>
            </a:r>
            <a:endParaRPr lang="en-US" dirty="0"/>
          </a:p>
        </p:txBody>
      </p:sp>
      <p:pic>
        <p:nvPicPr>
          <p:cNvPr id="7" name="Content Placeholder 6" descr="soft_ware_safety_critical_2009071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451" y="-4242"/>
            <a:ext cx="8747392" cy="6869222"/>
          </a:xfrm>
        </p:spPr>
      </p:pic>
      <p:cxnSp>
        <p:nvCxnSpPr>
          <p:cNvPr id="5" name="Elbow Connector 4"/>
          <p:cNvCxnSpPr/>
          <p:nvPr/>
        </p:nvCxnSpPr>
        <p:spPr bwMode="auto">
          <a:xfrm rot="5400000">
            <a:off x="7097704" y="3768580"/>
            <a:ext cx="3160450" cy="932142"/>
          </a:xfrm>
          <a:prstGeom prst="bentConnector3">
            <a:avLst>
              <a:gd name="adj1" fmla="val 0"/>
            </a:avLst>
          </a:prstGeom>
          <a:noFill/>
          <a:ln w="666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 flipH="1">
            <a:off x="7466121" y="5948034"/>
            <a:ext cx="150920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FF0000"/>
                </a:solidFill>
              </a:rPr>
              <a:t>Beam permit</a:t>
            </a:r>
            <a:br>
              <a:rPr lang="de-DE" b="1" dirty="0" smtClean="0">
                <a:solidFill>
                  <a:srgbClr val="FF0000"/>
                </a:solidFill>
              </a:rPr>
            </a:br>
            <a:r>
              <a:rPr lang="de-DE" b="1" dirty="0" smtClean="0">
                <a:solidFill>
                  <a:srgbClr val="FF0000"/>
                </a:solidFill>
              </a:rPr>
              <a:t>signal flow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525" y="1782514"/>
            <a:ext cx="7858148" cy="371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Line Callout 1 (Accent Bar) 8"/>
          <p:cNvSpPr/>
          <p:nvPr/>
        </p:nvSpPr>
        <p:spPr>
          <a:xfrm rot="16200000">
            <a:off x="1362469" y="282317"/>
            <a:ext cx="500065" cy="2071702"/>
          </a:xfrm>
          <a:prstGeom prst="accentCallout1">
            <a:avLst>
              <a:gd name="adj1" fmla="val 20129"/>
              <a:gd name="adj2" fmla="val -14047"/>
              <a:gd name="adj3" fmla="val 29282"/>
              <a:gd name="adj4" fmla="val -2067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buNone/>
            </a:pPr>
            <a:r>
              <a:rPr lang="en-GB" sz="1500" dirty="0" smtClean="0">
                <a:solidFill>
                  <a:schemeClr val="bg1"/>
                </a:solidFill>
              </a:rPr>
              <a:t>9 IC with bad soldering</a:t>
            </a:r>
          </a:p>
          <a:p>
            <a:pPr algn="ctr">
              <a:buNone/>
            </a:pPr>
            <a:r>
              <a:rPr lang="en-GB" sz="1500" dirty="0" smtClean="0">
                <a:solidFill>
                  <a:schemeClr val="bg1"/>
                </a:solidFill>
              </a:rPr>
              <a:t>(out of 3700)</a:t>
            </a:r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Overview of H/W Failures </a:t>
            </a:r>
            <a:r>
              <a:rPr lang="en-GB" sz="1800" dirty="0" smtClean="0"/>
              <a:t>(since Feb. 2010)</a:t>
            </a:r>
            <a:endParaRPr lang="en-GB" dirty="0"/>
          </a:p>
        </p:txBody>
      </p:sp>
      <p:sp>
        <p:nvSpPr>
          <p:cNvPr id="12" name="Line Callout 1 (Accent Bar) 11"/>
          <p:cNvSpPr/>
          <p:nvPr/>
        </p:nvSpPr>
        <p:spPr>
          <a:xfrm rot="16200000">
            <a:off x="3493238" y="127072"/>
            <a:ext cx="810555" cy="2071702"/>
          </a:xfrm>
          <a:prstGeom prst="accentCallout1">
            <a:avLst>
              <a:gd name="adj1" fmla="val 33463"/>
              <a:gd name="adj2" fmla="val -12142"/>
              <a:gd name="adj3" fmla="val 56132"/>
              <a:gd name="adj4" fmla="val -2192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buNone/>
            </a:pPr>
            <a:r>
              <a:rPr lang="en-GB" sz="1500" dirty="0">
                <a:solidFill>
                  <a:schemeClr val="bg1"/>
                </a:solidFill>
              </a:rPr>
              <a:t>9</a:t>
            </a:r>
            <a:r>
              <a:rPr lang="en-GB" sz="1500" dirty="0" smtClean="0">
                <a:solidFill>
                  <a:schemeClr val="bg1"/>
                </a:solidFill>
              </a:rPr>
              <a:t> GOH with low power</a:t>
            </a:r>
          </a:p>
          <a:p>
            <a:pPr algn="ctr">
              <a:buNone/>
            </a:pPr>
            <a:r>
              <a:rPr lang="en-GB" sz="1500" dirty="0" smtClean="0">
                <a:solidFill>
                  <a:schemeClr val="bg1"/>
                </a:solidFill>
              </a:rPr>
              <a:t>1 damaged connector</a:t>
            </a:r>
          </a:p>
          <a:p>
            <a:pPr algn="ctr">
              <a:buNone/>
            </a:pPr>
            <a:r>
              <a:rPr lang="en-GB" sz="1500" dirty="0" smtClean="0">
                <a:solidFill>
                  <a:schemeClr val="bg1"/>
                </a:solidFill>
              </a:rPr>
              <a:t>out of 1500</a:t>
            </a:r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3" name="Line Callout 1 (Accent Bar) 12"/>
          <p:cNvSpPr/>
          <p:nvPr/>
        </p:nvSpPr>
        <p:spPr>
          <a:xfrm rot="5400000">
            <a:off x="1462823" y="4234473"/>
            <a:ext cx="870860" cy="2643206"/>
          </a:xfrm>
          <a:prstGeom prst="accentCallout1">
            <a:avLst>
              <a:gd name="adj1" fmla="val 45228"/>
              <a:gd name="adj2" fmla="val -12142"/>
              <a:gd name="adj3" fmla="val 28636"/>
              <a:gd name="adj4" fmla="val -1127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7 CFC with ‘noisy’ components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2 cards with bad soldering</a:t>
            </a:r>
            <a:br>
              <a:rPr lang="en-GB" sz="1400" dirty="0" smtClean="0">
                <a:solidFill>
                  <a:schemeClr val="bg1"/>
                </a:solidFill>
              </a:rPr>
            </a:br>
            <a:r>
              <a:rPr lang="en-GB" sz="1400" dirty="0" smtClean="0">
                <a:solidFill>
                  <a:schemeClr val="bg1"/>
                </a:solidFill>
              </a:rPr>
              <a:t>out of 359</a:t>
            </a:r>
          </a:p>
        </p:txBody>
      </p:sp>
      <p:sp>
        <p:nvSpPr>
          <p:cNvPr id="14" name="Line Callout 1 (Accent Bar) 13"/>
          <p:cNvSpPr/>
          <p:nvPr/>
        </p:nvSpPr>
        <p:spPr>
          <a:xfrm rot="5400000">
            <a:off x="4299523" y="4346186"/>
            <a:ext cx="626745" cy="2071702"/>
          </a:xfrm>
          <a:prstGeom prst="accentCallout1">
            <a:avLst>
              <a:gd name="adj1" fmla="val 33463"/>
              <a:gd name="adj2" fmla="val -12142"/>
              <a:gd name="adj3" fmla="val -7080"/>
              <a:gd name="adj4" fmla="val -2414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buNone/>
            </a:pPr>
            <a:r>
              <a:rPr lang="en-GB" sz="1500" dirty="0" smtClean="0">
                <a:solidFill>
                  <a:schemeClr val="bg1"/>
                </a:solidFill>
              </a:rPr>
              <a:t>7 with ‘weak’ receivers</a:t>
            </a:r>
          </a:p>
          <a:p>
            <a:pPr algn="ctr"/>
            <a:r>
              <a:rPr lang="en-GB" sz="1500" dirty="0" smtClean="0">
                <a:solidFill>
                  <a:schemeClr val="bg1"/>
                </a:solidFill>
              </a:rPr>
              <a:t>out of 1500</a:t>
            </a:r>
          </a:p>
        </p:txBody>
      </p:sp>
      <p:sp>
        <p:nvSpPr>
          <p:cNvPr id="15" name="Line Callout 1 (Accent Bar) 14"/>
          <p:cNvSpPr/>
          <p:nvPr/>
        </p:nvSpPr>
        <p:spPr>
          <a:xfrm rot="16200000">
            <a:off x="7323882" y="314375"/>
            <a:ext cx="793137" cy="1714511"/>
          </a:xfrm>
          <a:prstGeom prst="accentCallout1">
            <a:avLst>
              <a:gd name="adj1" fmla="val 77674"/>
              <a:gd name="adj2" fmla="val -10239"/>
              <a:gd name="adj3" fmla="val 56480"/>
              <a:gd name="adj4" fmla="val -3518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1500" dirty="0" smtClean="0">
                <a:solidFill>
                  <a:schemeClr val="bg1"/>
                </a:solidFill>
              </a:rPr>
              <a:t>2 with failed SRAM</a:t>
            </a:r>
            <a:br>
              <a:rPr lang="en-GB" sz="1500" dirty="0" smtClean="0">
                <a:solidFill>
                  <a:schemeClr val="bg1"/>
                </a:solidFill>
              </a:rPr>
            </a:br>
            <a:r>
              <a:rPr lang="en-GB" sz="1500" dirty="0" smtClean="0">
                <a:solidFill>
                  <a:schemeClr val="bg1"/>
                </a:solidFill>
              </a:rPr>
              <a:t>out of 350</a:t>
            </a:r>
          </a:p>
        </p:txBody>
      </p:sp>
      <p:sp>
        <p:nvSpPr>
          <p:cNvPr id="10" name="Line Callout 1 (Accent Bar) 9"/>
          <p:cNvSpPr/>
          <p:nvPr/>
        </p:nvSpPr>
        <p:spPr>
          <a:xfrm rot="16200000">
            <a:off x="5537931" y="314374"/>
            <a:ext cx="793136" cy="1714511"/>
          </a:xfrm>
          <a:prstGeom prst="accentCallout1">
            <a:avLst>
              <a:gd name="adj1" fmla="val 77674"/>
              <a:gd name="adj2" fmla="val -10239"/>
              <a:gd name="adj3" fmla="val 133368"/>
              <a:gd name="adj4" fmla="val -1446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buNone/>
            </a:pPr>
            <a:r>
              <a:rPr lang="en-GB" sz="1500" dirty="0" smtClean="0">
                <a:solidFill>
                  <a:schemeClr val="bg1"/>
                </a:solidFill>
              </a:rPr>
              <a:t>2 failed CPU RIO3</a:t>
            </a:r>
          </a:p>
          <a:p>
            <a:pPr algn="ctr">
              <a:buNone/>
            </a:pPr>
            <a:r>
              <a:rPr lang="en-GB" sz="1500" dirty="0" smtClean="0">
                <a:solidFill>
                  <a:schemeClr val="bg1"/>
                </a:solidFill>
              </a:rPr>
              <a:t>out of 25</a:t>
            </a:r>
          </a:p>
        </p:txBody>
      </p:sp>
      <p:sp>
        <p:nvSpPr>
          <p:cNvPr id="11" name="Line Callout 1 (Accent Bar) 10"/>
          <p:cNvSpPr/>
          <p:nvPr/>
        </p:nvSpPr>
        <p:spPr>
          <a:xfrm rot="5400000">
            <a:off x="6073278" y="4501257"/>
            <a:ext cx="500065" cy="3063640"/>
          </a:xfrm>
          <a:prstGeom prst="accentCallout1">
            <a:avLst>
              <a:gd name="adj1" fmla="val 60752"/>
              <a:gd name="adj2" fmla="val -12142"/>
              <a:gd name="adj3" fmla="val 12735"/>
              <a:gd name="adj4" fmla="val -872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buNone/>
            </a:pPr>
            <a:r>
              <a:rPr lang="en-GB" sz="1500" dirty="0" smtClean="0">
                <a:solidFill>
                  <a:schemeClr val="bg1"/>
                </a:solidFill>
              </a:rPr>
              <a:t>1 VME Power Supply, out of 25</a:t>
            </a:r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307182"/>
            <a:ext cx="1514475" cy="381000"/>
          </a:xfrm>
        </p:spPr>
        <p:txBody>
          <a:bodyPr/>
          <a:lstStyle/>
          <a:p>
            <a:r>
              <a:rPr lang="de-DE" smtClean="0"/>
              <a:t>06.09.2010</a:t>
            </a:r>
            <a:endParaRPr lang="en-GB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7559675" y="6302420"/>
            <a:ext cx="969963" cy="385762"/>
          </a:xfrm>
        </p:spPr>
        <p:txBody>
          <a:bodyPr/>
          <a:lstStyle/>
          <a:p>
            <a:fld id="{F1070744-BE39-4641-8806-4B83B18AE667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231571" y="6307182"/>
            <a:ext cx="4789714" cy="381000"/>
          </a:xfrm>
        </p:spPr>
        <p:txBody>
          <a:bodyPr/>
          <a:lstStyle/>
          <a:p>
            <a:r>
              <a:rPr lang="en-US" smtClean="0"/>
              <a:t>External Review on LHC Machine Protection, B.Dehning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418012" y="6008923"/>
            <a:ext cx="4156331" cy="356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70C0"/>
                </a:solidFill>
              </a:rPr>
              <a:t>Number of failures regarded as manageable</a:t>
            </a:r>
            <a:endParaRPr lang="de-DE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06.09.2010</a:t>
            </a:r>
            <a:endParaRPr lang="en-GB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External Review on LHC Machine Protection, B.Dehning</a:t>
            </a:r>
            <a:endParaRPr lang="en-GB"/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5947-E4F2-4EBE-9EB3-B0C7853F7AA8}" type="slidenum">
              <a:rPr lang="en-GB"/>
              <a:pPr/>
              <a:t>9</a:t>
            </a:fld>
            <a:endParaRPr lang="en-GB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63525" y="1079500"/>
            <a:ext cx="8629650" cy="4929188"/>
            <a:chOff x="218" y="666"/>
            <a:chExt cx="5429" cy="3185"/>
          </a:xfrm>
        </p:grpSpPr>
        <p:sp>
          <p:nvSpPr>
            <p:cNvPr id="449542" name="Rectangle 6"/>
            <p:cNvSpPr>
              <a:spLocks noChangeArrowheads="1"/>
            </p:cNvSpPr>
            <p:nvPr/>
          </p:nvSpPr>
          <p:spPr bwMode="auto">
            <a:xfrm>
              <a:off x="297" y="1600"/>
              <a:ext cx="2137" cy="1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GB" sz="1400">
                  <a:solidFill>
                    <a:srgbClr val="003399"/>
                  </a:solidFill>
                  <a:latin typeface="Helvetica" pitchFamily="34" charset="0"/>
                  <a:ea typeface="Arial Unicode MS" pitchFamily="34" charset="-128"/>
                </a:rPr>
                <a:t>Radioactive source test</a:t>
              </a:r>
            </a:p>
          </p:txBody>
        </p:sp>
        <p:sp>
          <p:nvSpPr>
            <p:cNvPr id="449543" name="Rectangle 7"/>
            <p:cNvSpPr>
              <a:spLocks noChangeArrowheads="1"/>
            </p:cNvSpPr>
            <p:nvPr/>
          </p:nvSpPr>
          <p:spPr bwMode="auto">
            <a:xfrm>
              <a:off x="297" y="959"/>
              <a:ext cx="2137" cy="1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GB" sz="1400">
                  <a:solidFill>
                    <a:srgbClr val="003399"/>
                  </a:solidFill>
                  <a:latin typeface="Helvetica" pitchFamily="34" charset="0"/>
                  <a:ea typeface="Arial Unicode MS" pitchFamily="34" charset="-128"/>
                </a:rPr>
                <a:t>Functional tests before installation</a:t>
              </a:r>
            </a:p>
          </p:txBody>
        </p:sp>
        <p:sp>
          <p:nvSpPr>
            <p:cNvPr id="449544" name="Rectangle 8"/>
            <p:cNvSpPr>
              <a:spLocks noChangeArrowheads="1"/>
            </p:cNvSpPr>
            <p:nvPr/>
          </p:nvSpPr>
          <p:spPr bwMode="auto">
            <a:xfrm>
              <a:off x="297" y="1190"/>
              <a:ext cx="2137" cy="1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GB" sz="1400">
                  <a:solidFill>
                    <a:srgbClr val="003399"/>
                  </a:solidFill>
                  <a:latin typeface="Helvetica" pitchFamily="34" charset="0"/>
                  <a:ea typeface="Arial Unicode MS" pitchFamily="34" charset="-128"/>
                </a:rPr>
                <a:t>Barcode check</a:t>
              </a:r>
            </a:p>
          </p:txBody>
        </p:sp>
        <p:sp>
          <p:nvSpPr>
            <p:cNvPr id="449545" name="Rectangle 9"/>
            <p:cNvSpPr>
              <a:spLocks noChangeArrowheads="1"/>
            </p:cNvSpPr>
            <p:nvPr/>
          </p:nvSpPr>
          <p:spPr bwMode="auto">
            <a:xfrm>
              <a:off x="297" y="1825"/>
              <a:ext cx="2137" cy="1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GB" sz="1400">
                  <a:solidFill>
                    <a:srgbClr val="003399"/>
                  </a:solidFill>
                  <a:latin typeface="Helvetica" pitchFamily="34" charset="0"/>
                  <a:ea typeface="Arial Unicode MS" pitchFamily="34" charset="-128"/>
                </a:rPr>
                <a:t>HV modulation test</a:t>
              </a:r>
            </a:p>
          </p:txBody>
        </p:sp>
        <p:sp>
          <p:nvSpPr>
            <p:cNvPr id="449546" name="Rectangle 10"/>
            <p:cNvSpPr>
              <a:spLocks noChangeArrowheads="1"/>
            </p:cNvSpPr>
            <p:nvPr/>
          </p:nvSpPr>
          <p:spPr bwMode="auto">
            <a:xfrm>
              <a:off x="297" y="2640"/>
              <a:ext cx="2783" cy="1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GB" sz="1400" dirty="0">
                  <a:solidFill>
                    <a:srgbClr val="003399"/>
                  </a:solidFill>
                  <a:latin typeface="Helvetica" pitchFamily="34" charset="0"/>
                  <a:ea typeface="Arial Unicode MS" pitchFamily="34" charset="-128"/>
                </a:rPr>
                <a:t>Double optical line comparison</a:t>
              </a:r>
              <a:endParaRPr lang="it-IT" sz="1400" dirty="0">
                <a:solidFill>
                  <a:srgbClr val="003399"/>
                </a:solidFill>
                <a:latin typeface="Helvetica" pitchFamily="34" charset="0"/>
                <a:ea typeface="Arial Unicode MS" pitchFamily="34" charset="-128"/>
              </a:endParaRPr>
            </a:p>
          </p:txBody>
        </p:sp>
        <p:sp>
          <p:nvSpPr>
            <p:cNvPr id="449547" name="Rectangle 11"/>
            <p:cNvSpPr>
              <a:spLocks noChangeArrowheads="1"/>
            </p:cNvSpPr>
            <p:nvPr/>
          </p:nvSpPr>
          <p:spPr bwMode="auto">
            <a:xfrm>
              <a:off x="297" y="2413"/>
              <a:ext cx="2137" cy="1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GB" sz="1400" dirty="0" smtClean="0">
                  <a:solidFill>
                    <a:srgbClr val="003399"/>
                  </a:solidFill>
                  <a:latin typeface="Helvetica" pitchFamily="34" charset="0"/>
                  <a:ea typeface="Arial Unicode MS" pitchFamily="34" charset="-128"/>
                </a:rPr>
                <a:t>Offset to check connectivity (10 </a:t>
              </a:r>
              <a:r>
                <a:rPr lang="en-GB" sz="1400" dirty="0" err="1">
                  <a:solidFill>
                    <a:srgbClr val="003399"/>
                  </a:solidFill>
                  <a:latin typeface="Helvetica" pitchFamily="34" charset="0"/>
                  <a:ea typeface="Arial Unicode MS" pitchFamily="34" charset="-128"/>
                </a:rPr>
                <a:t>pA</a:t>
              </a:r>
              <a:r>
                <a:rPr lang="en-GB" sz="1400" dirty="0">
                  <a:solidFill>
                    <a:srgbClr val="003399"/>
                  </a:solidFill>
                  <a:latin typeface="Helvetica" pitchFamily="34" charset="0"/>
                  <a:ea typeface="Arial Unicode MS" pitchFamily="34" charset="-128"/>
                </a:rPr>
                <a:t> </a:t>
              </a:r>
              <a:r>
                <a:rPr lang="en-GB" sz="1400" dirty="0" smtClean="0">
                  <a:solidFill>
                    <a:srgbClr val="003399"/>
                  </a:solidFill>
                  <a:latin typeface="Helvetica" pitchFamily="34" charset="0"/>
                  <a:ea typeface="Arial Unicode MS" pitchFamily="34" charset="-128"/>
                </a:rPr>
                <a:t>test)</a:t>
              </a:r>
              <a:endParaRPr lang="it-IT" sz="1400" dirty="0">
                <a:solidFill>
                  <a:srgbClr val="003399"/>
                </a:solidFill>
                <a:latin typeface="Helvetica" pitchFamily="34" charset="0"/>
                <a:ea typeface="Arial Unicode MS" pitchFamily="34" charset="-128"/>
              </a:endParaRPr>
            </a:p>
          </p:txBody>
        </p:sp>
        <p:sp>
          <p:nvSpPr>
            <p:cNvPr id="449548" name="Rectangle 12"/>
            <p:cNvSpPr>
              <a:spLocks noChangeArrowheads="1"/>
            </p:cNvSpPr>
            <p:nvPr/>
          </p:nvSpPr>
          <p:spPr bwMode="auto">
            <a:xfrm>
              <a:off x="297" y="2892"/>
              <a:ext cx="3336" cy="1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GB" sz="1400" dirty="0">
                  <a:solidFill>
                    <a:srgbClr val="003399"/>
                  </a:solidFill>
                  <a:latin typeface="Helvetica" pitchFamily="34" charset="0"/>
                  <a:ea typeface="Arial Unicode MS" pitchFamily="34" charset="-128"/>
                </a:rPr>
                <a:t>System component identity check</a:t>
              </a:r>
              <a:endParaRPr lang="it-IT" sz="1400" dirty="0">
                <a:solidFill>
                  <a:srgbClr val="003399"/>
                </a:solidFill>
                <a:latin typeface="Helvetica" pitchFamily="34" charset="0"/>
                <a:ea typeface="Arial Unicode MS" pitchFamily="34" charset="-128"/>
              </a:endParaRPr>
            </a:p>
          </p:txBody>
        </p:sp>
        <p:sp>
          <p:nvSpPr>
            <p:cNvPr id="449549" name="Rectangle 13"/>
            <p:cNvSpPr>
              <a:spLocks noChangeArrowheads="1"/>
            </p:cNvSpPr>
            <p:nvPr/>
          </p:nvSpPr>
          <p:spPr bwMode="auto">
            <a:xfrm>
              <a:off x="297" y="2019"/>
              <a:ext cx="2535" cy="1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GB" sz="1400">
                  <a:solidFill>
                    <a:srgbClr val="003399"/>
                  </a:solidFill>
                  <a:latin typeface="Helvetica" pitchFamily="34" charset="0"/>
                  <a:ea typeface="Arial Unicode MS" pitchFamily="34" charset="-128"/>
                </a:rPr>
                <a:t>Beam inhibit lines tests</a:t>
              </a:r>
              <a:endParaRPr lang="it-IT" sz="1400">
                <a:solidFill>
                  <a:srgbClr val="003399"/>
                </a:solidFill>
                <a:latin typeface="Helvetica" pitchFamily="34" charset="0"/>
                <a:ea typeface="Arial Unicode MS" pitchFamily="34" charset="-128"/>
              </a:endParaRPr>
            </a:p>
          </p:txBody>
        </p:sp>
        <p:sp>
          <p:nvSpPr>
            <p:cNvPr id="449550" name="Rectangle 14"/>
            <p:cNvSpPr>
              <a:spLocks noChangeArrowheads="1"/>
            </p:cNvSpPr>
            <p:nvPr/>
          </p:nvSpPr>
          <p:spPr bwMode="auto">
            <a:xfrm>
              <a:off x="2381" y="666"/>
              <a:ext cx="545" cy="2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buClr>
                  <a:schemeClr val="bg1"/>
                </a:buClr>
                <a:buSzPct val="60000"/>
              </a:pPr>
              <a:r>
                <a:rPr lang="en-GB" sz="1200" b="1">
                  <a:solidFill>
                    <a:schemeClr val="tx1"/>
                  </a:solidFill>
                  <a:cs typeface="Times New Roman" pitchFamily="18" charset="0"/>
                </a:rPr>
                <a:t>Detector</a:t>
              </a:r>
              <a:endParaRPr lang="en-GB" sz="12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449551" name="Rectangle 15"/>
            <p:cNvSpPr>
              <a:spLocks noChangeArrowheads="1"/>
            </p:cNvSpPr>
            <p:nvPr/>
          </p:nvSpPr>
          <p:spPr bwMode="auto">
            <a:xfrm>
              <a:off x="3149" y="666"/>
              <a:ext cx="633" cy="2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buClr>
                  <a:schemeClr val="bg1"/>
                </a:buClr>
                <a:buSzPct val="60000"/>
              </a:pPr>
              <a:r>
                <a:rPr lang="en-GB" sz="900" b="1">
                  <a:solidFill>
                    <a:schemeClr val="tx1"/>
                  </a:solidFill>
                  <a:cs typeface="Times New Roman" pitchFamily="18" charset="0"/>
                </a:rPr>
                <a:t>Tunnel electronics</a:t>
              </a:r>
              <a:endParaRPr lang="en-GB" sz="9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449552" name="Rectangle 16"/>
            <p:cNvSpPr>
              <a:spLocks noChangeArrowheads="1"/>
            </p:cNvSpPr>
            <p:nvPr/>
          </p:nvSpPr>
          <p:spPr bwMode="auto">
            <a:xfrm>
              <a:off x="3942" y="666"/>
              <a:ext cx="673" cy="2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buClr>
                  <a:schemeClr val="bg1"/>
                </a:buClr>
                <a:buSzPct val="60000"/>
              </a:pPr>
              <a:r>
                <a:rPr lang="en-GB" sz="1200" b="1">
                  <a:solidFill>
                    <a:schemeClr val="tx1"/>
                  </a:solidFill>
                  <a:cs typeface="Times New Roman" pitchFamily="18" charset="0"/>
                </a:rPr>
                <a:t>Surface electronics</a:t>
              </a:r>
              <a:endParaRPr lang="en-GB" sz="12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449553" name="Rectangle 17"/>
            <p:cNvSpPr>
              <a:spLocks noChangeArrowheads="1"/>
            </p:cNvSpPr>
            <p:nvPr/>
          </p:nvSpPr>
          <p:spPr bwMode="auto">
            <a:xfrm>
              <a:off x="4830" y="666"/>
              <a:ext cx="545" cy="2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algn="ctr">
                <a:buClr>
                  <a:schemeClr val="bg1"/>
                </a:buClr>
                <a:buSzPct val="60000"/>
              </a:pPr>
              <a:r>
                <a:rPr lang="en-GB" sz="1200" b="1">
                  <a:solidFill>
                    <a:schemeClr val="tx1"/>
                  </a:solidFill>
                  <a:cs typeface="Times New Roman" pitchFamily="18" charset="0"/>
                </a:rPr>
                <a:t>Combiner</a:t>
              </a:r>
              <a:endParaRPr lang="en-GB" sz="12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5375" y="748"/>
              <a:ext cx="272" cy="98"/>
              <a:chOff x="5103" y="1026"/>
              <a:chExt cx="544" cy="136"/>
            </a:xfrm>
          </p:grpSpPr>
          <p:sp>
            <p:nvSpPr>
              <p:cNvPr id="449555" name="Line 19"/>
              <p:cNvSpPr>
                <a:spLocks noChangeShapeType="1"/>
              </p:cNvSpPr>
              <p:nvPr/>
            </p:nvSpPr>
            <p:spPr bwMode="auto">
              <a:xfrm>
                <a:off x="5103" y="1026"/>
                <a:ext cx="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556" name="Line 20"/>
              <p:cNvSpPr>
                <a:spLocks noChangeShapeType="1"/>
              </p:cNvSpPr>
              <p:nvPr/>
            </p:nvSpPr>
            <p:spPr bwMode="auto">
              <a:xfrm>
                <a:off x="5103" y="1162"/>
                <a:ext cx="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9557" name="Line 21"/>
            <p:cNvSpPr>
              <a:spLocks noChangeShapeType="1"/>
            </p:cNvSpPr>
            <p:nvPr/>
          </p:nvSpPr>
          <p:spPr bwMode="auto">
            <a:xfrm>
              <a:off x="2925" y="796"/>
              <a:ext cx="21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9558" name="Line 22"/>
            <p:cNvSpPr>
              <a:spLocks noChangeShapeType="1"/>
            </p:cNvSpPr>
            <p:nvPr/>
          </p:nvSpPr>
          <p:spPr bwMode="auto">
            <a:xfrm>
              <a:off x="3790" y="747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9559" name="Line 23"/>
            <p:cNvSpPr>
              <a:spLocks noChangeShapeType="1"/>
            </p:cNvSpPr>
            <p:nvPr/>
          </p:nvSpPr>
          <p:spPr bwMode="auto">
            <a:xfrm>
              <a:off x="3782" y="845"/>
              <a:ext cx="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9560" name="Line 24"/>
            <p:cNvSpPr>
              <a:spLocks noChangeShapeType="1"/>
            </p:cNvSpPr>
            <p:nvPr/>
          </p:nvSpPr>
          <p:spPr bwMode="auto">
            <a:xfrm>
              <a:off x="4623" y="796"/>
              <a:ext cx="208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9561" name="Rectangle 25"/>
            <p:cNvSpPr>
              <a:spLocks noChangeArrowheads="1"/>
            </p:cNvSpPr>
            <p:nvPr/>
          </p:nvSpPr>
          <p:spPr bwMode="auto">
            <a:xfrm>
              <a:off x="2382" y="1629"/>
              <a:ext cx="2233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9562" name="Rectangle 26"/>
            <p:cNvSpPr>
              <a:spLocks noChangeArrowheads="1"/>
            </p:cNvSpPr>
            <p:nvPr/>
          </p:nvSpPr>
          <p:spPr bwMode="auto">
            <a:xfrm>
              <a:off x="3198" y="2686"/>
              <a:ext cx="1406" cy="136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9563" name="Rectangle 27"/>
            <p:cNvSpPr>
              <a:spLocks noChangeArrowheads="1"/>
            </p:cNvSpPr>
            <p:nvPr/>
          </p:nvSpPr>
          <p:spPr bwMode="auto">
            <a:xfrm>
              <a:off x="3141" y="982"/>
              <a:ext cx="641" cy="13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9564" name="Rectangle 28"/>
            <p:cNvSpPr>
              <a:spLocks noChangeArrowheads="1"/>
            </p:cNvSpPr>
            <p:nvPr/>
          </p:nvSpPr>
          <p:spPr bwMode="auto">
            <a:xfrm>
              <a:off x="3942" y="982"/>
              <a:ext cx="673" cy="13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9565" name="Rectangle 29"/>
            <p:cNvSpPr>
              <a:spLocks noChangeArrowheads="1"/>
            </p:cNvSpPr>
            <p:nvPr/>
          </p:nvSpPr>
          <p:spPr bwMode="auto">
            <a:xfrm>
              <a:off x="4831" y="981"/>
              <a:ext cx="544" cy="13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9566" name="Rectangle 30"/>
            <p:cNvSpPr>
              <a:spLocks noChangeArrowheads="1"/>
            </p:cNvSpPr>
            <p:nvPr/>
          </p:nvSpPr>
          <p:spPr bwMode="auto">
            <a:xfrm>
              <a:off x="2926" y="1189"/>
              <a:ext cx="215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9567" name="Rectangle 31"/>
            <p:cNvSpPr>
              <a:spLocks noChangeArrowheads="1"/>
            </p:cNvSpPr>
            <p:nvPr/>
          </p:nvSpPr>
          <p:spPr bwMode="auto">
            <a:xfrm>
              <a:off x="3782" y="1189"/>
              <a:ext cx="160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9568" name="Rectangle 32"/>
            <p:cNvSpPr>
              <a:spLocks noChangeArrowheads="1"/>
            </p:cNvSpPr>
            <p:nvPr/>
          </p:nvSpPr>
          <p:spPr bwMode="auto">
            <a:xfrm>
              <a:off x="4623" y="1189"/>
              <a:ext cx="208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9569" name="Rectangle 33"/>
            <p:cNvSpPr>
              <a:spLocks noChangeArrowheads="1"/>
            </p:cNvSpPr>
            <p:nvPr/>
          </p:nvSpPr>
          <p:spPr bwMode="auto">
            <a:xfrm>
              <a:off x="2672" y="1845"/>
              <a:ext cx="1955" cy="128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9570" name="Rectangle 34"/>
            <p:cNvSpPr>
              <a:spLocks noChangeArrowheads="1"/>
            </p:cNvSpPr>
            <p:nvPr/>
          </p:nvSpPr>
          <p:spPr bwMode="auto">
            <a:xfrm>
              <a:off x="3198" y="2469"/>
              <a:ext cx="1406" cy="137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9571" name="Rectangle 35"/>
            <p:cNvSpPr>
              <a:spLocks noChangeArrowheads="1"/>
            </p:cNvSpPr>
            <p:nvPr/>
          </p:nvSpPr>
          <p:spPr bwMode="auto">
            <a:xfrm>
              <a:off x="3576" y="2901"/>
              <a:ext cx="1028" cy="137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9572" name="Rectangle 36"/>
            <p:cNvSpPr>
              <a:spLocks noChangeArrowheads="1"/>
            </p:cNvSpPr>
            <p:nvPr/>
          </p:nvSpPr>
          <p:spPr bwMode="auto">
            <a:xfrm>
              <a:off x="4860" y="2053"/>
              <a:ext cx="787" cy="128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9573" name="Text Box 37"/>
            <p:cNvSpPr txBox="1">
              <a:spLocks noChangeArrowheads="1"/>
            </p:cNvSpPr>
            <p:nvPr/>
          </p:nvSpPr>
          <p:spPr bwMode="auto">
            <a:xfrm>
              <a:off x="218" y="3242"/>
              <a:ext cx="5143" cy="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352425"/>
              <a:r>
                <a:rPr lang="en-GB" sz="1400" b="1" dirty="0">
                  <a:solidFill>
                    <a:srgbClr val="003399"/>
                  </a:solidFill>
                  <a:latin typeface="Helvetica" pitchFamily="34" charset="0"/>
                  <a:ea typeface="Arial Unicode MS" pitchFamily="34" charset="-128"/>
                </a:rPr>
                <a:t>Inspection frequency:</a:t>
              </a:r>
              <a:br>
                <a:rPr lang="en-GB" sz="1400" b="1" dirty="0">
                  <a:solidFill>
                    <a:srgbClr val="003399"/>
                  </a:solidFill>
                  <a:latin typeface="Helvetica" pitchFamily="34" charset="0"/>
                  <a:ea typeface="Arial Unicode MS" pitchFamily="34" charset="-128"/>
                </a:rPr>
              </a:br>
              <a:endParaRPr lang="en-GB" sz="1400" b="1" dirty="0">
                <a:solidFill>
                  <a:srgbClr val="003399"/>
                </a:solidFill>
                <a:latin typeface="Helvetica" pitchFamily="34" charset="0"/>
                <a:ea typeface="Arial Unicode MS" pitchFamily="34" charset="-128"/>
              </a:endParaRPr>
            </a:p>
            <a:p>
              <a:pPr defTabSz="352425"/>
              <a:r>
                <a:rPr lang="en-GB" sz="1400" b="1" dirty="0">
                  <a:solidFill>
                    <a:srgbClr val="003399"/>
                  </a:solidFill>
                  <a:latin typeface="Helvetica" pitchFamily="34" charset="0"/>
                  <a:ea typeface="Arial Unicode MS" pitchFamily="34" charset="-128"/>
                </a:rPr>
                <a:t>      </a:t>
              </a:r>
              <a:r>
                <a:rPr lang="en-GB" sz="1400" dirty="0">
                  <a:solidFill>
                    <a:srgbClr val="003399"/>
                  </a:solidFill>
                  <a:latin typeface="Helvetica" pitchFamily="34" charset="0"/>
                  <a:ea typeface="Arial Unicode MS" pitchFamily="34" charset="-128"/>
                </a:rPr>
                <a:t>Reception</a:t>
              </a:r>
              <a:r>
                <a:rPr lang="en-GB" sz="1400" b="1" dirty="0">
                  <a:solidFill>
                    <a:srgbClr val="003399"/>
                  </a:solidFill>
                  <a:latin typeface="Helvetica" pitchFamily="34" charset="0"/>
                  <a:ea typeface="Arial Unicode MS" pitchFamily="34" charset="-128"/>
                </a:rPr>
                <a:t>          </a:t>
              </a:r>
              <a:r>
                <a:rPr lang="en-GB" sz="1400" dirty="0">
                  <a:solidFill>
                    <a:srgbClr val="003399"/>
                  </a:solidFill>
                  <a:latin typeface="Helvetica" pitchFamily="34" charset="0"/>
                  <a:ea typeface="Arial Unicode MS" pitchFamily="34" charset="-128"/>
                </a:rPr>
                <a:t>Installation and yearly maintenance</a:t>
              </a:r>
              <a:r>
                <a:rPr lang="en-GB" sz="1400" b="1" dirty="0">
                  <a:solidFill>
                    <a:srgbClr val="003399"/>
                  </a:solidFill>
                  <a:latin typeface="Helvetica" pitchFamily="34" charset="0"/>
                  <a:ea typeface="Arial Unicode MS" pitchFamily="34" charset="-128"/>
                </a:rPr>
                <a:t>             </a:t>
              </a:r>
              <a:r>
                <a:rPr lang="en-GB" sz="1400" dirty="0">
                  <a:solidFill>
                    <a:srgbClr val="003399"/>
                  </a:solidFill>
                  <a:latin typeface="Helvetica" pitchFamily="34" charset="0"/>
                  <a:ea typeface="Arial Unicode MS" pitchFamily="34" charset="-128"/>
                </a:rPr>
                <a:t>Before (each) fill</a:t>
              </a:r>
              <a:r>
                <a:rPr lang="en-GB" sz="1400" b="1" dirty="0">
                  <a:solidFill>
                    <a:srgbClr val="003399"/>
                  </a:solidFill>
                  <a:latin typeface="Helvetica" pitchFamily="34" charset="0"/>
                  <a:ea typeface="Arial Unicode MS" pitchFamily="34" charset="-128"/>
                </a:rPr>
                <a:t>              </a:t>
              </a:r>
              <a:r>
                <a:rPr lang="en-GB" sz="1400" dirty="0">
                  <a:solidFill>
                    <a:srgbClr val="003399"/>
                  </a:solidFill>
                  <a:latin typeface="Helvetica" pitchFamily="34" charset="0"/>
                  <a:ea typeface="Arial Unicode MS" pitchFamily="34" charset="-128"/>
                </a:rPr>
                <a:t>Parallel with beam</a:t>
              </a:r>
              <a:r>
                <a:rPr lang="en-GB" sz="1400" b="1" dirty="0">
                  <a:solidFill>
                    <a:srgbClr val="003399"/>
                  </a:solidFill>
                  <a:latin typeface="Helvetica" pitchFamily="34" charset="0"/>
                  <a:ea typeface="Arial Unicode MS" pitchFamily="34" charset="-128"/>
                </a:rPr>
                <a:t> </a:t>
              </a:r>
            </a:p>
          </p:txBody>
        </p:sp>
        <p:sp>
          <p:nvSpPr>
            <p:cNvPr id="449574" name="Rectangle 38"/>
            <p:cNvSpPr>
              <a:spLocks noChangeArrowheads="1"/>
            </p:cNvSpPr>
            <p:nvPr/>
          </p:nvSpPr>
          <p:spPr bwMode="auto">
            <a:xfrm>
              <a:off x="251" y="3649"/>
              <a:ext cx="136" cy="1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9575" name="Rectangle 39"/>
            <p:cNvSpPr>
              <a:spLocks noChangeArrowheads="1"/>
            </p:cNvSpPr>
            <p:nvPr/>
          </p:nvSpPr>
          <p:spPr bwMode="auto">
            <a:xfrm>
              <a:off x="1086" y="3641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9576" name="Rectangle 40"/>
            <p:cNvSpPr>
              <a:spLocks noChangeArrowheads="1"/>
            </p:cNvSpPr>
            <p:nvPr/>
          </p:nvSpPr>
          <p:spPr bwMode="auto">
            <a:xfrm>
              <a:off x="3232" y="3643"/>
              <a:ext cx="136" cy="136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9577" name="Rectangle 41"/>
            <p:cNvSpPr>
              <a:spLocks noChangeArrowheads="1"/>
            </p:cNvSpPr>
            <p:nvPr/>
          </p:nvSpPr>
          <p:spPr bwMode="auto">
            <a:xfrm>
              <a:off x="4485" y="3641"/>
              <a:ext cx="136" cy="136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9578" name="Rectangle 42"/>
            <p:cNvSpPr>
              <a:spLocks noChangeArrowheads="1"/>
            </p:cNvSpPr>
            <p:nvPr/>
          </p:nvSpPr>
          <p:spPr bwMode="auto">
            <a:xfrm>
              <a:off x="2382" y="983"/>
              <a:ext cx="543" cy="13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9579" name="Rectangle 43"/>
            <p:cNvSpPr>
              <a:spLocks noChangeArrowheads="1"/>
            </p:cNvSpPr>
            <p:nvPr/>
          </p:nvSpPr>
          <p:spPr bwMode="auto">
            <a:xfrm>
              <a:off x="298" y="1401"/>
              <a:ext cx="2137" cy="1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GB" sz="1400">
                  <a:solidFill>
                    <a:srgbClr val="003399"/>
                  </a:solidFill>
                  <a:latin typeface="Helvetica" pitchFamily="34" charset="0"/>
                  <a:ea typeface="Arial Unicode MS" pitchFamily="34" charset="-128"/>
                </a:rPr>
                <a:t>Current source test</a:t>
              </a:r>
            </a:p>
          </p:txBody>
        </p:sp>
        <p:sp>
          <p:nvSpPr>
            <p:cNvPr id="449580" name="Rectangle 44"/>
            <p:cNvSpPr>
              <a:spLocks noChangeArrowheads="1"/>
            </p:cNvSpPr>
            <p:nvPr/>
          </p:nvSpPr>
          <p:spPr bwMode="auto">
            <a:xfrm>
              <a:off x="2927" y="1406"/>
              <a:ext cx="543" cy="14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9581" name="Rectangle 45"/>
            <p:cNvSpPr>
              <a:spLocks noChangeArrowheads="1"/>
            </p:cNvSpPr>
            <p:nvPr/>
          </p:nvSpPr>
          <p:spPr bwMode="auto">
            <a:xfrm>
              <a:off x="298" y="2236"/>
              <a:ext cx="2789" cy="1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GB" sz="1400" dirty="0">
                  <a:solidFill>
                    <a:srgbClr val="003399"/>
                  </a:solidFill>
                  <a:latin typeface="Helvetica" pitchFamily="34" charset="0"/>
                  <a:ea typeface="Arial Unicode MS" pitchFamily="34" charset="-128"/>
                </a:rPr>
                <a:t>Threshold table data base comparison</a:t>
              </a:r>
              <a:endParaRPr lang="it-IT" sz="1400" dirty="0">
                <a:solidFill>
                  <a:srgbClr val="003399"/>
                </a:solidFill>
                <a:latin typeface="Helvetica" pitchFamily="34" charset="0"/>
                <a:ea typeface="Arial Unicode MS" pitchFamily="34" charset="-128"/>
              </a:endParaRPr>
            </a:p>
          </p:txBody>
        </p:sp>
        <p:sp>
          <p:nvSpPr>
            <p:cNvPr id="449582" name="Rectangle 46"/>
            <p:cNvSpPr>
              <a:spLocks noChangeArrowheads="1"/>
            </p:cNvSpPr>
            <p:nvPr/>
          </p:nvSpPr>
          <p:spPr bwMode="auto">
            <a:xfrm>
              <a:off x="4264" y="2262"/>
              <a:ext cx="1112" cy="128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3399"/>
                </a:solidFill>
                <a:latin typeface="Helvetica" pitchFamily="34" charset="0"/>
              </a:rPr>
              <a:t>Functional Tests Overview</a:t>
            </a:r>
            <a:r>
              <a:rPr lang="en-GB" sz="1800" b="1">
                <a:solidFill>
                  <a:srgbClr val="003399"/>
                </a:solidFill>
                <a:latin typeface="Helvetica" pitchFamily="34" charset="0"/>
              </a:rPr>
              <a:t>                </a:t>
            </a:r>
            <a:r>
              <a:rPr lang="en-GB" sz="1400">
                <a:solidFill>
                  <a:srgbClr val="003399"/>
                </a:solidFill>
                <a:latin typeface="Helvetica" pitchFamily="34" charset="0"/>
              </a:rPr>
              <a:t>PhD thesis G. Guaglio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|17.7|11.8|10.9|12.1|23.8|8.3|5.3"/>
</p:tagLst>
</file>

<file path=ppt/theme/theme1.xml><?xml version="1.0" encoding="utf-8"?>
<a:theme xmlns:a="http://schemas.openxmlformats.org/drawingml/2006/main" name="bernd">
  <a:themeElements>
    <a:clrScheme name="bernd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ern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noFill/>
        <a:ln w="28575" cap="flat" cmpd="sng" algn="ctr">
          <a:solidFill>
            <a:srgbClr val="0070C0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bernd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nd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nd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nd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nd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nd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nd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1644</Words>
  <Application>Microsoft Office PowerPoint</Application>
  <PresentationFormat>On-screen Show (4:3)</PresentationFormat>
  <Paragraphs>355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bernd</vt:lpstr>
      <vt:lpstr>Experience with BLMs</vt:lpstr>
      <vt:lpstr>Content</vt:lpstr>
      <vt:lpstr>Beam Loss Monitor Specification</vt:lpstr>
      <vt:lpstr>Slide 4</vt:lpstr>
      <vt:lpstr>Quench and Damage Levels</vt:lpstr>
      <vt:lpstr>BLM Online Display</vt:lpstr>
      <vt:lpstr>System settings &amp; data flow</vt:lpstr>
      <vt:lpstr>Overview of H/W Failures (since Feb. 2010)</vt:lpstr>
      <vt:lpstr>Functional Tests Overview                PhD thesis G. Guaglio</vt:lpstr>
      <vt:lpstr>System Verification Tests  Surface Electronics Firmware Tests </vt:lpstr>
      <vt:lpstr>System Verification Tests  Surface Electronics Firmware Tests </vt:lpstr>
      <vt:lpstr>System latency (2009 – 02/2010)</vt:lpstr>
      <vt:lpstr>System Tests == Sanity Checks</vt:lpstr>
      <vt:lpstr>Post Mortem Data (some examples) </vt:lpstr>
      <vt:lpstr>Post Mortem Data (some examples), Zoom </vt:lpstr>
      <vt:lpstr>Post Mortem Losses in Dump Line and Dump, Secondary Emmission Monitors </vt:lpstr>
      <vt:lpstr>Logging Data Base Data (fast event)</vt:lpstr>
      <vt:lpstr>Threshold and Loss Data versus Averaging Duration </vt:lpstr>
      <vt:lpstr>BLM System Upgrades </vt:lpstr>
      <vt:lpstr>Summary</vt:lpstr>
      <vt:lpstr>Spare Slides</vt:lpstr>
      <vt:lpstr>Gain Variation of SPS Chambers</vt:lpstr>
      <vt:lpstr>Thresholds Test with 3 corrector orbit bump measurements</vt:lpstr>
      <vt:lpstr>Fault Tree Analysis</vt:lpstr>
      <vt:lpstr>Fault Trees Results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Instrumentation used for Machine Protection</dc:title>
  <dc:creator>dehning</dc:creator>
  <cp:lastModifiedBy>Bernd Dehning</cp:lastModifiedBy>
  <cp:revision>103</cp:revision>
  <cp:lastPrinted>1601-01-01T00:00:00Z</cp:lastPrinted>
  <dcterms:created xsi:type="dcterms:W3CDTF">2003-11-27T14:14:38Z</dcterms:created>
  <dcterms:modified xsi:type="dcterms:W3CDTF">2010-09-06T05:06:49Z</dcterms:modified>
</cp:coreProperties>
</file>