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291" r:id="rId3"/>
    <p:sldId id="267" r:id="rId4"/>
    <p:sldId id="285" r:id="rId5"/>
    <p:sldId id="297" r:id="rId6"/>
    <p:sldId id="284" r:id="rId7"/>
    <p:sldId id="292" r:id="rId8"/>
    <p:sldId id="257" r:id="rId9"/>
    <p:sldId id="258" r:id="rId10"/>
    <p:sldId id="261" r:id="rId11"/>
    <p:sldId id="277" r:id="rId12"/>
    <p:sldId id="294" r:id="rId13"/>
    <p:sldId id="306" r:id="rId14"/>
    <p:sldId id="268" r:id="rId15"/>
    <p:sldId id="263" r:id="rId16"/>
    <p:sldId id="264" r:id="rId17"/>
    <p:sldId id="279" r:id="rId18"/>
    <p:sldId id="272" r:id="rId19"/>
    <p:sldId id="293" r:id="rId20"/>
    <p:sldId id="295" r:id="rId21"/>
    <p:sldId id="280" r:id="rId22"/>
    <p:sldId id="281" r:id="rId23"/>
    <p:sldId id="274" r:id="rId24"/>
    <p:sldId id="303" r:id="rId25"/>
    <p:sldId id="275" r:id="rId26"/>
    <p:sldId id="289" r:id="rId27"/>
    <p:sldId id="278" r:id="rId28"/>
    <p:sldId id="300" r:id="rId29"/>
    <p:sldId id="290" r:id="rId30"/>
    <p:sldId id="301" r:id="rId31"/>
    <p:sldId id="262" r:id="rId32"/>
    <p:sldId id="302" r:id="rId33"/>
    <p:sldId id="305" r:id="rId34"/>
    <p:sldId id="304" r:id="rId35"/>
    <p:sldId id="299" r:id="rId36"/>
  </p:sldIdLst>
  <p:sldSz cx="9144000" cy="6858000" type="screen4x3"/>
  <p:notesSz cx="6718300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9E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997" autoAdjust="0"/>
  </p:normalViewPr>
  <p:slideViewPr>
    <p:cSldViewPr>
      <p:cViewPr varScale="1">
        <p:scale>
          <a:sx n="82" d="100"/>
          <a:sy n="82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2878B-8D86-40FA-A8AB-A1CAF805C6A6}" type="datetimeFigureOut">
              <a:rPr lang="en-US" smtClean="0"/>
              <a:pPr/>
              <a:t>9/5/2010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23C8-8960-4FE3-838C-7323013853D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23C8-8960-4FE3-838C-7323013853D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C04301D-C765-4903-8A40-85F0C4E15533}" type="datetime1">
              <a:rPr lang="en-US" smtClean="0"/>
              <a:pPr/>
              <a:t>9/5/2010</a:t>
            </a:fld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D8855A9-84BA-410F-98FB-BBD3E241F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DA221A-4B2C-4B8A-9E38-458DAF22D075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76200"/>
            <a:ext cx="21478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6200"/>
            <a:ext cx="6291263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BFC17-2CB3-4184-B870-E22AE9F27F8F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200"/>
            <a:ext cx="8582025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95400"/>
            <a:ext cx="8591550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3878263"/>
            <a:ext cx="8591550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388" y="6481763"/>
            <a:ext cx="1800225" cy="476250"/>
          </a:xfrm>
        </p:spPr>
        <p:txBody>
          <a:bodyPr/>
          <a:lstStyle>
            <a:lvl1pPr>
              <a:defRPr/>
            </a:lvl1pPr>
          </a:lstStyle>
          <a:p>
            <a:fld id="{4DDB6A54-8716-4ECF-9EC8-0EFBD2D7C0C4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513" y="6453188"/>
            <a:ext cx="5184775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350" y="6453188"/>
            <a:ext cx="576263" cy="476250"/>
          </a:xfrm>
        </p:spPr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200"/>
            <a:ext cx="8582025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295400"/>
            <a:ext cx="4219575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295400"/>
            <a:ext cx="4219575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23850" y="3878263"/>
            <a:ext cx="8591550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79388" y="6481763"/>
            <a:ext cx="1800225" cy="476250"/>
          </a:xfrm>
        </p:spPr>
        <p:txBody>
          <a:bodyPr/>
          <a:lstStyle>
            <a:lvl1pPr>
              <a:defRPr/>
            </a:lvl1pPr>
          </a:lstStyle>
          <a:p>
            <a:fld id="{29F03E76-CA08-45F1-9786-CD00DD6DFC8A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95513" y="6453188"/>
            <a:ext cx="5184775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88350" y="6453188"/>
            <a:ext cx="576263" cy="476250"/>
          </a:xfrm>
        </p:spPr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200"/>
            <a:ext cx="8582025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295400"/>
            <a:ext cx="4219575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3878263"/>
            <a:ext cx="4219575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95825" y="1295400"/>
            <a:ext cx="4219575" cy="5013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79388" y="6481763"/>
            <a:ext cx="1800225" cy="476250"/>
          </a:xfrm>
        </p:spPr>
        <p:txBody>
          <a:bodyPr/>
          <a:lstStyle>
            <a:lvl1pPr>
              <a:defRPr/>
            </a:lvl1pPr>
          </a:lstStyle>
          <a:p>
            <a:fld id="{0F84AAB1-DFF2-4AE1-B6A0-4544DCCB8380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95513" y="6453188"/>
            <a:ext cx="5184775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88350" y="6453188"/>
            <a:ext cx="576263" cy="476250"/>
          </a:xfrm>
        </p:spPr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200"/>
            <a:ext cx="8582025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95400"/>
            <a:ext cx="4219575" cy="5013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5825" y="1295400"/>
            <a:ext cx="4219575" cy="5013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9388" y="6481763"/>
            <a:ext cx="1800225" cy="476250"/>
          </a:xfrm>
        </p:spPr>
        <p:txBody>
          <a:bodyPr/>
          <a:lstStyle>
            <a:lvl1pPr>
              <a:defRPr/>
            </a:lvl1pPr>
          </a:lstStyle>
          <a:p>
            <a:fld id="{39D5A5A6-F3C0-462A-82C7-03DA11CC273F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513" y="6453188"/>
            <a:ext cx="5184775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350" y="6453188"/>
            <a:ext cx="576263" cy="476250"/>
          </a:xfrm>
        </p:spPr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500"/>
              </a:spcBef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EE67C-0720-48E4-8057-F649B5293A70}" type="datetime1">
              <a:rPr lang="en-US" smtClean="0"/>
              <a:pPr/>
              <a:t>9/5/2010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6C866-6806-4B72-9645-26D58AAD6C32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95400"/>
            <a:ext cx="4219575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95400"/>
            <a:ext cx="4219575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51740-FAF4-4250-8933-6AF95E750100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5A3D4-A885-4F3F-9EFA-09007799B690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E7C99-F7E0-4701-B38B-9544C86040A9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4F1ED-4AC7-4C9B-86D0-09DEA34C9458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D5A73-E16F-43EA-9387-158F4BCFAA59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7DE19-4EC3-45CD-A28B-B4EDF16B87F6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7" cstate="print"/>
          <a:srcRect/>
          <a:stretch>
            <a:fillRect b="-407"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6200"/>
            <a:ext cx="8582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23850" y="1295400"/>
            <a:ext cx="85915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81763"/>
            <a:ext cx="1800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  <a:latin typeface="+mn-lt"/>
              </a:defRPr>
            </a:lvl1pPr>
          </a:lstStyle>
          <a:p>
            <a:fld id="{3EDB3422-B419-483F-8864-CA2AF1FDA5D5}" type="datetime1">
              <a:rPr lang="en-US" smtClean="0"/>
              <a:pPr/>
              <a:t>9/5/2010</a:t>
            </a:fld>
            <a:endParaRPr lang="en-GB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53188"/>
            <a:ext cx="5184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53188"/>
            <a:ext cx="576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hlink"/>
                </a:solidFill>
                <a:latin typeface="+mn-lt"/>
              </a:defRPr>
            </a:lvl1pPr>
          </a:lstStyle>
          <a:p>
            <a:fld id="{693D2C74-D57C-4236-9007-4691B6EB26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5847"/>
            <a:ext cx="7772400" cy="2814657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LHC Beam Loss Monitoring System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400" dirty="0" smtClean="0"/>
              <a:t>LHC Beam Commissioning Workshop</a:t>
            </a:r>
            <a:br>
              <a:rPr lang="en-GB" sz="2400" dirty="0" smtClean="0"/>
            </a:br>
            <a:r>
              <a:rPr lang="en-GB" sz="2400" dirty="0" smtClean="0"/>
              <a:t>19-20 January 2010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858180" cy="192882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dirty="0" smtClean="0"/>
              <a:t>Christos Zamantzas for the BLM team</a:t>
            </a:r>
          </a:p>
          <a:p>
            <a:endParaRPr lang="en-GB" dirty="0" smtClean="0"/>
          </a:p>
          <a:p>
            <a:pPr algn="ctr">
              <a:lnSpc>
                <a:spcPct val="120000"/>
              </a:lnSpc>
            </a:pPr>
            <a:r>
              <a:rPr lang="en-GB" dirty="0" smtClean="0"/>
              <a:t>Bernd Dehning, Claudine Chery, Ewald Effinger, Jonathan Emery, </a:t>
            </a:r>
            <a:br>
              <a:rPr lang="en-GB" dirty="0" smtClean="0"/>
            </a:br>
            <a:r>
              <a:rPr lang="en-GB" dirty="0" smtClean="0"/>
              <a:t>Csaba Jr Hajdu, Eva Barbara Holzer, Christoph Kurfuerst, </a:t>
            </a:r>
            <a:br>
              <a:rPr lang="en-GB" dirty="0" smtClean="0"/>
            </a:br>
            <a:r>
              <a:rPr lang="en-GB" dirty="0" smtClean="0"/>
              <a:t>Aurelien Marsili, Annika Nordt, Mariusz Sapinski, </a:t>
            </a:r>
            <a:br>
              <a:rPr lang="en-GB" dirty="0" smtClean="0"/>
            </a:br>
            <a:r>
              <a:rPr lang="en-GB" dirty="0" smtClean="0"/>
              <a:t>Raymond Tissier, Giuseppe Guido Venturini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Over-Injection Solutions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295400"/>
            <a:ext cx="7429552" cy="501332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Spread the signal by hardware means 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installation of an additional capacitor</a:t>
            </a:r>
          </a:p>
          <a:p>
            <a:r>
              <a:rPr lang="en-GB" sz="2000" dirty="0" smtClean="0"/>
              <a:t>Add shielding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most favourable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needs simulations</a:t>
            </a:r>
          </a:p>
          <a:p>
            <a:pPr>
              <a:buNone/>
            </a:pPr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Last year's test with threshold values set over the maximum allowed limit is not a safe solution.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Section 2: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Thresholds &amp; Noise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85720" y="1000108"/>
            <a:ext cx="850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r"/>
            <a:r>
              <a:rPr lang="en-GB" dirty="0" smtClean="0"/>
              <a:t>Frequency distribution of the maximum noise values over 14 days </a:t>
            </a:r>
            <a:r>
              <a:rPr lang="en-GB" sz="1600" dirty="0" smtClean="0"/>
              <a:t>for each channel</a:t>
            </a:r>
          </a:p>
          <a:p>
            <a:pPr marL="180975" indent="-180975" algn="r"/>
            <a:r>
              <a:rPr lang="en-GB" sz="1200" dirty="0" smtClean="0"/>
              <a:t>(starting from 18-12-2009)</a:t>
            </a:r>
            <a:endParaRPr lang="en-GB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85720" y="1500174"/>
            <a:ext cx="5759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algn="ctr"/>
            <a:r>
              <a:rPr lang="en-GB" sz="1400" dirty="0" smtClean="0"/>
              <a:t>All Ionisation Chamber monitors except on collimators (= 3432)</a:t>
            </a:r>
          </a:p>
          <a:p>
            <a:pPr marL="180975" indent="-180975" algn="ctr"/>
            <a:r>
              <a:rPr lang="en-GB" sz="1400" dirty="0" smtClean="0"/>
              <a:t>Threshold values are </a:t>
            </a:r>
            <a:r>
              <a:rPr lang="en-GB" sz="1400" b="1" dirty="0" smtClean="0"/>
              <a:t>MASTER * 0.1 </a:t>
            </a:r>
            <a:r>
              <a:rPr lang="en-GB" sz="1400" dirty="0" smtClean="0"/>
              <a:t>(i.e. default monitor coefficient)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4010" y="4143380"/>
            <a:ext cx="5991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algn="ctr"/>
            <a:r>
              <a:rPr lang="en-GB" sz="1400" dirty="0" smtClean="0"/>
              <a:t>All Ionisation Chamber monitors on collimators (= 160)</a:t>
            </a:r>
          </a:p>
          <a:p>
            <a:pPr marL="180975" indent="-180975" algn="ctr"/>
            <a:r>
              <a:rPr lang="en-GB" sz="1400" dirty="0" smtClean="0"/>
              <a:t>Threshold values are </a:t>
            </a:r>
            <a:r>
              <a:rPr lang="en-GB" sz="1400" b="1" dirty="0" smtClean="0"/>
              <a:t>MASTER * 1.0 </a:t>
            </a:r>
            <a:r>
              <a:rPr lang="en-GB" sz="1400" dirty="0" smtClean="0"/>
              <a:t>(i.e. maximum monitor coefficient) </a:t>
            </a:r>
          </a:p>
        </p:txBody>
      </p:sp>
      <p:pic>
        <p:nvPicPr>
          <p:cNvPr id="5" name="Picture 3" descr="D:\CERN\Docs\A_Presentation\BLM_Commissioning_2010\ann6-thresholds\RS09nocoll_v1.gif"/>
          <p:cNvPicPr>
            <a:picLocks noChangeAspect="1" noChangeArrowheads="1"/>
          </p:cNvPicPr>
          <p:nvPr/>
        </p:nvPicPr>
        <p:blipFill>
          <a:blip r:embed="rId2" cstate="print"/>
          <a:srcRect l="3669" t="3390" r="2752"/>
          <a:stretch>
            <a:fillRect/>
          </a:stretch>
        </p:blipFill>
        <p:spPr bwMode="auto">
          <a:xfrm>
            <a:off x="3339129" y="2000240"/>
            <a:ext cx="2526058" cy="2117404"/>
          </a:xfrm>
          <a:prstGeom prst="rect">
            <a:avLst/>
          </a:prstGeom>
          <a:noFill/>
        </p:spPr>
      </p:pic>
      <p:pic>
        <p:nvPicPr>
          <p:cNvPr id="1028" name="Picture 4" descr="D:\CERN\Docs\A_Presentation\BLM_Commissioning_2010\ann6-thresholds\RS01nocoll_v1.gif"/>
          <p:cNvPicPr>
            <a:picLocks noChangeAspect="1" noChangeArrowheads="1"/>
          </p:cNvPicPr>
          <p:nvPr/>
        </p:nvPicPr>
        <p:blipFill>
          <a:blip r:embed="rId3" cstate="print"/>
          <a:srcRect l="3669" t="3390" r="2752"/>
          <a:stretch>
            <a:fillRect/>
          </a:stretch>
        </p:blipFill>
        <p:spPr bwMode="auto">
          <a:xfrm>
            <a:off x="410171" y="2000240"/>
            <a:ext cx="2526058" cy="2117404"/>
          </a:xfrm>
          <a:prstGeom prst="rect">
            <a:avLst/>
          </a:prstGeom>
          <a:noFill/>
        </p:spPr>
      </p:pic>
      <p:pic>
        <p:nvPicPr>
          <p:cNvPr id="1029" name="Picture 5" descr="D:\CERN\Docs\A_Presentation\BLM_Commissioning_2010\ann6-thresholds\RS01onlycoll_v1.gif"/>
          <p:cNvPicPr>
            <a:picLocks noChangeAspect="1" noChangeArrowheads="1"/>
          </p:cNvPicPr>
          <p:nvPr/>
        </p:nvPicPr>
        <p:blipFill>
          <a:blip r:embed="rId4" cstate="print"/>
          <a:srcRect l="2752" t="3390" r="917"/>
          <a:stretch>
            <a:fillRect/>
          </a:stretch>
        </p:blipFill>
        <p:spPr bwMode="auto">
          <a:xfrm>
            <a:off x="410171" y="4643446"/>
            <a:ext cx="2600345" cy="2117404"/>
          </a:xfrm>
          <a:prstGeom prst="rect">
            <a:avLst/>
          </a:prstGeom>
          <a:noFill/>
        </p:spPr>
      </p:pic>
      <p:pic>
        <p:nvPicPr>
          <p:cNvPr id="1030" name="Picture 6" descr="D:\CERN\Docs\A_Presentation\BLM_Commissioning_2010\ann6-thresholds\RS09onlycoll_v1.gif"/>
          <p:cNvPicPr>
            <a:picLocks noChangeAspect="1" noChangeArrowheads="1"/>
          </p:cNvPicPr>
          <p:nvPr/>
        </p:nvPicPr>
        <p:blipFill>
          <a:blip r:embed="rId5" cstate="print"/>
          <a:srcRect l="3669" t="3390" r="2752"/>
          <a:stretch>
            <a:fillRect/>
          </a:stretch>
        </p:blipFill>
        <p:spPr bwMode="auto">
          <a:xfrm>
            <a:off x="3331826" y="4643446"/>
            <a:ext cx="2526058" cy="2117404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43636" y="2000240"/>
            <a:ext cx="2643206" cy="4500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29388" y="1857364"/>
            <a:ext cx="2286016" cy="207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No significant problems expected</a:t>
            </a:r>
          </a:p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Some channels to be repaired  </a:t>
            </a:r>
          </a:p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6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Thresholds can be increased with no safety impact.</a:t>
            </a:r>
            <a:endParaRPr lang="en-US" sz="16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29388" y="4500570"/>
            <a:ext cx="2357454" cy="207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Significantly lower values </a:t>
            </a:r>
          </a:p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Thresholds cannot be increased using the coefficient.</a:t>
            </a:r>
          </a:p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6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Recalculation of values will be done.</a:t>
            </a:r>
            <a:endParaRPr lang="en-US" sz="16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6072198" y="1714488"/>
            <a:ext cx="285752" cy="23574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6072198" y="4357694"/>
            <a:ext cx="285752" cy="235745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8" y="1295400"/>
            <a:ext cx="7820050" cy="5013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2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No threshold values are missing</a:t>
            </a:r>
          </a:p>
          <a:p>
            <a:pPr lvl="1"/>
            <a:r>
              <a:rPr lang="en-GB" sz="1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There are some weak points</a:t>
            </a:r>
          </a:p>
          <a:p>
            <a:pPr lvl="1"/>
            <a:r>
              <a:rPr lang="en-GB" sz="18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Some precise simulations are missing  </a:t>
            </a:r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200" dirty="0" smtClean="0"/>
              <a:t>Tests for verification and fine tuning of the threshold values. </a:t>
            </a:r>
          </a:p>
          <a:p>
            <a:pPr lvl="1"/>
            <a:r>
              <a:rPr lang="en-GB" sz="1800" dirty="0" smtClean="0"/>
              <a:t>transient losses with special </a:t>
            </a:r>
            <a:r>
              <a:rPr lang="en-GB" sz="1800" dirty="0" err="1" smtClean="0"/>
              <a:t>nQPS</a:t>
            </a:r>
            <a:endParaRPr lang="en-GB" sz="1800" dirty="0" smtClean="0"/>
          </a:p>
          <a:p>
            <a:pPr lvl="1"/>
            <a:r>
              <a:rPr lang="en-GB" sz="1800" dirty="0" smtClean="0"/>
              <a:t>steady-state losses with temperature sensors</a:t>
            </a:r>
          </a:p>
          <a:p>
            <a:pPr lvl="1">
              <a:buNone/>
            </a:pPr>
            <a:endParaRPr lang="en-GB" sz="1800" dirty="0" smtClean="0"/>
          </a:p>
          <a:p>
            <a:pPr>
              <a:buNone/>
            </a:pPr>
            <a:r>
              <a:rPr lang="en-GB" sz="2200" dirty="0" smtClean="0"/>
              <a:t>More on the Chamonix talk.</a:t>
            </a:r>
          </a:p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Section 3: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latency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8" y="1295400"/>
            <a:ext cx="8034364" cy="50133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 smtClean="0"/>
              <a:t>Analysed several Beam Dumps in detail.</a:t>
            </a:r>
          </a:p>
          <a:p>
            <a:pPr>
              <a:buNone/>
            </a:pPr>
            <a:endParaRPr lang="en-GB" sz="1100" dirty="0" smtClean="0"/>
          </a:p>
          <a:p>
            <a:pPr>
              <a:buNone/>
            </a:pPr>
            <a:r>
              <a:rPr lang="en-GB" sz="2000" dirty="0" smtClean="0"/>
              <a:t>Difference in time between the bunch at the MKI and the break of the beam permit loop (by the BLMS) recorded at the BIC was always between </a:t>
            </a:r>
            <a:r>
              <a:rPr lang="en-GB" sz="2000" b="1" dirty="0" smtClean="0"/>
              <a:t>100 </a:t>
            </a:r>
            <a:r>
              <a:rPr lang="en-GB" sz="2000" dirty="0" smtClean="0"/>
              <a:t>and</a:t>
            </a:r>
            <a:r>
              <a:rPr lang="en-GB" sz="2000" b="1" dirty="0" smtClean="0"/>
              <a:t> 130 </a:t>
            </a:r>
            <a:r>
              <a:rPr lang="el-GR" sz="2000" b="1" dirty="0" smtClean="0"/>
              <a:t>μ</a:t>
            </a:r>
            <a:r>
              <a:rPr lang="en-GB" sz="2000" b="1" dirty="0" smtClean="0"/>
              <a:t>s</a:t>
            </a:r>
            <a:r>
              <a:rPr lang="en-GB" sz="2000" dirty="0" smtClean="0"/>
              <a:t>.</a:t>
            </a:r>
          </a:p>
          <a:p>
            <a:pPr>
              <a:buNone/>
            </a:pPr>
            <a:endParaRPr lang="en-GB" sz="1100" b="1" dirty="0" smtClean="0"/>
          </a:p>
          <a:p>
            <a:r>
              <a:rPr lang="en-GB" sz="1800" dirty="0" smtClean="0"/>
              <a:t>Time of flight: 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MKI =&gt; monitor = </a:t>
            </a:r>
            <a:r>
              <a:rPr lang="en-GB" sz="1600" b="1" dirty="0" smtClean="0"/>
              <a:t>10</a:t>
            </a:r>
            <a:r>
              <a:rPr lang="en-GB" sz="1600" dirty="0" smtClean="0"/>
              <a:t> </a:t>
            </a:r>
            <a:r>
              <a:rPr lang="el-GR" sz="1600" b="1" dirty="0" smtClean="0"/>
              <a:t>μ</a:t>
            </a:r>
            <a:r>
              <a:rPr lang="en-GB" sz="1600" b="1" dirty="0" smtClean="0"/>
              <a:t>s</a:t>
            </a:r>
          </a:p>
          <a:p>
            <a:pPr lvl="1">
              <a:buFont typeface="Wingdings" pitchFamily="2" charset="2"/>
              <a:buChar char="§"/>
            </a:pPr>
            <a:r>
              <a:rPr lang="en-GB" sz="1600" dirty="0" smtClean="0"/>
              <a:t>monitor =&gt; </a:t>
            </a:r>
            <a:r>
              <a:rPr lang="en-GB" sz="1600" dirty="0" err="1" smtClean="0"/>
              <a:t>acq</a:t>
            </a:r>
            <a:r>
              <a:rPr lang="en-GB" sz="1600" dirty="0" smtClean="0"/>
              <a:t>. electronics (0.5 km cable) = </a:t>
            </a:r>
            <a:r>
              <a:rPr lang="en-GB" sz="1600" b="1" dirty="0" smtClean="0"/>
              <a:t>3</a:t>
            </a:r>
            <a:r>
              <a:rPr lang="en-GB" sz="1600" dirty="0" smtClean="0"/>
              <a:t> </a:t>
            </a:r>
            <a:r>
              <a:rPr lang="el-GR" sz="1600" b="1" dirty="0" smtClean="0"/>
              <a:t>μ</a:t>
            </a:r>
            <a:r>
              <a:rPr lang="en-GB" sz="1600" b="1" dirty="0" smtClean="0"/>
              <a:t>s</a:t>
            </a:r>
            <a:endParaRPr lang="en-GB" sz="1600" dirty="0" smtClean="0"/>
          </a:p>
          <a:p>
            <a:pPr lvl="1">
              <a:buFont typeface="Wingdings" pitchFamily="2" charset="2"/>
              <a:buChar char="§"/>
            </a:pPr>
            <a:r>
              <a:rPr lang="en-GB" sz="1600" dirty="0" err="1" smtClean="0"/>
              <a:t>Acq</a:t>
            </a:r>
            <a:r>
              <a:rPr lang="en-GB" sz="1600" dirty="0" smtClean="0"/>
              <a:t>. =&gt; processing electronics (1 km fibre) = </a:t>
            </a:r>
            <a:r>
              <a:rPr lang="en-GB" sz="1600" b="1" dirty="0" smtClean="0"/>
              <a:t>3</a:t>
            </a:r>
            <a:r>
              <a:rPr lang="en-GB" sz="1600" dirty="0" smtClean="0"/>
              <a:t> </a:t>
            </a:r>
            <a:r>
              <a:rPr lang="el-GR" sz="1600" b="1" dirty="0" smtClean="0"/>
              <a:t>μ</a:t>
            </a:r>
            <a:r>
              <a:rPr lang="en-GB" sz="1600" b="1" dirty="0" smtClean="0"/>
              <a:t>s</a:t>
            </a:r>
            <a:endParaRPr lang="en-GB" sz="1600" dirty="0" smtClean="0"/>
          </a:p>
          <a:p>
            <a:r>
              <a:rPr lang="en-GB" sz="1800" dirty="0" smtClean="0"/>
              <a:t>Detection of change in frequency in the daisy-chain</a:t>
            </a:r>
            <a:r>
              <a:rPr lang="en-GB" sz="1800" b="1" dirty="0" smtClean="0"/>
              <a:t> </a:t>
            </a:r>
            <a:r>
              <a:rPr lang="en-GB" sz="1800" dirty="0" smtClean="0"/>
              <a:t>= </a:t>
            </a:r>
            <a:r>
              <a:rPr lang="en-GB" sz="1800" b="1" dirty="0" smtClean="0"/>
              <a:t>5 </a:t>
            </a:r>
            <a:r>
              <a:rPr lang="el-GR" sz="1800" b="1" dirty="0" smtClean="0"/>
              <a:t>μ</a:t>
            </a:r>
            <a:r>
              <a:rPr lang="en-GB" sz="1800" b="1" dirty="0" smtClean="0"/>
              <a:t>s</a:t>
            </a:r>
          </a:p>
          <a:p>
            <a:r>
              <a:rPr lang="en-GB" sz="1800" dirty="0" smtClean="0"/>
              <a:t>Integration in the acquisition electronics = 40 </a:t>
            </a:r>
            <a:r>
              <a:rPr lang="el-GR" sz="1800" dirty="0" smtClean="0"/>
              <a:t>μ</a:t>
            </a:r>
            <a:r>
              <a:rPr lang="en-GB" sz="1800" dirty="0" smtClean="0"/>
              <a:t>s. </a:t>
            </a:r>
          </a:p>
          <a:p>
            <a:r>
              <a:rPr lang="en-GB" sz="1800" dirty="0" smtClean="0"/>
              <a:t>Decision at the BLETC (for fast losses) is taken every 40 </a:t>
            </a:r>
            <a:r>
              <a:rPr lang="el-GR" sz="1800" dirty="0" smtClean="0"/>
              <a:t>μ</a:t>
            </a:r>
            <a:r>
              <a:rPr lang="en-GB" sz="1800" dirty="0" smtClean="0"/>
              <a:t>s.</a:t>
            </a:r>
          </a:p>
          <a:p>
            <a:r>
              <a:rPr lang="en-GB" sz="1800" dirty="0" smtClean="0"/>
              <a:t>Processing of data to decide &lt; 1 </a:t>
            </a:r>
            <a:r>
              <a:rPr lang="el-GR" sz="1800" dirty="0" smtClean="0"/>
              <a:t>μ</a:t>
            </a:r>
            <a:r>
              <a:rPr lang="en-GB" sz="1800" dirty="0" smtClean="0"/>
              <a:t>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Self-Monitoring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3286124"/>
            <a:ext cx="5286412" cy="5715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b="1" dirty="0" smtClean="0"/>
              <a:t>Example:</a:t>
            </a:r>
            <a:r>
              <a:rPr lang="en-GB" sz="1600" dirty="0" smtClean="0"/>
              <a:t> Continuous checks on the data transmission between the tunnel and the surface installation: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71802" y="3854025"/>
          <a:ext cx="5572164" cy="2313432"/>
        </p:xfrm>
        <a:graphic>
          <a:graphicData uri="http://schemas.openxmlformats.org/drawingml/2006/table">
            <a:tbl>
              <a:tblPr/>
              <a:tblGrid>
                <a:gridCol w="340835"/>
                <a:gridCol w="340835"/>
                <a:gridCol w="328946"/>
                <a:gridCol w="328946"/>
                <a:gridCol w="515215"/>
                <a:gridCol w="1111014"/>
                <a:gridCol w="2606373"/>
              </a:tblGrid>
              <a:tr h="38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Link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Link</a:t>
                      </a:r>
                      <a:b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</a:t>
                      </a:r>
                      <a:b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</a:t>
                      </a:r>
                      <a:b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Ignore</a:t>
                      </a:r>
                      <a:b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fr-FR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CFC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CHOISE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Comment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LK_B       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all ok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(choice 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based on PCB </a:t>
                      </a:r>
                      <a:r>
                        <a:rPr lang="en-GB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properties)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  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LK_A       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LK_B has errors                                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LK_B       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LK_A has errors                                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Dump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&amp; LK_B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LK_A and LK_B have errors                       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LK_A       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LK_B is down                                   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Dump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&amp; LK_A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LK_B is down and LK_A has error                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LK_B       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LK_A is down                                   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Dump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&amp; LK_B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LK_A is down and LK_B has error                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1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Dump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&amp; LK_B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LK_A and LK_B are both down                    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 LK_B        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Both links down but CFC not present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029472"/>
            <a:ext cx="821537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10000"/>
            </a:pPr>
            <a:r>
              <a:rPr lang="en-GB" sz="2400" dirty="0" smtClean="0">
                <a:ea typeface="Times New Roman" pitchFamily="18" charset="0"/>
                <a:cs typeface="Times New Roman" pitchFamily="18" charset="0"/>
              </a:rPr>
              <a:t>Activation of all the self-monitoring processes: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10000"/>
            </a:pPr>
            <a:endParaRPr kumimoji="0" lang="en-GB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Acquisition operation state monitoring 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(8 cases)</a:t>
            </a:r>
            <a:endParaRPr lang="en-GB" dirty="0" smtClean="0">
              <a:solidFill>
                <a:schemeClr val="bg1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GB" dirty="0" smtClean="0"/>
              <a:t>Configuration cross-check 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(one case) 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GB" dirty="0" smtClean="0"/>
              <a:t>Data transmission between the tunnel and the surface installation 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(14 cases) </a:t>
            </a:r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GB" dirty="0" smtClean="0"/>
              <a:t>Inhibit Beam Dump requests from cards not connected to BIS </a:t>
            </a:r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(2 cases)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266700" lvl="0" indent="-266700" fontAlgn="base">
              <a:spcBef>
                <a:spcPct val="0"/>
              </a:spcBef>
              <a:spcAft>
                <a:spcPct val="0"/>
              </a:spcAft>
              <a:buClr>
                <a:srgbClr val="7AA6B0">
                  <a:lumMod val="75000"/>
                </a:srgbClr>
              </a:buClr>
              <a:buSzPct val="110000"/>
            </a:pPr>
            <a:endParaRPr lang="en-GB" sz="1050" dirty="0" smtClean="0">
              <a:solidFill>
                <a:srgbClr val="080808"/>
              </a:solidFill>
              <a:ea typeface="Times New Roman" pitchFamily="18" charset="0"/>
              <a:cs typeface="Times New Roman" pitchFamily="18" charset="0"/>
            </a:endParaRPr>
          </a:p>
          <a:p>
            <a:pPr marL="266700" lvl="0" indent="-266700" fontAlgn="base">
              <a:spcBef>
                <a:spcPct val="0"/>
              </a:spcBef>
              <a:spcAft>
                <a:spcPct val="0"/>
              </a:spcAft>
              <a:buClr>
                <a:srgbClr val="7AA6B0">
                  <a:lumMod val="75000"/>
                </a:srgbClr>
              </a:buClr>
              <a:buSzPct val="110000"/>
            </a:pPr>
            <a:r>
              <a:rPr lang="en-GB" sz="2400" dirty="0" smtClean="0">
                <a:solidFill>
                  <a:srgbClr val="080808"/>
                </a:solidFill>
                <a:ea typeface="Times New Roman" pitchFamily="18" charset="0"/>
                <a:cs typeface="Times New Roman" pitchFamily="18" charset="0"/>
              </a:rPr>
              <a:t>       Failed cases induce a beam dump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&amp; DB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Section 4: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 of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42984"/>
            <a:ext cx="8591550" cy="501332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Restructure of all databases:</a:t>
            </a:r>
          </a:p>
          <a:p>
            <a:pPr lvl="1"/>
            <a:r>
              <a:rPr lang="en-GB" sz="1800" b="1" dirty="0" smtClean="0"/>
              <a:t>MTF</a:t>
            </a:r>
            <a:r>
              <a:rPr lang="en-GB" sz="1800" dirty="0" smtClean="0"/>
              <a:t> – remove BLMS architecture; keep only ref. measurements and components track history </a:t>
            </a:r>
            <a:r>
              <a:rPr lang="en-GB" sz="1600" dirty="0" smtClean="0">
                <a:solidFill>
                  <a:schemeClr val="bg1"/>
                </a:solidFill>
              </a:rPr>
              <a:t>[ongoing]</a:t>
            </a:r>
            <a:endParaRPr lang="en-GB" sz="1800" dirty="0" smtClean="0"/>
          </a:p>
          <a:p>
            <a:pPr lvl="1"/>
            <a:r>
              <a:rPr lang="en-GB" sz="1800" b="1" dirty="0" smtClean="0"/>
              <a:t>Layout</a:t>
            </a:r>
            <a:r>
              <a:rPr lang="en-GB" sz="1800" dirty="0" smtClean="0"/>
              <a:t> – become the entry point for updating connections or adding new installations </a:t>
            </a:r>
            <a:r>
              <a:rPr lang="en-GB" sz="1600" dirty="0" smtClean="0">
                <a:solidFill>
                  <a:schemeClr val="bg1"/>
                </a:solidFill>
              </a:rPr>
              <a:t>[ongoing]</a:t>
            </a:r>
            <a:endParaRPr lang="en-GB" sz="1800" dirty="0" smtClean="0"/>
          </a:p>
          <a:p>
            <a:pPr lvl="1"/>
            <a:r>
              <a:rPr lang="en-GB" sz="1800" b="1" dirty="0" smtClean="0"/>
              <a:t>LSA</a:t>
            </a:r>
            <a:r>
              <a:rPr lang="en-GB" sz="1800" dirty="0" smtClean="0"/>
              <a:t> – reorganisation of tables to become more relational </a:t>
            </a:r>
            <a:r>
              <a:rPr lang="en-GB" sz="1600" dirty="0" smtClean="0">
                <a:solidFill>
                  <a:schemeClr val="bg1"/>
                </a:solidFill>
              </a:rPr>
              <a:t>[done]</a:t>
            </a:r>
            <a:r>
              <a:rPr lang="en-GB" sz="1800" dirty="0" smtClean="0"/>
              <a:t>  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Internal LSA DB Constrains will be reviewed</a:t>
            </a:r>
          </a:p>
          <a:p>
            <a:pPr lvl="1"/>
            <a:endParaRPr lang="en-GB" sz="1400" dirty="0" smtClean="0"/>
          </a:p>
          <a:p>
            <a:r>
              <a:rPr lang="en-GB" sz="2000" dirty="0" smtClean="0"/>
              <a:t>Internal DB Check for disabled channels </a:t>
            </a:r>
            <a:r>
              <a:rPr lang="en-GB" sz="1600" dirty="0" smtClean="0">
                <a:solidFill>
                  <a:schemeClr val="bg1"/>
                </a:solidFill>
              </a:rPr>
              <a:t>[in testing]</a:t>
            </a:r>
            <a:r>
              <a:rPr lang="en-GB" sz="2000" dirty="0" smtClean="0"/>
              <a:t> </a:t>
            </a:r>
          </a:p>
          <a:p>
            <a:pPr lvl="1"/>
            <a:r>
              <a:rPr lang="en-GB" sz="1800" dirty="0" smtClean="0"/>
              <a:t>Based on monitor criticality and adjacent disabled channels</a:t>
            </a:r>
          </a:p>
          <a:p>
            <a:pPr lvl="1"/>
            <a:r>
              <a:rPr lang="en-GB" sz="1800" dirty="0" smtClean="0"/>
              <a:t>Each monitors is being tagged on its criticality </a:t>
            </a:r>
          </a:p>
          <a:p>
            <a:pPr lvl="1"/>
            <a:r>
              <a:rPr lang="en-GB" sz="1800" dirty="0" smtClean="0"/>
              <a:t>Current version only informs on rules violations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Concentration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Logging data</a:t>
            </a:r>
          </a:p>
          <a:p>
            <a:pPr lvl="1"/>
            <a:r>
              <a:rPr lang="en-GB" sz="2000" dirty="0" smtClean="0"/>
              <a:t>Reason for losing packets still uncertain – investigation continues  </a:t>
            </a:r>
          </a:p>
          <a:p>
            <a:pPr lvl="1"/>
            <a:r>
              <a:rPr lang="en-GB" sz="2000" dirty="0" smtClean="0"/>
              <a:t>Modification of CMW settings and Concentrator have improved the situation (positive side effect: FECs have stopped rebooting)</a:t>
            </a:r>
          </a:p>
          <a:p>
            <a:pPr lvl="1"/>
            <a:endParaRPr lang="en-GB" sz="1200" dirty="0" smtClean="0"/>
          </a:p>
          <a:p>
            <a:r>
              <a:rPr lang="en-GB" sz="2400" dirty="0" smtClean="0"/>
              <a:t>Capture data </a:t>
            </a:r>
          </a:p>
          <a:p>
            <a:pPr lvl="1"/>
            <a:r>
              <a:rPr lang="en-GB" sz="2000" dirty="0" smtClean="0"/>
              <a:t>Temporary solution with “synchronised GET” seems to work</a:t>
            </a:r>
          </a:p>
          <a:p>
            <a:pPr lvl="1"/>
            <a:r>
              <a:rPr lang="en-GB" sz="2000" dirty="0" smtClean="0"/>
              <a:t>Will test more and return to 2048 samples</a:t>
            </a:r>
          </a:p>
          <a:p>
            <a:pPr lvl="1"/>
            <a:endParaRPr lang="en-GB" sz="1200" dirty="0" smtClean="0"/>
          </a:p>
          <a:p>
            <a:r>
              <a:rPr lang="en-GB" sz="2400" dirty="0" smtClean="0"/>
              <a:t> JMS broker </a:t>
            </a:r>
            <a:r>
              <a:rPr lang="en-GB" sz="2000" dirty="0" smtClean="0"/>
              <a:t>– new configuration and tests are foreseen 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82" y="1857364"/>
            <a:ext cx="7248546" cy="40941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 smtClean="0">
                <a:latin typeface="+mj-lt"/>
              </a:rPr>
              <a:t>Acquisition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>
                <a:latin typeface="+mj-lt"/>
              </a:rPr>
              <a:t>Threshold Values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>
                <a:latin typeface="+mj-lt"/>
              </a:rPr>
              <a:t>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>
                <a:latin typeface="+mj-lt"/>
              </a:rPr>
              <a:t>Applications &amp; Databases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b="1" dirty="0" smtClean="0">
                <a:latin typeface="+mj-lt"/>
              </a:rPr>
              <a:t>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142984"/>
            <a:ext cx="7677174" cy="5013325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Warnings for the ALARMS consoles to be added:</a:t>
            </a:r>
          </a:p>
          <a:p>
            <a:pPr>
              <a:buNone/>
            </a:pPr>
            <a:r>
              <a:rPr lang="en-GB" sz="1100" dirty="0" smtClean="0"/>
              <a:t> </a:t>
            </a:r>
          </a:p>
          <a:p>
            <a:r>
              <a:rPr lang="en-GB" sz="2000" dirty="0" smtClean="0"/>
              <a:t>System Check is ON-GOING </a:t>
            </a:r>
          </a:p>
          <a:p>
            <a:pPr lvl="1"/>
            <a:r>
              <a:rPr lang="en-GB" sz="1800" dirty="0" smtClean="0"/>
              <a:t>concentrated from all checks</a:t>
            </a:r>
          </a:p>
          <a:p>
            <a:r>
              <a:rPr lang="en-GB" sz="2000" dirty="0" smtClean="0"/>
              <a:t>Timeout from last System Check - TEST MANDATORY </a:t>
            </a:r>
          </a:p>
          <a:p>
            <a:pPr lvl="1"/>
            <a:r>
              <a:rPr lang="en-GB" sz="1800" dirty="0" smtClean="0"/>
              <a:t>MCS online, Connectivity, Beam Permit, ...</a:t>
            </a:r>
          </a:p>
          <a:p>
            <a:r>
              <a:rPr lang="en-GB" sz="2000" dirty="0" smtClean="0"/>
              <a:t>System Check has failed </a:t>
            </a:r>
          </a:p>
          <a:p>
            <a:pPr lvl="1"/>
            <a:r>
              <a:rPr lang="en-GB" sz="1800" dirty="0" smtClean="0"/>
              <a:t>console should give some details on actions</a:t>
            </a:r>
          </a:p>
          <a:p>
            <a:endParaRPr lang="en-GB" sz="2000" dirty="0" smtClean="0"/>
          </a:p>
          <a:p>
            <a:r>
              <a:rPr lang="en-GB" sz="2000" dirty="0" smtClean="0"/>
              <a:t>System has requested a Beam Dump.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Displays/Applications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7534298" cy="501332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Most applications ready.</a:t>
            </a:r>
          </a:p>
          <a:p>
            <a:pPr lvl="1"/>
            <a:r>
              <a:rPr lang="en-GB" sz="1800" dirty="0" smtClean="0"/>
              <a:t>Fixed display, </a:t>
            </a:r>
          </a:p>
          <a:p>
            <a:pPr lvl="1"/>
            <a:r>
              <a:rPr lang="en-GB" sz="1800" dirty="0" smtClean="0"/>
              <a:t>Capture display, </a:t>
            </a:r>
          </a:p>
          <a:p>
            <a:pPr lvl="1"/>
            <a:r>
              <a:rPr lang="en-GB" sz="1800" dirty="0" smtClean="0"/>
              <a:t>Monitor factor editor, ...</a:t>
            </a:r>
          </a:p>
          <a:p>
            <a:pPr lvl="1"/>
            <a:endParaRPr lang="en-GB" sz="900" dirty="0" smtClean="0"/>
          </a:p>
          <a:p>
            <a:r>
              <a:rPr lang="en-GB" sz="2000" dirty="0" smtClean="0"/>
              <a:t>Status application</a:t>
            </a:r>
          </a:p>
          <a:p>
            <a:pPr lvl="1"/>
            <a:r>
              <a:rPr lang="en-GB" sz="1800" dirty="0" smtClean="0"/>
              <a:t>Main parts ready – still several parts missing </a:t>
            </a:r>
          </a:p>
          <a:p>
            <a:pPr lvl="1"/>
            <a:r>
              <a:rPr lang="en-GB" sz="1800" dirty="0" smtClean="0"/>
              <a:t>Need usability update for OP</a:t>
            </a:r>
          </a:p>
          <a:p>
            <a:pPr lvl="1"/>
            <a:endParaRPr lang="en-GB" sz="900" dirty="0" smtClean="0"/>
          </a:p>
          <a:p>
            <a:r>
              <a:rPr lang="en-GB" sz="2000" dirty="0" smtClean="0"/>
              <a:t>Management application</a:t>
            </a:r>
          </a:p>
          <a:p>
            <a:pPr lvl="1"/>
            <a:r>
              <a:rPr lang="en-GB" sz="1800" dirty="0" smtClean="0"/>
              <a:t>Only GUI, missing code</a:t>
            </a:r>
          </a:p>
          <a:p>
            <a:pPr lvl="1"/>
            <a:endParaRPr lang="en-GB" sz="900" dirty="0" smtClean="0"/>
          </a:p>
          <a:p>
            <a:r>
              <a:rPr lang="en-GB" sz="2000" dirty="0" smtClean="0"/>
              <a:t>Post-Mortem modules update </a:t>
            </a:r>
          </a:p>
          <a:p>
            <a:pPr lvl="1"/>
            <a:r>
              <a:rPr lang="en-GB" sz="1800" dirty="0" smtClean="0"/>
              <a:t>Adding some more variables (mainly statuses).</a:t>
            </a:r>
          </a:p>
          <a:p>
            <a:pPr lvl="1"/>
            <a:r>
              <a:rPr lang="en-GB" sz="1800" dirty="0" smtClean="0"/>
              <a:t>Adding more functions and better decoding of data.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6715140" y="1285860"/>
            <a:ext cx="214314" cy="107157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715140" y="2857496"/>
            <a:ext cx="214314" cy="78581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6715140" y="3929066"/>
            <a:ext cx="214314" cy="64294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768" y="1362662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Minor to 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no changes expected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68" y="3059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8" y="405980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Lower priority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715140" y="4929198"/>
            <a:ext cx="214314" cy="85725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51435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Ongoing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Section 5: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Automated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6786610" cy="5013325"/>
          </a:xfrm>
        </p:spPr>
        <p:txBody>
          <a:bodyPr/>
          <a:lstStyle/>
          <a:p>
            <a:r>
              <a:rPr lang="en-GB" sz="2000" dirty="0" smtClean="0"/>
              <a:t>MCS Online check</a:t>
            </a:r>
          </a:p>
          <a:p>
            <a:pPr lvl="1"/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</a:rPr>
              <a:t>Verify consistency of parameters </a:t>
            </a:r>
          </a:p>
          <a:p>
            <a:r>
              <a:rPr lang="en-GB" sz="2000" dirty="0" smtClean="0"/>
              <a:t>Connectivity (HV Modulation) check</a:t>
            </a:r>
          </a:p>
          <a:p>
            <a:pPr lvl="1"/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</a:rPr>
              <a:t>Verify monitor connections</a:t>
            </a:r>
          </a:p>
          <a:p>
            <a:r>
              <a:rPr lang="en-GB" sz="2000" dirty="0" smtClean="0"/>
              <a:t>Internal Beam Permit check (BLETC -&gt; BLECS)</a:t>
            </a:r>
          </a:p>
          <a:p>
            <a:pPr lvl="1"/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</a:rPr>
              <a:t>Verify the ability of each card to trigger a dump</a:t>
            </a:r>
          </a:p>
          <a:p>
            <a:pPr>
              <a:buNone/>
            </a:pPr>
            <a:endParaRPr lang="en-GB" sz="1100" dirty="0" smtClean="0"/>
          </a:p>
          <a:p>
            <a:pPr>
              <a:buNone/>
            </a:pPr>
            <a:r>
              <a:rPr lang="en-GB" sz="2000" dirty="0" smtClean="0"/>
              <a:t>Will activate in the firmware the enforcing of the agreed </a:t>
            </a:r>
            <a:br>
              <a:rPr lang="en-GB" sz="2000" dirty="0" smtClean="0"/>
            </a:br>
            <a:r>
              <a:rPr lang="en-GB" sz="2000" dirty="0" smtClean="0"/>
              <a:t>periodic run of those checks by the Sequencer. 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External Beam Permit check (BLMS -&gt; BIS)</a:t>
            </a:r>
          </a:p>
          <a:p>
            <a:pPr lvl="1"/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</a:rPr>
              <a:t>Verify connection to BIS </a:t>
            </a:r>
            <a:endParaRPr lang="en-GB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6572264" y="1142984"/>
            <a:ext cx="214314" cy="64294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6572264" y="1928802"/>
            <a:ext cx="214314" cy="64294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6572264" y="2714620"/>
            <a:ext cx="214314" cy="64294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114298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One minor bug pending 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20595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Finalising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28453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Completed 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6572264" y="4714884"/>
            <a:ext cx="214314" cy="64294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892" y="484561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Completed 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Connectivity check</a:t>
            </a:r>
            <a:endParaRPr lang="en-US" dirty="0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28600" y="1214491"/>
            <a:ext cx="4267200" cy="2300095"/>
            <a:chOff x="6832600" y="14724689"/>
            <a:chExt cx="7390606" cy="4491112"/>
          </a:xfrm>
        </p:grpSpPr>
        <p:pic>
          <p:nvPicPr>
            <p:cNvPr id="6" name="Picture 70" descr="Modulation_Loop.jpg"/>
            <p:cNvPicPr>
              <a:picLocks noChangeAspect="1"/>
            </p:cNvPicPr>
            <p:nvPr/>
          </p:nvPicPr>
          <p:blipFill>
            <a:blip r:embed="rId2" cstate="print"/>
            <a:srcRect l="13000" t="18390" r="10403" b="28018"/>
            <a:stretch>
              <a:fillRect/>
            </a:stretch>
          </p:blipFill>
          <p:spPr bwMode="auto">
            <a:xfrm>
              <a:off x="6832600" y="14724689"/>
              <a:ext cx="7390606" cy="3877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89"/>
            <p:cNvSpPr txBox="1">
              <a:spLocks noChangeArrowheads="1"/>
            </p:cNvSpPr>
            <p:nvPr/>
          </p:nvSpPr>
          <p:spPr bwMode="auto">
            <a:xfrm>
              <a:off x="7480899" y="18630223"/>
              <a:ext cx="6527082" cy="58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9360" tIns="64680" rIns="129360" bIns="64680">
              <a:spAutoFit/>
            </a:bodyPr>
            <a:lstStyle/>
            <a:p>
              <a:r>
                <a:rPr lang="en-GB" sz="1100" i="1" dirty="0" smtClean="0"/>
                <a:t>View on the </a:t>
              </a:r>
              <a:r>
                <a:rPr lang="en-GB" sz="1100" i="1" dirty="0"/>
                <a:t>LHC BLM system </a:t>
              </a:r>
              <a:r>
                <a:rPr lang="en-GB" sz="1100" i="1" dirty="0" smtClean="0"/>
                <a:t>for </a:t>
              </a:r>
              <a:r>
                <a:rPr lang="en-GB" sz="1100" i="1" dirty="0"/>
                <a:t>the connectivity </a:t>
              </a:r>
              <a:r>
                <a:rPr lang="en-GB" sz="1100" i="1" dirty="0" smtClean="0"/>
                <a:t>check.</a:t>
              </a:r>
              <a:endParaRPr lang="en-US" sz="1100" i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204475" cy="132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89"/>
          <p:cNvSpPr txBox="1">
            <a:spLocks noChangeArrowheads="1"/>
          </p:cNvSpPr>
          <p:nvPr/>
        </p:nvSpPr>
        <p:spPr bwMode="auto">
          <a:xfrm>
            <a:off x="4724400" y="2438400"/>
            <a:ext cx="4114800" cy="46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60" tIns="64680" rIns="129360" bIns="64680">
            <a:spAutoFit/>
          </a:bodyPr>
          <a:lstStyle/>
          <a:p>
            <a:r>
              <a:rPr lang="en-GB" sz="1100" i="1" dirty="0" smtClean="0"/>
              <a:t>The high voltage power supply to the monitors is modulated with a 60mHz 30V sinusoidal signal.</a:t>
            </a:r>
            <a:endParaRPr lang="en-US" sz="11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95600"/>
            <a:ext cx="3978856" cy="32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89"/>
          <p:cNvSpPr txBox="1">
            <a:spLocks noChangeArrowheads="1"/>
          </p:cNvSpPr>
          <p:nvPr/>
        </p:nvSpPr>
        <p:spPr bwMode="auto">
          <a:xfrm>
            <a:off x="219076" y="3643314"/>
            <a:ext cx="4495800" cy="2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60" tIns="64680" rIns="129360" bIns="64680">
            <a:spAutoFit/>
          </a:bodyPr>
          <a:lstStyle/>
          <a:p>
            <a:pPr marL="228600" indent="-228600" algn="just">
              <a:buAutoNum type="alphaUcPeriod"/>
            </a:pPr>
            <a:r>
              <a:rPr lang="en-GB" sz="1200" dirty="0" smtClean="0"/>
              <a:t>A current on the monitors is generated by the HV modulation and detected by the normal acquisition system of the BLM.</a:t>
            </a:r>
          </a:p>
          <a:p>
            <a:pPr marL="228600" indent="-228600" algn="just">
              <a:buAutoNum type="alphaUcPeriod"/>
            </a:pPr>
            <a:r>
              <a:rPr lang="en-GB" sz="1200" dirty="0" smtClean="0"/>
              <a:t>The combiner card uses the running sum (RS_09) from the threshold comparators to determine the amplitude and phase of each monitor (256 per crate). </a:t>
            </a:r>
          </a:p>
          <a:p>
            <a:pPr marL="228600" indent="-228600" algn="just">
              <a:buAutoNum type="alphaUcPeriod"/>
            </a:pPr>
            <a:r>
              <a:rPr lang="en-GB" sz="1200" dirty="0" smtClean="0"/>
              <a:t>This results are send to the logging and compared to thresholds to permit or block the next injection if a non conformity is detected.</a:t>
            </a:r>
          </a:p>
          <a:p>
            <a:pPr marL="228600" indent="-228600" algn="just">
              <a:buAutoNum type="alphaUcPeriod"/>
            </a:pPr>
            <a:r>
              <a:rPr lang="en-GB" sz="1200" dirty="0" smtClean="0"/>
              <a:t>The signals of each monitors are stored (in the SRAMs) (see right plots) to be read on demand with the diagnostic application (under development).</a:t>
            </a:r>
          </a:p>
          <a:p>
            <a:pPr marL="228600" indent="-228600" algn="just">
              <a:buAutoNum type="alphaUcPeriod"/>
            </a:pPr>
            <a:r>
              <a:rPr lang="en-GB" sz="1200" dirty="0" smtClean="0"/>
              <a:t>The thresholds (called internal parameters) are unique for each monitor. They are calculated out of multiple measurements by a script gathering data in the logging. </a:t>
            </a:r>
            <a:endParaRPr lang="en-US" sz="1200" dirty="0"/>
          </a:p>
        </p:txBody>
      </p:sp>
      <p:sp>
        <p:nvSpPr>
          <p:cNvPr id="16" name="TextBox 89"/>
          <p:cNvSpPr txBox="1">
            <a:spLocks noChangeArrowheads="1"/>
          </p:cNvSpPr>
          <p:nvPr/>
        </p:nvSpPr>
        <p:spPr bwMode="auto">
          <a:xfrm>
            <a:off x="4953000" y="6081070"/>
            <a:ext cx="3810000" cy="45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360" tIns="64680" rIns="129360" bIns="64680">
            <a:spAutoFit/>
          </a:bodyPr>
          <a:lstStyle/>
          <a:p>
            <a:pPr algn="just"/>
            <a:r>
              <a:rPr lang="en-GB" sz="1050" i="1" dirty="0" smtClean="0"/>
              <a:t>View of the SRAM  data containing the original (stairs) and filtered RS09 data of each channel for one crate. </a:t>
            </a:r>
            <a:endParaRPr lang="en-US" sz="105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System Verification Tests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0" indent="-361950">
              <a:buAutoNum type="alphaUcPeriod"/>
            </a:pPr>
            <a:r>
              <a:rPr lang="en-GB" sz="2400" dirty="0" smtClean="0"/>
              <a:t>Automatic extraction from DB + human inspection </a:t>
            </a:r>
            <a:br>
              <a:rPr lang="en-GB" sz="2400" dirty="0" smtClean="0"/>
            </a:br>
            <a:r>
              <a:rPr lang="en-GB" sz="2000" dirty="0" smtClean="0">
                <a:solidFill>
                  <a:schemeClr val="bg1"/>
                </a:solidFill>
              </a:rPr>
              <a:t>(repeated daily or weekly)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714375" lvl="1" indent="-266700"/>
            <a:r>
              <a:rPr lang="en-GB" sz="2000" dirty="0" smtClean="0"/>
              <a:t>Frequency distribution of channel noise</a:t>
            </a:r>
          </a:p>
          <a:p>
            <a:pPr marL="714375" lvl="1" indent="-266700"/>
            <a:r>
              <a:rPr lang="en-GB" sz="2000" dirty="0" smtClean="0"/>
              <a:t>Optical links degradation</a:t>
            </a:r>
          </a:p>
          <a:p>
            <a:pPr>
              <a:buNone/>
            </a:pPr>
            <a:endParaRPr lang="en-GB" sz="2400" dirty="0"/>
          </a:p>
          <a:p>
            <a:pPr marL="361950" indent="-361950">
              <a:buFont typeface="+mj-lt"/>
              <a:buAutoNum type="alphaUcPeriod" startAt="2"/>
            </a:pPr>
            <a:r>
              <a:rPr lang="en-GB" sz="2400" dirty="0" smtClean="0"/>
              <a:t>Automatic verification on the Vertical Slice Test system </a:t>
            </a:r>
            <a:br>
              <a:rPr lang="en-GB" sz="2400" dirty="0" smtClean="0"/>
            </a:br>
            <a:r>
              <a:rPr lang="en-GB" sz="2000" dirty="0" smtClean="0">
                <a:solidFill>
                  <a:schemeClr val="bg1"/>
                </a:solidFill>
              </a:rPr>
              <a:t>(before releasing new firmware)</a:t>
            </a:r>
            <a:endParaRPr lang="en-GB" sz="24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/>
              <a:t>Exhaustive Threshold triggering tests </a:t>
            </a:r>
            <a:r>
              <a:rPr lang="en-GB" sz="1800" dirty="0" smtClean="0">
                <a:solidFill>
                  <a:schemeClr val="bg1"/>
                </a:solidFill>
              </a:rPr>
              <a:t>(also used in LHC)</a:t>
            </a:r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/>
              <a:t>Reception and Status tests</a:t>
            </a:r>
          </a:p>
          <a:p>
            <a:pPr lvl="1"/>
            <a:r>
              <a:rPr lang="en-GB" sz="2000" dirty="0" smtClean="0"/>
              <a:t>Linearity, impulse, and some predefined patterns of input signals check</a:t>
            </a:r>
          </a:p>
          <a:p>
            <a:pPr lvl="1"/>
            <a:r>
              <a:rPr lang="en-GB" sz="2000" dirty="0" smtClean="0"/>
              <a:t>…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643570" y="2139727"/>
            <a:ext cx="214314" cy="64294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213972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In the future will run inside the DB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BLMS removes correctly the BEAM PERMIT signal if measurements are over threshold.</a:t>
            </a:r>
          </a:p>
          <a:p>
            <a:r>
              <a:rPr lang="en-GB" sz="2000" dirty="0" smtClean="0"/>
              <a:t>No reliability issues observed.</a:t>
            </a:r>
          </a:p>
          <a:p>
            <a:r>
              <a:rPr lang="en-GB" sz="2000" dirty="0" smtClean="0"/>
              <a:t>System is well understood since it has been up and running for more than a year.</a:t>
            </a:r>
          </a:p>
          <a:p>
            <a:endParaRPr lang="en-GB" sz="600" dirty="0" smtClean="0"/>
          </a:p>
          <a:p>
            <a:r>
              <a:rPr lang="en-GB" sz="2000" dirty="0" smtClean="0"/>
              <a:t>Some availability issues (false dumps) at energies higher than the injection are to be expected if thresholds don’t change in some regions.</a:t>
            </a:r>
          </a:p>
          <a:p>
            <a:r>
              <a:rPr lang="en-GB" sz="2000" dirty="0" smtClean="0"/>
              <a:t>Continuous monitoring of noise is required.</a:t>
            </a:r>
          </a:p>
          <a:p>
            <a:r>
              <a:rPr lang="en-GB" sz="2000" dirty="0" smtClean="0"/>
              <a:t>Sequencer initiated tests will be enforced to be run regularly.</a:t>
            </a:r>
          </a:p>
          <a:p>
            <a:endParaRPr lang="en-GB" sz="600" dirty="0" smtClean="0"/>
          </a:p>
          <a:p>
            <a:r>
              <a:rPr lang="en-GB" sz="2000" dirty="0" smtClean="0"/>
              <a:t>More tests to verify and adjust the threshold values are needed.</a:t>
            </a:r>
          </a:p>
          <a:p>
            <a:r>
              <a:rPr lang="en-GB" sz="2000" dirty="0" smtClean="0"/>
              <a:t>Investigation of spurious signals from the SEMs are ongoing and first corrections are being implemented.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Reserved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Acquisition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Section 1: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System overview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643050"/>
            <a:ext cx="8496277" cy="402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noise reduction algorithm</a:t>
            </a:r>
            <a:endParaRPr lang="en-GB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86832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84" y="3000373"/>
            <a:ext cx="2868320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884" y="4713814"/>
            <a:ext cx="2870188" cy="164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14818"/>
            <a:ext cx="3353306" cy="192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28992" y="1285860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Additional digital filter to reduce “noise” from the ADC circuit. </a:t>
            </a:r>
          </a:p>
          <a:p>
            <a:endParaRPr lang="en-GB" dirty="0" smtClean="0"/>
          </a:p>
          <a:p>
            <a:pPr marL="447675" lvl="1" indent="-266700">
              <a:buFont typeface="Wingdings" pitchFamily="2" charset="2"/>
              <a:buChar char="§"/>
            </a:pPr>
            <a:r>
              <a:rPr lang="en-GB" dirty="0" smtClean="0"/>
              <a:t>Safe; operates only when losses are very small</a:t>
            </a:r>
          </a:p>
          <a:p>
            <a:pPr marL="447675" lvl="1" indent="-266700">
              <a:buFont typeface="Wingdings" pitchFamily="2" charset="2"/>
              <a:buChar char="§"/>
            </a:pPr>
            <a:r>
              <a:rPr lang="en-GB" dirty="0" smtClean="0"/>
              <a:t>Verified to be correct; operational in 2009.</a:t>
            </a:r>
            <a:endParaRPr lang="en-GB" dirty="0"/>
          </a:p>
        </p:txBody>
      </p:sp>
      <p:sp>
        <p:nvSpPr>
          <p:cNvPr id="8" name="Octagon 7"/>
          <p:cNvSpPr/>
          <p:nvPr/>
        </p:nvSpPr>
        <p:spPr>
          <a:xfrm>
            <a:off x="2500298" y="1500174"/>
            <a:ext cx="571504" cy="42862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 smtClean="0">
                <a:solidFill>
                  <a:srgbClr val="FFFFFF"/>
                </a:solidFill>
              </a:rPr>
              <a:t>RS01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2500298" y="3214686"/>
            <a:ext cx="571504" cy="42862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 smtClean="0">
                <a:solidFill>
                  <a:srgbClr val="FFFFFF"/>
                </a:solidFill>
              </a:rPr>
              <a:t>RS02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2500298" y="4929198"/>
            <a:ext cx="571504" cy="42862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 smtClean="0">
                <a:solidFill>
                  <a:srgbClr val="FFFFFF"/>
                </a:solidFill>
              </a:rPr>
              <a:t>RS06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6715140" y="4429132"/>
            <a:ext cx="571504" cy="42862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 smtClean="0">
                <a:solidFill>
                  <a:srgbClr val="FFFFFF"/>
                </a:solidFill>
              </a:rPr>
              <a:t>RS09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214810" y="3857628"/>
            <a:ext cx="150019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FFFF"/>
                </a:solidFill>
              </a:rPr>
              <a:t>OLD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786446" y="3857628"/>
            <a:ext cx="150019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FFFF"/>
                </a:solidFill>
              </a:rPr>
              <a:t>NEW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7686" y="3286124"/>
            <a:ext cx="2938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en-GB" sz="1600" b="1" dirty="0" err="1" smtClean="0"/>
              <a:t>Rad</a:t>
            </a:r>
            <a:r>
              <a:rPr lang="en-GB" sz="1600" b="1" dirty="0" smtClean="0"/>
              <a:t> Source Measurements </a:t>
            </a:r>
            <a:br>
              <a:rPr lang="en-GB" sz="1600" b="1" dirty="0" smtClean="0"/>
            </a:br>
            <a:r>
              <a:rPr lang="en-GB" sz="1600" b="1" dirty="0" smtClean="0"/>
              <a:t>with different firmware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Variables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Displays should be driven as much as possible by the electronics.  </a:t>
            </a:r>
          </a:p>
          <a:p>
            <a:pPr lvl="1"/>
            <a:r>
              <a:rPr lang="en-GB" sz="2000" dirty="0" smtClean="0"/>
              <a:t>Avoid wrong information on the displays </a:t>
            </a:r>
          </a:p>
          <a:p>
            <a:pPr lvl="1"/>
            <a:r>
              <a:rPr lang="en-GB" sz="2000" dirty="0" smtClean="0"/>
              <a:t>Candidates for inclusion:</a:t>
            </a:r>
          </a:p>
          <a:p>
            <a:pPr lvl="2"/>
            <a:r>
              <a:rPr lang="en-GB" sz="1600" dirty="0" err="1" smtClean="0"/>
              <a:t>ChannelMask</a:t>
            </a:r>
            <a:r>
              <a:rPr lang="en-GB" sz="1600" dirty="0" smtClean="0"/>
              <a:t> flag </a:t>
            </a:r>
          </a:p>
          <a:p>
            <a:pPr lvl="2"/>
            <a:r>
              <a:rPr lang="en-GB" sz="1600" dirty="0" err="1" smtClean="0"/>
              <a:t>IsCableConnected</a:t>
            </a:r>
            <a:r>
              <a:rPr lang="en-GB" sz="1600" dirty="0" smtClean="0"/>
              <a:t> flag </a:t>
            </a:r>
          </a:p>
          <a:p>
            <a:pPr lvl="2"/>
            <a:r>
              <a:rPr lang="en-GB" sz="1600" dirty="0" err="1" smtClean="0"/>
              <a:t>IsConnectedtoBIS</a:t>
            </a:r>
            <a:r>
              <a:rPr lang="en-GB" sz="1600" dirty="0" smtClean="0"/>
              <a:t> flag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Provide a bit encoded variable for the reason of the Beam Dump Request.</a:t>
            </a:r>
          </a:p>
          <a:p>
            <a:pPr lvl="1"/>
            <a:r>
              <a:rPr lang="en-GB" sz="2000" dirty="0" smtClean="0"/>
              <a:t>Final details of request is being discussed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Management of parameters (Expert Threshold App)</a:t>
            </a:r>
          </a:p>
          <a:p>
            <a:pPr lvl="1"/>
            <a:r>
              <a:rPr lang="en-GB" sz="2000" dirty="0" smtClean="0"/>
              <a:t>Disabling and masking of channels</a:t>
            </a:r>
          </a:p>
          <a:p>
            <a:pPr lvl="1"/>
            <a:r>
              <a:rPr lang="en-GB" sz="2000" dirty="0" smtClean="0"/>
              <a:t>Configuration of mobile monitors</a:t>
            </a:r>
          </a:p>
          <a:p>
            <a:pPr lvl="1"/>
            <a:r>
              <a:rPr lang="en-GB" sz="2000" dirty="0" smtClean="0"/>
              <a:t>Pass complete login info to DB</a:t>
            </a:r>
          </a:p>
          <a:p>
            <a:pPr lvl="1"/>
            <a:r>
              <a:rPr lang="en-GB" sz="2000" dirty="0" smtClean="0"/>
              <a:t>Connect using LSA DB API  </a:t>
            </a:r>
          </a:p>
          <a:p>
            <a:pPr lvl="1"/>
            <a:r>
              <a:rPr lang="en-GB" sz="2000" dirty="0" smtClean="0"/>
              <a:t>Roll-back on history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Diagnostics of misbehaving channels (for when checks fail) </a:t>
            </a:r>
          </a:p>
          <a:p>
            <a:pPr lvl="1"/>
            <a:r>
              <a:rPr lang="en-GB" sz="2000" dirty="0" smtClean="0"/>
              <a:t>expert tool initially but later will hand over to OP.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214942" y="1785926"/>
            <a:ext cx="357190" cy="642942"/>
          </a:xfrm>
          <a:prstGeom prst="rightBrace">
            <a:avLst>
              <a:gd name="adj1" fmla="val 16333"/>
              <a:gd name="adj2" fmla="val 50000"/>
            </a:avLst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5214942" y="2571744"/>
            <a:ext cx="357190" cy="857256"/>
          </a:xfrm>
          <a:prstGeom prst="rightBrace">
            <a:avLst>
              <a:gd name="adj1" fmla="val 16333"/>
              <a:gd name="adj2" fmla="val 50000"/>
            </a:avLst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1928802"/>
            <a:ext cx="13564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Next weeks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2786058"/>
            <a:ext cx="14782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Next months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 Known Issues: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PM/XPOC data are some times wrongly decoded </a:t>
            </a:r>
            <a:r>
              <a:rPr lang="en-GB" sz="1800" dirty="0" smtClean="0">
                <a:solidFill>
                  <a:schemeClr val="bg1"/>
                </a:solidFill>
              </a:rPr>
              <a:t>[Firmware]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/>
              <a:t>PM data channels that have been over threshold remain in history </a:t>
            </a:r>
            <a:r>
              <a:rPr lang="en-GB" sz="1800" dirty="0" smtClean="0">
                <a:solidFill>
                  <a:schemeClr val="bg1"/>
                </a:solidFill>
              </a:rPr>
              <a:t>[FESA]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/>
              <a:t>MCS fails always the first time </a:t>
            </a:r>
            <a:r>
              <a:rPr lang="en-GB" sz="1800" dirty="0" smtClean="0">
                <a:solidFill>
                  <a:schemeClr val="bg1"/>
                </a:solidFill>
              </a:rPr>
              <a:t>[CO and FESA]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/>
              <a:t>Collimator beam based alignment will not be available for this year </a:t>
            </a:r>
            <a:r>
              <a:rPr lang="en-GB" sz="1800" dirty="0" smtClean="0">
                <a:solidFill>
                  <a:schemeClr val="bg1"/>
                </a:solidFill>
              </a:rPr>
              <a:t>[Collimation and BLM]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4267200" y="1676400"/>
            <a:ext cx="46482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267200" y="4038600"/>
            <a:ext cx="4648200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Curved Connector 60"/>
          <p:cNvCxnSpPr/>
          <p:nvPr/>
        </p:nvCxnSpPr>
        <p:spPr bwMode="auto">
          <a:xfrm rot="16200000" flipH="1">
            <a:off x="6858802" y="4344201"/>
            <a:ext cx="895359" cy="17437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Curved Connector 60"/>
          <p:cNvCxnSpPr/>
          <p:nvPr/>
        </p:nvCxnSpPr>
        <p:spPr bwMode="auto">
          <a:xfrm rot="5400000">
            <a:off x="7061999" y="4768042"/>
            <a:ext cx="1733562" cy="7959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Curved Connector 60"/>
          <p:cNvCxnSpPr/>
          <p:nvPr/>
        </p:nvCxnSpPr>
        <p:spPr bwMode="auto">
          <a:xfrm rot="5400000">
            <a:off x="7374038" y="4760804"/>
            <a:ext cx="1733559" cy="22433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Curved Connector 60"/>
          <p:cNvCxnSpPr/>
          <p:nvPr/>
        </p:nvCxnSpPr>
        <p:spPr bwMode="auto">
          <a:xfrm rot="16200000" flipH="1">
            <a:off x="7170838" y="4351437"/>
            <a:ext cx="895359" cy="2966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 Permit Lines Check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0386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700" dirty="0" smtClean="0"/>
              <a:t>The internal beam permit check verifies the ability of each BLETC to remove the beam permit.</a:t>
            </a:r>
          </a:p>
          <a:p>
            <a:pPr algn="just">
              <a:buNone/>
            </a:pPr>
            <a:r>
              <a:rPr lang="en-US" sz="1600" dirty="0" smtClean="0"/>
              <a:t>	</a:t>
            </a:r>
            <a:br>
              <a:rPr lang="en-US" sz="1600" dirty="0" smtClean="0"/>
            </a:br>
            <a:r>
              <a:rPr lang="en-US" sz="1600" dirty="0" smtClean="0"/>
              <a:t>A timer ensure that this check is done at least every 24 hours (just before the connectivity check)</a:t>
            </a:r>
          </a:p>
          <a:p>
            <a:pPr algn="just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algn="just"/>
            <a:r>
              <a:rPr lang="en-US" sz="1700" dirty="0" smtClean="0"/>
              <a:t>The external beam permit check verifies that the BIS (CIBUS interface) receives correctly the beam permit signal.</a:t>
            </a:r>
          </a:p>
          <a:p>
            <a:pPr algn="just">
              <a:buNone/>
            </a:pPr>
            <a:r>
              <a:rPr lang="en-US" sz="1600" dirty="0" smtClean="0"/>
              <a:t>	</a:t>
            </a:r>
            <a:br>
              <a:rPr lang="en-US" sz="1600" dirty="0" smtClean="0"/>
            </a:br>
            <a:r>
              <a:rPr lang="en-US" sz="1600" dirty="0" smtClean="0"/>
              <a:t>These lines are under the responsibility of the interlock system. A BLM interface is available to control these lines. Regular checks are foreseen.</a:t>
            </a:r>
          </a:p>
          <a:p>
            <a:pPr algn="just"/>
            <a:endParaRPr lang="en-US" sz="1600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4419600" y="1828800"/>
            <a:ext cx="4038600" cy="1143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868363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7239822" y="2148070"/>
            <a:ext cx="1064235" cy="638541"/>
          </a:xfrm>
          <a:prstGeom prst="rect">
            <a:avLst/>
          </a:prstGeom>
          <a:solidFill>
            <a:srgbClr val="FFCC99"/>
          </a:solidFill>
          <a:ln w="12700" cap="sq">
            <a:solidFill>
              <a:srgbClr val="FF9966"/>
            </a:solidFill>
            <a:miter lim="800000"/>
            <a:headEnd type="none" w="sm" len="sm"/>
            <a:tailEnd type="none" w="sm" len="sm"/>
          </a:ln>
        </p:spPr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>
                <a:latin typeface="+mn-lt"/>
              </a:rPr>
              <a:t>BLECS</a:t>
            </a:r>
          </a:p>
        </p:txBody>
      </p:sp>
      <p:sp>
        <p:nvSpPr>
          <p:cNvPr id="45" name="TextBox 66"/>
          <p:cNvSpPr txBox="1">
            <a:spLocks noChangeArrowheads="1"/>
          </p:cNvSpPr>
          <p:nvPr/>
        </p:nvSpPr>
        <p:spPr bwMode="auto">
          <a:xfrm>
            <a:off x="5111353" y="2094859"/>
            <a:ext cx="234132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</a:t>
            </a:r>
          </a:p>
        </p:txBody>
      </p:sp>
      <p:sp>
        <p:nvSpPr>
          <p:cNvPr id="48" name="Rectangle 18"/>
          <p:cNvSpPr>
            <a:spLocks noChangeArrowheads="1"/>
          </p:cNvSpPr>
          <p:nvPr/>
        </p:nvSpPr>
        <p:spPr bwMode="auto">
          <a:xfrm>
            <a:off x="4526023" y="2148070"/>
            <a:ext cx="532117" cy="63854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/>
              <a:t>BLETC</a:t>
            </a:r>
            <a:br>
              <a:rPr lang="en-US" sz="1400" dirty="0"/>
            </a:br>
            <a:r>
              <a:rPr lang="en-US" sz="1400" dirty="0"/>
              <a:t>N</a:t>
            </a:r>
            <a:r>
              <a:rPr lang="en-US" sz="1400" dirty="0">
                <a:cs typeface="Arial" charset="0"/>
              </a:rPr>
              <a:t>°1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6335222" y="2148070"/>
            <a:ext cx="532117" cy="63854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/>
              <a:t>BLETC</a:t>
            </a:r>
            <a:br>
              <a:rPr lang="en-US" sz="1400" dirty="0"/>
            </a:br>
            <a:r>
              <a:rPr lang="en-US" sz="1400" dirty="0"/>
              <a:t>N</a:t>
            </a:r>
            <a:r>
              <a:rPr lang="en-US" sz="1400" dirty="0">
                <a:cs typeface="Arial" charset="0"/>
              </a:rPr>
              <a:t>°16</a:t>
            </a: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5430623" y="2148070"/>
            <a:ext cx="532117" cy="63854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/>
              <a:t>BLETC</a:t>
            </a:r>
            <a:br>
              <a:rPr lang="en-US" sz="1400" dirty="0"/>
            </a:br>
            <a:r>
              <a:rPr lang="en-US" sz="1400" dirty="0"/>
              <a:t>N</a:t>
            </a:r>
            <a:r>
              <a:rPr lang="en-US" sz="1400" dirty="0">
                <a:cs typeface="Arial" charset="0"/>
              </a:rPr>
              <a:t>°2</a:t>
            </a:r>
          </a:p>
        </p:txBody>
      </p:sp>
      <p:cxnSp>
        <p:nvCxnSpPr>
          <p:cNvPr id="51" name="Curved Connector 60"/>
          <p:cNvCxnSpPr/>
          <p:nvPr/>
        </p:nvCxnSpPr>
        <p:spPr bwMode="auto">
          <a:xfrm>
            <a:off x="5058141" y="2307706"/>
            <a:ext cx="372483" cy="1182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extBox 119"/>
          <p:cNvSpPr txBox="1">
            <a:spLocks noChangeArrowheads="1"/>
          </p:cNvSpPr>
          <p:nvPr/>
        </p:nvSpPr>
        <p:spPr bwMode="auto">
          <a:xfrm>
            <a:off x="6015952" y="2094859"/>
            <a:ext cx="234132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</a:t>
            </a:r>
          </a:p>
        </p:txBody>
      </p:sp>
      <p:cxnSp>
        <p:nvCxnSpPr>
          <p:cNvPr id="53" name="Curved Connector 60"/>
          <p:cNvCxnSpPr/>
          <p:nvPr/>
        </p:nvCxnSpPr>
        <p:spPr bwMode="auto">
          <a:xfrm>
            <a:off x="5962741" y="2307706"/>
            <a:ext cx="372482" cy="118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121"/>
          <p:cNvSpPr txBox="1">
            <a:spLocks noChangeArrowheads="1"/>
          </p:cNvSpPr>
          <p:nvPr/>
        </p:nvSpPr>
        <p:spPr bwMode="auto">
          <a:xfrm>
            <a:off x="5111353" y="2414130"/>
            <a:ext cx="248321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</a:t>
            </a:r>
          </a:p>
        </p:txBody>
      </p:sp>
      <p:cxnSp>
        <p:nvCxnSpPr>
          <p:cNvPr id="55" name="Curved Connector 60"/>
          <p:cNvCxnSpPr/>
          <p:nvPr/>
        </p:nvCxnSpPr>
        <p:spPr bwMode="auto">
          <a:xfrm>
            <a:off x="5058141" y="2626976"/>
            <a:ext cx="372483" cy="1182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TextBox 123"/>
          <p:cNvSpPr txBox="1">
            <a:spLocks noChangeArrowheads="1"/>
          </p:cNvSpPr>
          <p:nvPr/>
        </p:nvSpPr>
        <p:spPr bwMode="auto">
          <a:xfrm>
            <a:off x="6015952" y="2414130"/>
            <a:ext cx="248321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</a:t>
            </a:r>
          </a:p>
        </p:txBody>
      </p:sp>
      <p:cxnSp>
        <p:nvCxnSpPr>
          <p:cNvPr id="57" name="Curved Connector 60"/>
          <p:cNvCxnSpPr/>
          <p:nvPr/>
        </p:nvCxnSpPr>
        <p:spPr bwMode="auto">
          <a:xfrm>
            <a:off x="5962741" y="2626976"/>
            <a:ext cx="372482" cy="1182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Curved Connector 60"/>
          <p:cNvCxnSpPr/>
          <p:nvPr/>
        </p:nvCxnSpPr>
        <p:spPr bwMode="auto">
          <a:xfrm>
            <a:off x="6867340" y="2307706"/>
            <a:ext cx="372483" cy="1182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TextBox 127"/>
          <p:cNvSpPr txBox="1">
            <a:spLocks noChangeArrowheads="1"/>
          </p:cNvSpPr>
          <p:nvPr/>
        </p:nvSpPr>
        <p:spPr bwMode="auto">
          <a:xfrm>
            <a:off x="6920552" y="2414130"/>
            <a:ext cx="248321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</a:t>
            </a:r>
          </a:p>
        </p:txBody>
      </p:sp>
      <p:cxnSp>
        <p:nvCxnSpPr>
          <p:cNvPr id="61" name="Curved Connector 60"/>
          <p:cNvCxnSpPr/>
          <p:nvPr/>
        </p:nvCxnSpPr>
        <p:spPr bwMode="auto">
          <a:xfrm>
            <a:off x="6867340" y="2626976"/>
            <a:ext cx="372483" cy="1182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7239822" y="3265517"/>
            <a:ext cx="1064235" cy="1001683"/>
          </a:xfrm>
          <a:prstGeom prst="rect">
            <a:avLst/>
          </a:prstGeom>
          <a:solidFill>
            <a:srgbClr val="FFCC99"/>
          </a:solidFill>
          <a:ln w="12700" cap="sq">
            <a:solidFill>
              <a:srgbClr val="FF9966"/>
            </a:solidFill>
            <a:miter lim="800000"/>
            <a:headEnd type="none" w="sm" len="sm"/>
            <a:tailEnd type="none" w="sm" len="sm"/>
          </a:ln>
        </p:spPr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>
                <a:latin typeface="+mn-lt"/>
              </a:rPr>
              <a:t>Last BLECS</a:t>
            </a:r>
          </a:p>
        </p:txBody>
      </p:sp>
      <p:sp>
        <p:nvSpPr>
          <p:cNvPr id="63" name="TextBox 130"/>
          <p:cNvSpPr txBox="1">
            <a:spLocks noChangeArrowheads="1"/>
          </p:cNvSpPr>
          <p:nvPr/>
        </p:nvSpPr>
        <p:spPr bwMode="auto">
          <a:xfrm>
            <a:off x="5111353" y="3212305"/>
            <a:ext cx="234132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</a:t>
            </a: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4526023" y="3265517"/>
            <a:ext cx="532117" cy="63854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/>
              <a:t>BLETC</a:t>
            </a:r>
            <a:br>
              <a:rPr lang="en-US" sz="1400" dirty="0"/>
            </a:br>
            <a:r>
              <a:rPr lang="en-US" sz="1400" dirty="0"/>
              <a:t>N</a:t>
            </a:r>
            <a:r>
              <a:rPr lang="en-US" sz="1400" dirty="0">
                <a:cs typeface="Arial" charset="0"/>
              </a:rPr>
              <a:t>°1</a:t>
            </a:r>
          </a:p>
        </p:txBody>
      </p:sp>
      <p:sp>
        <p:nvSpPr>
          <p:cNvPr id="65" name="Rectangle 18"/>
          <p:cNvSpPr>
            <a:spLocks noChangeArrowheads="1"/>
          </p:cNvSpPr>
          <p:nvPr/>
        </p:nvSpPr>
        <p:spPr bwMode="auto">
          <a:xfrm>
            <a:off x="6335222" y="3265517"/>
            <a:ext cx="532117" cy="63854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/>
              <a:t>BLETC</a:t>
            </a:r>
            <a:br>
              <a:rPr lang="en-US" sz="1400" dirty="0"/>
            </a:br>
            <a:r>
              <a:rPr lang="en-US" sz="1400" dirty="0"/>
              <a:t>N</a:t>
            </a:r>
            <a:r>
              <a:rPr lang="en-US" sz="1400" dirty="0">
                <a:cs typeface="Arial" charset="0"/>
              </a:rPr>
              <a:t>°16</a:t>
            </a: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5430623" y="3265517"/>
            <a:ext cx="532117" cy="63854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/>
              <a:t>BLETC</a:t>
            </a:r>
            <a:br>
              <a:rPr lang="en-US" sz="1400" dirty="0"/>
            </a:br>
            <a:r>
              <a:rPr lang="en-US" sz="1400" dirty="0"/>
              <a:t>N</a:t>
            </a:r>
            <a:r>
              <a:rPr lang="en-US" sz="1400" dirty="0">
                <a:cs typeface="Arial" charset="0"/>
              </a:rPr>
              <a:t>°2</a:t>
            </a:r>
          </a:p>
        </p:txBody>
      </p:sp>
      <p:cxnSp>
        <p:nvCxnSpPr>
          <p:cNvPr id="67" name="Curved Connector 60"/>
          <p:cNvCxnSpPr/>
          <p:nvPr/>
        </p:nvCxnSpPr>
        <p:spPr bwMode="auto">
          <a:xfrm>
            <a:off x="5058141" y="3425152"/>
            <a:ext cx="372483" cy="1183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TextBox 135"/>
          <p:cNvSpPr txBox="1">
            <a:spLocks noChangeArrowheads="1"/>
          </p:cNvSpPr>
          <p:nvPr/>
        </p:nvSpPr>
        <p:spPr bwMode="auto">
          <a:xfrm>
            <a:off x="6015952" y="3212305"/>
            <a:ext cx="234132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</a:t>
            </a:r>
          </a:p>
        </p:txBody>
      </p:sp>
      <p:cxnSp>
        <p:nvCxnSpPr>
          <p:cNvPr id="69" name="Curved Connector 60"/>
          <p:cNvCxnSpPr/>
          <p:nvPr/>
        </p:nvCxnSpPr>
        <p:spPr bwMode="auto">
          <a:xfrm>
            <a:off x="5962741" y="3425152"/>
            <a:ext cx="372482" cy="1183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TextBox 137"/>
          <p:cNvSpPr txBox="1">
            <a:spLocks noChangeArrowheads="1"/>
          </p:cNvSpPr>
          <p:nvPr/>
        </p:nvSpPr>
        <p:spPr bwMode="auto">
          <a:xfrm>
            <a:off x="5111353" y="3531576"/>
            <a:ext cx="248321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</a:t>
            </a:r>
          </a:p>
        </p:txBody>
      </p:sp>
      <p:cxnSp>
        <p:nvCxnSpPr>
          <p:cNvPr id="71" name="Curved Connector 60"/>
          <p:cNvCxnSpPr/>
          <p:nvPr/>
        </p:nvCxnSpPr>
        <p:spPr bwMode="auto">
          <a:xfrm>
            <a:off x="5058141" y="3744423"/>
            <a:ext cx="372483" cy="1183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TextBox 139"/>
          <p:cNvSpPr txBox="1">
            <a:spLocks noChangeArrowheads="1"/>
          </p:cNvSpPr>
          <p:nvPr/>
        </p:nvSpPr>
        <p:spPr bwMode="auto">
          <a:xfrm>
            <a:off x="6015952" y="3531576"/>
            <a:ext cx="248321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</a:t>
            </a:r>
          </a:p>
        </p:txBody>
      </p:sp>
      <p:cxnSp>
        <p:nvCxnSpPr>
          <p:cNvPr id="73" name="Curved Connector 60"/>
          <p:cNvCxnSpPr/>
          <p:nvPr/>
        </p:nvCxnSpPr>
        <p:spPr bwMode="auto">
          <a:xfrm>
            <a:off x="5962741" y="3744423"/>
            <a:ext cx="372482" cy="1183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TextBox 141"/>
          <p:cNvSpPr txBox="1">
            <a:spLocks noChangeArrowheads="1"/>
          </p:cNvSpPr>
          <p:nvPr/>
        </p:nvSpPr>
        <p:spPr bwMode="auto">
          <a:xfrm>
            <a:off x="6920552" y="3212305"/>
            <a:ext cx="234132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</a:t>
            </a:r>
          </a:p>
        </p:txBody>
      </p:sp>
      <p:cxnSp>
        <p:nvCxnSpPr>
          <p:cNvPr id="75" name="Curved Connector 60"/>
          <p:cNvCxnSpPr/>
          <p:nvPr/>
        </p:nvCxnSpPr>
        <p:spPr bwMode="auto">
          <a:xfrm>
            <a:off x="6867340" y="3425152"/>
            <a:ext cx="372483" cy="1183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TextBox 143"/>
          <p:cNvSpPr txBox="1">
            <a:spLocks noChangeArrowheads="1"/>
          </p:cNvSpPr>
          <p:nvPr/>
        </p:nvSpPr>
        <p:spPr bwMode="auto">
          <a:xfrm>
            <a:off x="6920552" y="3531576"/>
            <a:ext cx="248321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</a:t>
            </a:r>
          </a:p>
        </p:txBody>
      </p:sp>
      <p:cxnSp>
        <p:nvCxnSpPr>
          <p:cNvPr id="77" name="Curved Connector 60"/>
          <p:cNvCxnSpPr/>
          <p:nvPr/>
        </p:nvCxnSpPr>
        <p:spPr bwMode="auto">
          <a:xfrm>
            <a:off x="6867340" y="3744423"/>
            <a:ext cx="372483" cy="1183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Curved Connector 60"/>
          <p:cNvCxnSpPr/>
          <p:nvPr/>
        </p:nvCxnSpPr>
        <p:spPr bwMode="auto">
          <a:xfrm rot="5400000">
            <a:off x="7054172" y="3025473"/>
            <a:ext cx="478906" cy="1183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Curved Connector 60"/>
          <p:cNvCxnSpPr/>
          <p:nvPr/>
        </p:nvCxnSpPr>
        <p:spPr bwMode="auto">
          <a:xfrm rot="5400000">
            <a:off x="7373442" y="3025473"/>
            <a:ext cx="478906" cy="1183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Curved Connector 60"/>
          <p:cNvCxnSpPr/>
          <p:nvPr/>
        </p:nvCxnSpPr>
        <p:spPr bwMode="auto">
          <a:xfrm rot="16200000" flipH="1">
            <a:off x="7692121" y="3026064"/>
            <a:ext cx="478906" cy="0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Curved Connector 60"/>
          <p:cNvCxnSpPr/>
          <p:nvPr/>
        </p:nvCxnSpPr>
        <p:spPr bwMode="auto">
          <a:xfrm rot="16200000" flipH="1">
            <a:off x="8011392" y="3026064"/>
            <a:ext cx="478906" cy="0"/>
          </a:xfrm>
          <a:prstGeom prst="straightConnector1">
            <a:avLst/>
          </a:prstGeom>
          <a:ln>
            <a:solidFill>
              <a:srgbClr val="FFC000"/>
            </a:solidFill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7239822" y="4778894"/>
            <a:ext cx="1064235" cy="47890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/>
              <a:t>CIBUS</a:t>
            </a:r>
            <a:br>
              <a:rPr lang="en-US" sz="1400" dirty="0"/>
            </a:br>
            <a:r>
              <a:rPr lang="en-US" sz="1400" dirty="0" err="1"/>
              <a:t>Unmaskable</a:t>
            </a:r>
            <a:endParaRPr lang="en-US" sz="1400" dirty="0"/>
          </a:p>
        </p:txBody>
      </p:sp>
      <p:sp>
        <p:nvSpPr>
          <p:cNvPr id="98" name="TextBox 191"/>
          <p:cNvSpPr txBox="1">
            <a:spLocks noChangeArrowheads="1"/>
          </p:cNvSpPr>
          <p:nvPr/>
        </p:nvSpPr>
        <p:spPr bwMode="auto">
          <a:xfrm>
            <a:off x="6920552" y="2094859"/>
            <a:ext cx="234132" cy="2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</a:t>
            </a:r>
          </a:p>
        </p:txBody>
      </p:sp>
      <p:cxnSp>
        <p:nvCxnSpPr>
          <p:cNvPr id="105" name="Straight Arrow Connector 209"/>
          <p:cNvCxnSpPr>
            <a:cxnSpLocks noChangeShapeType="1"/>
            <a:endCxn id="93" idx="1"/>
          </p:cNvCxnSpPr>
          <p:nvPr/>
        </p:nvCxnSpPr>
        <p:spPr bwMode="auto">
          <a:xfrm flipV="1">
            <a:off x="6400800" y="5018347"/>
            <a:ext cx="839022" cy="10853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6" name="Straight Arrow Connector 211"/>
          <p:cNvCxnSpPr>
            <a:cxnSpLocks noChangeShapeType="1"/>
            <a:endCxn id="46" idx="1"/>
          </p:cNvCxnSpPr>
          <p:nvPr/>
        </p:nvCxnSpPr>
        <p:spPr bwMode="auto">
          <a:xfrm flipV="1">
            <a:off x="6400800" y="5856548"/>
            <a:ext cx="839022" cy="1085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7" name="Straight Arrow Connector 270"/>
          <p:cNvCxnSpPr>
            <a:cxnSpLocks noChangeShapeType="1"/>
          </p:cNvCxnSpPr>
          <p:nvPr/>
        </p:nvCxnSpPr>
        <p:spPr bwMode="auto">
          <a:xfrm rot="5400000">
            <a:off x="7163594" y="4190207"/>
            <a:ext cx="3200402" cy="1589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08" name="TextBox 271"/>
          <p:cNvSpPr txBox="1">
            <a:spLocks noChangeArrowheads="1"/>
          </p:cNvSpPr>
          <p:nvPr/>
        </p:nvSpPr>
        <p:spPr bwMode="auto">
          <a:xfrm>
            <a:off x="5181600" y="1828800"/>
            <a:ext cx="17604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Daisy chain from TC1 to BLECS</a:t>
            </a:r>
          </a:p>
        </p:txBody>
      </p:sp>
      <p:cxnSp>
        <p:nvCxnSpPr>
          <p:cNvPr id="109" name="Straight Arrow Connector 274"/>
          <p:cNvCxnSpPr>
            <a:cxnSpLocks noChangeShapeType="1"/>
          </p:cNvCxnSpPr>
          <p:nvPr/>
        </p:nvCxnSpPr>
        <p:spPr bwMode="auto">
          <a:xfrm>
            <a:off x="4792083" y="2094859"/>
            <a:ext cx="2659404" cy="1182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10" name="TextBox 277"/>
          <p:cNvSpPr txBox="1">
            <a:spLocks noChangeArrowheads="1"/>
          </p:cNvSpPr>
          <p:nvPr/>
        </p:nvSpPr>
        <p:spPr bwMode="auto">
          <a:xfrm rot="16200000">
            <a:off x="7045543" y="3985836"/>
            <a:ext cx="31886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Daisy chain </a:t>
            </a:r>
            <a:r>
              <a:rPr lang="en-US" sz="1000" dirty="0" smtClean="0"/>
              <a:t>of BLM crates (up to 4) from BLECS1  </a:t>
            </a:r>
            <a:r>
              <a:rPr lang="en-US" sz="1000" dirty="0"/>
              <a:t>to CIBUS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391400" y="1828800"/>
            <a:ext cx="107189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BLM Crate </a:t>
            </a:r>
            <a:r>
              <a:rPr lang="en-US" sz="1400" dirty="0">
                <a:latin typeface="+mn-lt"/>
              </a:rPr>
              <a:t>1</a:t>
            </a: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7239822" y="5617095"/>
            <a:ext cx="1064235" cy="47890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/>
              <a:t>CIBUS</a:t>
            </a:r>
            <a:br>
              <a:rPr lang="en-US" sz="1400" dirty="0"/>
            </a:br>
            <a:r>
              <a:rPr lang="en-US" sz="1400" dirty="0" err="1"/>
              <a:t>Maskable</a:t>
            </a:r>
            <a:endParaRPr lang="en-US" sz="1400" dirty="0"/>
          </a:p>
        </p:txBody>
      </p:sp>
      <p:sp>
        <p:nvSpPr>
          <p:cNvPr id="126" name="Rectangle 10"/>
          <p:cNvSpPr>
            <a:spLocks noChangeArrowheads="1"/>
          </p:cNvSpPr>
          <p:nvPr/>
        </p:nvSpPr>
        <p:spPr bwMode="auto">
          <a:xfrm>
            <a:off x="5105400" y="4800600"/>
            <a:ext cx="1295400" cy="1295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6895" tIns="43448" rIns="86895" bIns="43448" anchor="ctr"/>
          <a:lstStyle/>
          <a:p>
            <a:pPr algn="ctr" defTabSz="868363">
              <a:defRPr/>
            </a:pPr>
            <a:r>
              <a:rPr lang="en-US" sz="1400" dirty="0" smtClean="0"/>
              <a:t>BIS</a:t>
            </a:r>
            <a:br>
              <a:rPr lang="en-US" sz="1400" dirty="0" smtClean="0"/>
            </a:br>
            <a:r>
              <a:rPr lang="en-US" sz="1400" dirty="0" smtClean="0"/>
              <a:t>network</a:t>
            </a:r>
            <a:endParaRPr lang="en-US" sz="1400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Offset Level</a:t>
            </a:r>
            <a:endParaRPr lang="en-GB" dirty="0"/>
          </a:p>
        </p:txBody>
      </p:sp>
      <p:pic>
        <p:nvPicPr>
          <p:cNvPr id="40963" name="Picture 3" descr="D:\CERN\Docs\A_Presentation\BLM_Commissioning_2010\ann2 - checks\longtermstudyoffset_v0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76"/>
          <a:stretch>
            <a:fillRect/>
          </a:stretch>
        </p:blipFill>
        <p:spPr bwMode="auto">
          <a:xfrm>
            <a:off x="4366386" y="3071811"/>
            <a:ext cx="4420456" cy="3429024"/>
          </a:xfrm>
          <a:prstGeom prst="rect">
            <a:avLst/>
          </a:prstGeom>
          <a:noFill/>
        </p:spPr>
      </p:pic>
      <p:pic>
        <p:nvPicPr>
          <p:cNvPr id="40962" name="Picture 2" descr="D:\CERN\Docs\A_Presentation\BLM_Commissioning_2010\ann1\Mean-Offset-Level-in-R3-(RS09)_v0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9" t="2000" r="6306" b="2000"/>
          <a:stretch>
            <a:fillRect/>
          </a:stretch>
        </p:blipFill>
        <p:spPr bwMode="auto">
          <a:xfrm>
            <a:off x="214282" y="3143248"/>
            <a:ext cx="4286280" cy="3214711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786579" y="3524580"/>
            <a:ext cx="19288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GB" sz="1100" b="1" kern="0" dirty="0" smtClean="0">
                <a:solidFill>
                  <a:srgbClr val="080808"/>
                </a:solidFill>
              </a:rPr>
              <a:t>18.12.2009 - 01.01.2010</a:t>
            </a:r>
            <a:endParaRPr lang="en-GB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436545" y="3524580"/>
            <a:ext cx="9844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GB" sz="1100" b="1" kern="0" dirty="0" smtClean="0">
                <a:solidFill>
                  <a:srgbClr val="080808"/>
                </a:solidFill>
              </a:rPr>
              <a:t>18.12.2009</a:t>
            </a:r>
            <a:endParaRPr lang="en-GB" sz="14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57753" y="1714488"/>
          <a:ext cx="3857651" cy="1349502"/>
        </p:xfrm>
        <a:graphic>
          <a:graphicData uri="http://schemas.openxmlformats.org/drawingml/2006/table">
            <a:tbl>
              <a:tblPr/>
              <a:tblGrid>
                <a:gridCol w="841669"/>
                <a:gridCol w="701391"/>
                <a:gridCol w="2314591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Offset  [pA]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of total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Comments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latin typeface="Consolas"/>
                          <a:ea typeface="Times New Roman"/>
                          <a:cs typeface="Times New Roman"/>
                        </a:rPr>
                        <a:t> 1-8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6.91%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oo low </a:t>
                      </a:r>
                      <a:r>
                        <a:rPr lang="en-GB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(problem 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has been </a:t>
                      </a:r>
                      <a:r>
                        <a:rPr lang="en-GB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identified)</a:t>
                      </a:r>
                      <a:endParaRPr lang="en-GB" sz="11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latin typeface="Consolas"/>
                          <a:ea typeface="Times New Roman"/>
                          <a:cs typeface="Times New Roman"/>
                        </a:rPr>
                        <a:t> 10-20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77.71%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ery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good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latin typeface="Consolas"/>
                          <a:ea typeface="Times New Roman"/>
                          <a:cs typeface="Times New Roman"/>
                        </a:rPr>
                        <a:t> 20-30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6.83%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Good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latin typeface="Consolas"/>
                          <a:ea typeface="Times New Roman"/>
                          <a:cs typeface="Times New Roman"/>
                        </a:rPr>
                        <a:t> 30-80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3.28%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igh  </a:t>
                      </a:r>
                      <a:r>
                        <a:rPr lang="en-GB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(DAC </a:t>
                      </a:r>
                      <a:r>
                        <a:rPr lang="en-GB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reset </a:t>
                      </a:r>
                      <a:r>
                        <a:rPr lang="en-GB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needed)</a:t>
                      </a:r>
                      <a:endParaRPr lang="en-GB" sz="11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rgbClr val="000000"/>
                          </a:solidFill>
                          <a:latin typeface="Consolas"/>
                          <a:ea typeface="Times New Roman"/>
                          <a:cs typeface="Times New Roman"/>
                        </a:rPr>
                        <a:t> &gt;80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5.00%</a:t>
                      </a:r>
                      <a:endParaRPr lang="en-GB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Problematic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rgbClr val="000000"/>
                          </a:solidFill>
                          <a:latin typeface="Consolas"/>
                          <a:ea typeface="Times New Roman"/>
                          <a:cs typeface="Times New Roman"/>
                        </a:rPr>
                        <a:t> =0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0.28%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 </a:t>
                      </a:r>
                      <a:r>
                        <a:rPr lang="en-GB" sz="1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(faulty cards/connections)</a:t>
                      </a:r>
                      <a:endParaRPr lang="en-GB" sz="11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5720" y="1142984"/>
            <a:ext cx="41434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GB" sz="2000" dirty="0" smtClean="0"/>
              <a:t>Relevant for:</a:t>
            </a:r>
          </a:p>
          <a:p>
            <a:pPr marL="358775" indent="-266700">
              <a:buClr>
                <a:schemeClr val="bg1"/>
              </a:buClr>
              <a:buFont typeface="Wingdings" pitchFamily="2" charset="2"/>
              <a:buChar char="§"/>
              <a:tabLst>
                <a:tab pos="449263" algn="l"/>
              </a:tabLst>
            </a:pPr>
            <a:r>
              <a:rPr lang="en-GB" dirty="0" smtClean="0"/>
              <a:t>Minimum detectable signal or    	Sensitivity of loss measurements</a:t>
            </a:r>
          </a:p>
          <a:p>
            <a:pPr marL="358775" indent="-266700">
              <a:buClr>
                <a:schemeClr val="bg1"/>
              </a:buClr>
              <a:buFont typeface="Wingdings" pitchFamily="2" charset="2"/>
              <a:buChar char="§"/>
              <a:tabLst>
                <a:tab pos="449263" algn="l"/>
              </a:tabLst>
            </a:pPr>
            <a:r>
              <a:rPr lang="en-GB" dirty="0" smtClean="0"/>
              <a:t>False triggers – LHC availability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2066" y="1214422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/>
              <a:t>Mean offset values for all IC monitors </a:t>
            </a:r>
            <a:br>
              <a:rPr lang="en-GB" sz="1400" b="1" dirty="0" smtClean="0"/>
            </a:br>
            <a:r>
              <a:rPr lang="en-GB" sz="1400" dirty="0" smtClean="0"/>
              <a:t>1 hours of data – 18/12/2009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 Level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1" name="Picture 6" descr="D:\CERN\Docs\A_Presentation\BLM_Commissioning_2010\ann3\plot1_goodARC_v0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0" r="5197"/>
          <a:stretch>
            <a:fillRect/>
          </a:stretch>
        </p:blipFill>
        <p:spPr bwMode="auto">
          <a:xfrm>
            <a:off x="285720" y="1571612"/>
            <a:ext cx="3231198" cy="238791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9367" y="1071546"/>
            <a:ext cx="3782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Single channel frequency distribution:</a:t>
            </a:r>
          </a:p>
          <a:p>
            <a:endParaRPr lang="en-GB" sz="700" b="1" dirty="0" smtClean="0"/>
          </a:p>
          <a:p>
            <a:r>
              <a:rPr lang="en-GB" sz="1400" b="1" dirty="0" smtClean="0">
                <a:solidFill>
                  <a:schemeClr val="bg1">
                    <a:lumMod val="75000"/>
                  </a:schemeClr>
                </a:solidFill>
              </a:rPr>
              <a:t>     Noise on short cable (RS01)</a:t>
            </a:r>
          </a:p>
        </p:txBody>
      </p:sp>
      <p:pic>
        <p:nvPicPr>
          <p:cNvPr id="13" name="Picture 5" descr="D:\CERN\Docs\A_Presentation\BLM_Commissioning_2010\ann3\plot1_longcable_v0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7" r="5263"/>
          <a:stretch>
            <a:fillRect/>
          </a:stretch>
        </p:blipFill>
        <p:spPr bwMode="auto">
          <a:xfrm>
            <a:off x="357160" y="4184354"/>
            <a:ext cx="3238805" cy="238791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55268" y="3978479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/>
            <a:r>
              <a:rPr lang="en-GB" sz="1400" b="1" dirty="0" smtClean="0">
                <a:solidFill>
                  <a:schemeClr val="bg1">
                    <a:lumMod val="75000"/>
                  </a:schemeClr>
                </a:solidFill>
              </a:rPr>
              <a:t>Noise on long cable (RS01)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86247" y="1714488"/>
          <a:ext cx="4214843" cy="1512570"/>
        </p:xfrm>
        <a:graphic>
          <a:graphicData uri="http://schemas.openxmlformats.org/drawingml/2006/table">
            <a:tbl>
              <a:tblPr/>
              <a:tblGrid>
                <a:gridCol w="642942"/>
                <a:gridCol w="642942"/>
                <a:gridCol w="642942"/>
                <a:gridCol w="2286017"/>
              </a:tblGrid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Noise [BITS]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Monitors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 of total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Comments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Calibri"/>
                          <a:ea typeface="Calibri"/>
                          <a:cs typeface="Times New Roman"/>
                        </a:rPr>
                        <a:t>1-30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1083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30.1%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Calibri"/>
                          <a:ea typeface="Calibri"/>
                          <a:cs typeface="Times New Roman"/>
                        </a:rPr>
                        <a:t>30-100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1646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45.7%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Calibri"/>
                          <a:ea typeface="Calibri"/>
                          <a:cs typeface="Times New Roman"/>
                        </a:rPr>
                        <a:t>100-200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16.7%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ok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Calibri"/>
                          <a:ea typeface="Calibri"/>
                          <a:cs typeface="Times New Roman"/>
                        </a:rPr>
                        <a:t>200-300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5.6%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candidates for problematic channels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Calibri"/>
                          <a:ea typeface="Calibri"/>
                          <a:cs typeface="Times New Roman"/>
                        </a:rPr>
                        <a:t>&gt; 300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1.5%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critical </a:t>
                      </a:r>
                      <a:r>
                        <a:rPr lang="en-GB" sz="1000" dirty="0" smtClean="0">
                          <a:latin typeface="Calibri"/>
                          <a:ea typeface="Calibri"/>
                          <a:cs typeface="Times New Roman"/>
                        </a:rPr>
                        <a:t>noise (channels</a:t>
                      </a:r>
                      <a:r>
                        <a:rPr lang="en-GB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to be repaired)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Calibri"/>
                          <a:ea typeface="Calibri"/>
                          <a:cs typeface="Times New Roman"/>
                        </a:rPr>
                        <a:t>= 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0.5%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GB" sz="1000" dirty="0" smtClean="0">
                          <a:latin typeface="Calibri"/>
                          <a:ea typeface="Calibri"/>
                          <a:cs typeface="Times New Roman"/>
                        </a:rPr>
                        <a:t>data  from 3 cards 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214810" y="1142984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/>
              <a:t>Noise in RS01 for all IC monitors </a:t>
            </a:r>
          </a:p>
          <a:p>
            <a:pPr algn="r"/>
            <a:r>
              <a:rPr lang="en-GB" sz="1400" dirty="0" smtClean="0"/>
              <a:t>9 hours of data; maximum values – 13/01/2010</a:t>
            </a:r>
            <a:endParaRPr lang="en-GB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4286248" y="3425328"/>
            <a:ext cx="435771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GB" sz="2000" dirty="0" smtClean="0"/>
              <a:t>Several cables have been exchanged</a:t>
            </a:r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/>
              <a:t>some of them 800m long</a:t>
            </a:r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/>
              <a:t>Installation consists of 3 batches from different manufacturers</a:t>
            </a:r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endParaRPr lang="en-GB" dirty="0" smtClean="0"/>
          </a:p>
          <a:p>
            <a:pPr lvl="0">
              <a:buClr>
                <a:srgbClr val="7AA6B0"/>
              </a:buClr>
            </a:pPr>
            <a:r>
              <a:rPr lang="en-GB" dirty="0" smtClean="0"/>
              <a:t>Expected noise reduction</a:t>
            </a:r>
            <a:endParaRPr lang="en-GB" sz="1600" dirty="0" smtClean="0"/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1600" dirty="0" smtClean="0"/>
              <a:t>Standard cables is factor 2 </a:t>
            </a:r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1600" dirty="0" smtClean="0"/>
              <a:t>New cables is &gt; factor 5 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(single pair shielded)</a:t>
            </a:r>
          </a:p>
          <a:p>
            <a:pPr marL="361950" indent="-180975">
              <a:buClr>
                <a:schemeClr val="bg1"/>
              </a:buClr>
            </a:pP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Mid-term plan use new type of cables</a:t>
            </a:r>
            <a:endParaRPr lang="en-GB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 Level </a:t>
            </a:r>
            <a:endParaRPr lang="en-GB" dirty="0"/>
          </a:p>
        </p:txBody>
      </p:sp>
      <p:pic>
        <p:nvPicPr>
          <p:cNvPr id="2050" name="Picture 2" descr="D:\CERN\Docs\A_Presentation\BLM_Commissioning_2010\ann1\ICMAxNoiseHist.gif"/>
          <p:cNvPicPr>
            <a:picLocks noChangeAspect="1" noChangeArrowheads="1"/>
          </p:cNvPicPr>
          <p:nvPr/>
        </p:nvPicPr>
        <p:blipFill>
          <a:blip r:embed="rId2" cstate="print"/>
          <a:srcRect r="6249"/>
          <a:stretch>
            <a:fillRect/>
          </a:stretch>
        </p:blipFill>
        <p:spPr bwMode="auto">
          <a:xfrm>
            <a:off x="664718" y="1711471"/>
            <a:ext cx="2600353" cy="2301621"/>
          </a:xfrm>
          <a:prstGeom prst="rect">
            <a:avLst/>
          </a:prstGeom>
          <a:noFill/>
        </p:spPr>
      </p:pic>
      <p:pic>
        <p:nvPicPr>
          <p:cNvPr id="2051" name="Picture 3" descr="D:\CERN\Docs\A_Presentation\BLM_Commissioning_2010\ann1\SEMMAxNoiseHist.gif"/>
          <p:cNvPicPr>
            <a:picLocks noChangeAspect="1" noChangeArrowheads="1"/>
          </p:cNvPicPr>
          <p:nvPr/>
        </p:nvPicPr>
        <p:blipFill>
          <a:blip r:embed="rId3" cstate="print"/>
          <a:srcRect r="4909"/>
          <a:stretch>
            <a:fillRect/>
          </a:stretch>
        </p:blipFill>
        <p:spPr bwMode="auto">
          <a:xfrm>
            <a:off x="642911" y="4370283"/>
            <a:ext cx="2614243" cy="22734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0404" y="4075442"/>
            <a:ext cx="3429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bg1">
                    <a:lumMod val="75000"/>
                  </a:schemeClr>
                </a:solidFill>
              </a:rPr>
              <a:t>Secondary Emission Monitors </a:t>
            </a:r>
            <a:r>
              <a:rPr lang="en-GB" sz="1200" b="1" dirty="0" smtClean="0">
                <a:solidFill>
                  <a:schemeClr val="bg1">
                    <a:lumMod val="75000"/>
                  </a:schemeClr>
                </a:solidFill>
              </a:rPr>
              <a:t>(302)</a:t>
            </a:r>
            <a:endParaRPr lang="en-GB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42844" y="1071546"/>
            <a:ext cx="3929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Max. noise value frequency distribution:</a:t>
            </a:r>
          </a:p>
          <a:p>
            <a:endParaRPr lang="en-GB" sz="900" b="1" dirty="0" smtClean="0"/>
          </a:p>
          <a:p>
            <a:r>
              <a:rPr lang="en-GB" sz="1400" b="1" dirty="0" smtClean="0">
                <a:solidFill>
                  <a:schemeClr val="bg1">
                    <a:lumMod val="75000"/>
                  </a:schemeClr>
                </a:solidFill>
              </a:rPr>
              <a:t>       Ionisation Chambers </a:t>
            </a:r>
            <a:r>
              <a:rPr lang="en-GB" sz="1200" b="1" dirty="0" smtClean="0">
                <a:solidFill>
                  <a:schemeClr val="bg1">
                    <a:lumMod val="75000"/>
                  </a:schemeClr>
                </a:solidFill>
              </a:rPr>
              <a:t>(3602)</a:t>
            </a:r>
            <a:endParaRPr lang="en-GB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86247" y="1714488"/>
          <a:ext cx="4214843" cy="1512570"/>
        </p:xfrm>
        <a:graphic>
          <a:graphicData uri="http://schemas.openxmlformats.org/drawingml/2006/table">
            <a:tbl>
              <a:tblPr/>
              <a:tblGrid>
                <a:gridCol w="642942"/>
                <a:gridCol w="642942"/>
                <a:gridCol w="642942"/>
                <a:gridCol w="2286017"/>
              </a:tblGrid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Noise [BITS]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Monitors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 of total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Comments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Calibri"/>
                          <a:ea typeface="Calibri"/>
                          <a:cs typeface="Times New Roman"/>
                        </a:rPr>
                        <a:t>1-30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1083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30.1%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very 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Calibri"/>
                          <a:ea typeface="Calibri"/>
                          <a:cs typeface="Times New Roman"/>
                        </a:rPr>
                        <a:t>30-100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1646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45.7%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good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Calibri"/>
                          <a:ea typeface="Calibri"/>
                          <a:cs typeface="Times New Roman"/>
                        </a:rPr>
                        <a:t>100-200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16.7%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ok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Calibri"/>
                          <a:ea typeface="Calibri"/>
                          <a:cs typeface="Times New Roman"/>
                        </a:rPr>
                        <a:t>200-300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201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Times New Roman"/>
                        </a:rPr>
                        <a:t>5.6%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candidates for problematic channels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Calibri"/>
                          <a:ea typeface="Calibri"/>
                          <a:cs typeface="Times New Roman"/>
                        </a:rPr>
                        <a:t>&gt; 300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1.5%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critical </a:t>
                      </a:r>
                      <a:r>
                        <a:rPr lang="en-GB" sz="1000" dirty="0" smtClean="0">
                          <a:latin typeface="Calibri"/>
                          <a:ea typeface="Calibri"/>
                          <a:cs typeface="Times New Roman"/>
                        </a:rPr>
                        <a:t>noise (channels</a:t>
                      </a:r>
                      <a:r>
                        <a:rPr lang="en-GB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to be repaired)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Calibri"/>
                          <a:ea typeface="Calibri"/>
                          <a:cs typeface="Times New Roman"/>
                        </a:rPr>
                        <a:t>= 0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0.5%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GB" sz="1000" dirty="0" smtClean="0">
                          <a:latin typeface="Calibri"/>
                          <a:ea typeface="Calibri"/>
                          <a:cs typeface="Times New Roman"/>
                        </a:rPr>
                        <a:t>data  from 3 cards 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214810" y="1142984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/>
              <a:t>Noise in RS01 for all IC monitors </a:t>
            </a:r>
          </a:p>
          <a:p>
            <a:pPr algn="r"/>
            <a:r>
              <a:rPr lang="en-GB" sz="1400" dirty="0" smtClean="0"/>
              <a:t>9 hours of data; maximum values – 13/01/2010</a:t>
            </a:r>
            <a:endParaRPr lang="en-GB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4286248" y="3425328"/>
            <a:ext cx="43577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Clr>
                <a:schemeClr val="bg1"/>
              </a:buClr>
            </a:pPr>
            <a:r>
              <a:rPr lang="en-GB" sz="2000" dirty="0" smtClean="0"/>
              <a:t>Installation consists of 3 batches from different manufacturers</a:t>
            </a:r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endParaRPr lang="en-GB" sz="2000" dirty="0" smtClean="0"/>
          </a:p>
          <a:p>
            <a:pPr>
              <a:buClr>
                <a:schemeClr val="bg1"/>
              </a:buClr>
            </a:pPr>
            <a:r>
              <a:rPr lang="en-GB" sz="2000" dirty="0" smtClean="0"/>
              <a:t>Several cables have been exchanged</a:t>
            </a:r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r>
              <a:rPr lang="en-GB" dirty="0" smtClean="0"/>
              <a:t>some of them 800m long</a:t>
            </a:r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endParaRPr lang="en-GB" dirty="0" smtClean="0"/>
          </a:p>
          <a:p>
            <a:pPr lvl="0">
              <a:buClr>
                <a:srgbClr val="7AA6B0"/>
              </a:buClr>
            </a:pPr>
            <a:r>
              <a:rPr lang="en-GB" dirty="0" smtClean="0"/>
              <a:t>Expected noise reduction</a:t>
            </a:r>
            <a:endParaRPr lang="en-GB" sz="1600" dirty="0" smtClean="0"/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1600" dirty="0" smtClean="0"/>
              <a:t>Standard cables is factor 2 </a:t>
            </a:r>
          </a:p>
          <a:p>
            <a:pPr marL="361950" indent="-180975"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1600" dirty="0" smtClean="0"/>
              <a:t>New cables is &gt; factor 5 </a:t>
            </a: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(single pair shielded)</a:t>
            </a:r>
          </a:p>
          <a:p>
            <a:pPr marL="361950" indent="-180975">
              <a:buClr>
                <a:schemeClr val="bg1"/>
              </a:buClr>
            </a:pPr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Mid-term plan use new type of cables</a:t>
            </a:r>
            <a:endParaRPr lang="en-GB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Ongoing Modifications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92" y="1295400"/>
            <a:ext cx="7748612" cy="5013325"/>
          </a:xfrm>
        </p:spPr>
        <p:txBody>
          <a:bodyPr/>
          <a:lstStyle/>
          <a:p>
            <a:r>
              <a:rPr lang="en-GB" sz="2000" dirty="0" smtClean="0"/>
              <a:t>Some acquisition cards need to be exchanged </a:t>
            </a:r>
          </a:p>
          <a:p>
            <a:pPr lvl="1"/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</a:rPr>
              <a:t>Cards affected ~ 4%</a:t>
            </a:r>
          </a:p>
          <a:p>
            <a:pPr lvl="1"/>
            <a:r>
              <a:rPr lang="en-GB" sz="1800" dirty="0" smtClean="0"/>
              <a:t>Too low offset current </a:t>
            </a:r>
          </a:p>
          <a:p>
            <a:pPr lvl="1"/>
            <a:endParaRPr lang="en-GB" sz="600" dirty="0" smtClean="0"/>
          </a:p>
          <a:p>
            <a:r>
              <a:rPr lang="en-GB" sz="2000" dirty="0" smtClean="0"/>
              <a:t>Interconnection boxes </a:t>
            </a:r>
          </a:p>
          <a:p>
            <a:pPr lvl="1"/>
            <a:r>
              <a:rPr lang="en-GB" sz="1800" dirty="0" smtClean="0"/>
              <a:t>Ionisation of the air inside the box measured</a:t>
            </a:r>
          </a:p>
          <a:p>
            <a:pPr lvl="1"/>
            <a:r>
              <a:rPr lang="en-GB" sz="1800" dirty="0" smtClean="0"/>
              <a:t>Adding better isolation to all SEM</a:t>
            </a:r>
          </a:p>
          <a:p>
            <a:pPr lvl="1"/>
            <a:endParaRPr lang="en-GB" sz="600" dirty="0" smtClean="0"/>
          </a:p>
          <a:p>
            <a:r>
              <a:rPr lang="en-GB" sz="2000" dirty="0" smtClean="0"/>
              <a:t>Global reset of cards not reliable </a:t>
            </a:r>
          </a:p>
          <a:p>
            <a:pPr lvl="1"/>
            <a:r>
              <a:rPr lang="en-GB" sz="1800" dirty="0" smtClean="0">
                <a:solidFill>
                  <a:schemeClr val="bg1">
                    <a:lumMod val="75000"/>
                  </a:schemeClr>
                </a:solidFill>
              </a:rPr>
              <a:t>Cards affected ~ 5% </a:t>
            </a:r>
          </a:p>
          <a:p>
            <a:pPr lvl="1"/>
            <a:r>
              <a:rPr lang="en-GB" sz="1800" dirty="0" smtClean="0"/>
              <a:t>Expected to get some improvement with </a:t>
            </a:r>
            <a:r>
              <a:rPr lang="en-GB" sz="1800" dirty="0" err="1" smtClean="0"/>
              <a:t>WorldFIP</a:t>
            </a:r>
            <a:r>
              <a:rPr lang="en-GB" sz="1800" dirty="0" smtClean="0"/>
              <a:t>; </a:t>
            </a:r>
            <a:br>
              <a:rPr lang="en-GB" sz="1800" dirty="0" smtClean="0"/>
            </a:br>
            <a:r>
              <a:rPr lang="en-GB" sz="1800" dirty="0" smtClean="0"/>
              <a:t>uncertain on </a:t>
            </a:r>
            <a:r>
              <a:rPr lang="en-GB" sz="1800" dirty="0" err="1" smtClean="0"/>
              <a:t>WorldFIP</a:t>
            </a:r>
            <a:r>
              <a:rPr lang="en-GB" sz="1800" dirty="0" smtClean="0"/>
              <a:t> reliability under radiation</a:t>
            </a:r>
          </a:p>
          <a:p>
            <a:pPr lvl="1"/>
            <a:r>
              <a:rPr lang="en-GB" sz="1800" dirty="0" smtClean="0"/>
              <a:t>Currently only point 6 has been connected. 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ERN\Docs\A_Presentation\BLM_Commissioning_2010\new_TDI_RS01_IP8_2009-12-08_17_16_28.gif"/>
          <p:cNvPicPr>
            <a:picLocks noChangeAspect="1" noChangeArrowheads="1"/>
          </p:cNvPicPr>
          <p:nvPr/>
        </p:nvPicPr>
        <p:blipFill>
          <a:blip r:embed="rId2" cstate="print"/>
          <a:srcRect t="8759" r="5147"/>
          <a:stretch>
            <a:fillRect/>
          </a:stretch>
        </p:blipFill>
        <p:spPr bwMode="auto">
          <a:xfrm>
            <a:off x="4572032" y="1712756"/>
            <a:ext cx="4572000" cy="2930690"/>
          </a:xfrm>
          <a:prstGeom prst="rect">
            <a:avLst/>
          </a:prstGeom>
          <a:noFill/>
        </p:spPr>
      </p:pic>
      <p:pic>
        <p:nvPicPr>
          <p:cNvPr id="1026" name="Picture 2" descr="D:\CERN\Docs\A_Presentation\BLM_Commissioning_2010\new_TDI_RS01_IP2_2009-12-06_00_10_39.gif"/>
          <p:cNvPicPr>
            <a:picLocks noChangeAspect="1" noChangeArrowheads="1"/>
          </p:cNvPicPr>
          <p:nvPr/>
        </p:nvPicPr>
        <p:blipFill>
          <a:blip r:embed="rId3" cstate="print"/>
          <a:srcRect t="8696" r="9179" b="727"/>
          <a:stretch>
            <a:fillRect/>
          </a:stretch>
        </p:blipFill>
        <p:spPr bwMode="auto">
          <a:xfrm>
            <a:off x="-32" y="1712756"/>
            <a:ext cx="4572000" cy="29306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Over-Injection problem</a:t>
            </a:r>
            <a:endParaRPr lang="en-GB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7500956" y="1641318"/>
            <a:ext cx="214315" cy="14287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947061" y="1427005"/>
            <a:ext cx="2124741" cy="216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BLMQI.03L2.B2I30_MQXA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643702" y="1427004"/>
            <a:ext cx="2214578" cy="2874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BLMQI.03R8.B1I30_MQXA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8596" y="485776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Problem consists of losses at the LHC TDI and exceeding thresholds at the MQXA</a:t>
            </a:r>
          </a:p>
          <a:p>
            <a:endParaRPr lang="en-GB" dirty="0" smtClean="0"/>
          </a:p>
          <a:p>
            <a:pPr marL="819150" lvl="1" indent="-361950"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dirty="0" smtClean="0"/>
              <a:t>Some small difference between injected beams</a:t>
            </a:r>
          </a:p>
          <a:p>
            <a:pPr marL="819150" lvl="1" indent="-361950"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dirty="0" smtClean="0"/>
              <a:t>Installation has been verified to be correct.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7358082" y="2284260"/>
            <a:ext cx="285752" cy="285752"/>
          </a:xfrm>
          <a:prstGeom prst="ellipse">
            <a:avLst/>
          </a:prstGeom>
          <a:noFill/>
          <a:ln>
            <a:solidFill>
              <a:srgbClr val="140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143108" y="264318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8" name="Left Arrow 27"/>
          <p:cNvSpPr/>
          <p:nvPr/>
        </p:nvSpPr>
        <p:spPr bwMode="auto">
          <a:xfrm>
            <a:off x="8286776" y="2857496"/>
            <a:ext cx="571504" cy="14287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Left Arrow 28"/>
          <p:cNvSpPr/>
          <p:nvPr/>
        </p:nvSpPr>
        <p:spPr bwMode="auto">
          <a:xfrm rot="10800000">
            <a:off x="714348" y="2928934"/>
            <a:ext cx="571504" cy="142876"/>
          </a:xfrm>
          <a:prstGeom prst="leftArrow">
            <a:avLst/>
          </a:prstGeom>
          <a:solidFill>
            <a:srgbClr val="1409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785918" y="1641318"/>
            <a:ext cx="428628" cy="1071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Over-Injection tests</a:t>
            </a:r>
            <a:endParaRPr lang="en-GB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48" y="1071546"/>
            <a:ext cx="8215370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Extensive tests done (with beam 2):</a:t>
            </a:r>
            <a:b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endParaRPr lang="en-US" sz="5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342900" indent="-342900">
              <a:buAutoNum type="alphaU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Over-injection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, TDI open, 2e9 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proton</a:t>
            </a:r>
          </a:p>
          <a:p>
            <a:pPr marL="342900" indent="-342900">
              <a:buAutoNum type="alphaU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Injection 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on closed TDI </a:t>
            </a:r>
            <a:r>
              <a:rPr lang="en-US" sz="1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(+- 3mm)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, kicker off</a:t>
            </a:r>
          </a:p>
          <a:p>
            <a:pPr marL="342900" indent="-342900">
              <a:buAutoNum type="alphaU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Injection 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on closed TDI </a:t>
            </a: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(+- 3mm)</a:t>
            </a:r>
            <a:r>
              <a:rPr lang="en-US" dirty="0">
                <a:solidFill>
                  <a:srgbClr val="000000"/>
                </a:solidFill>
                <a:ea typeface="DejaVu Sans" charset="0"/>
                <a:cs typeface="DejaVu Sans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TCTV </a:t>
            </a:r>
            <a:r>
              <a:rPr lang="en-US" sz="1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upper jaw -6 </a:t>
            </a:r>
            <a:r>
              <a:rPr lang="en-US" sz="1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mm, down </a:t>
            </a:r>
            <a:r>
              <a:rPr lang="en-US" sz="1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jaw -12 mm)</a:t>
            </a:r>
            <a:r>
              <a:rPr lang="en-US" sz="1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‏</a:t>
            </a:r>
            <a:endParaRPr lang="en-US" sz="1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3553" name="Picture 1" descr="D:\CERN\Docs\A_Presentation\BLM_Commissioning_2010\TDI\TDI_3overlap.gif"/>
          <p:cNvPicPr>
            <a:picLocks noChangeAspect="1" noChangeArrowheads="1"/>
          </p:cNvPicPr>
          <p:nvPr/>
        </p:nvPicPr>
        <p:blipFill>
          <a:blip r:embed="rId2" cstate="print"/>
          <a:srcRect t="6383" r="5879"/>
          <a:stretch>
            <a:fillRect/>
          </a:stretch>
        </p:blipFill>
        <p:spPr bwMode="auto">
          <a:xfrm>
            <a:off x="357158" y="2441663"/>
            <a:ext cx="6072230" cy="398773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2C74-D57C-4236-9007-4691B6EB261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72264" y="2857496"/>
            <a:ext cx="2286016" cy="2214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No significant difference observed </a:t>
            </a:r>
          </a:p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600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182563" indent="-182563">
              <a:buClr>
                <a:schemeClr val="bg1">
                  <a:lumMod val="75000"/>
                </a:schemeClr>
              </a:buClr>
              <a:buSzPct val="110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Most probably losses come from outside the cryostat</a:t>
            </a:r>
            <a:endParaRPr lang="en-US" sz="16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500694" y="4000504"/>
            <a:ext cx="571504" cy="14287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_CERN">
  <a:themeElements>
    <a:clrScheme name="Bits and bytes design templat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Bits and byt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its and bytes design templat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digital_CERN</Template>
  <TotalTime>3056</TotalTime>
  <Words>1930</Words>
  <Application>Microsoft Office PowerPoint</Application>
  <PresentationFormat>On-screen Show (4:3)</PresentationFormat>
  <Paragraphs>499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digital_CERN</vt:lpstr>
      <vt:lpstr>LHC Beam Loss Monitoring System  LHC Beam Commissioning Workshop 19-20 January 2010 </vt:lpstr>
      <vt:lpstr>Contents </vt:lpstr>
      <vt:lpstr>Acquisition</vt:lpstr>
      <vt:lpstr>Offset Level</vt:lpstr>
      <vt:lpstr>Noise Level </vt:lpstr>
      <vt:lpstr>Noise Level </vt:lpstr>
      <vt:lpstr>Ongoing Modifications </vt:lpstr>
      <vt:lpstr>Over-Injection problem</vt:lpstr>
      <vt:lpstr>Over-Injection tests</vt:lpstr>
      <vt:lpstr>Over-Injection Solutions  </vt:lpstr>
      <vt:lpstr>Threshold values</vt:lpstr>
      <vt:lpstr>Thresholds &amp; Noise</vt:lpstr>
      <vt:lpstr>Threshold Values</vt:lpstr>
      <vt:lpstr>Processing</vt:lpstr>
      <vt:lpstr>System latency</vt:lpstr>
      <vt:lpstr>System Self-Monitoring </vt:lpstr>
      <vt:lpstr>Applications &amp; DB</vt:lpstr>
      <vt:lpstr>Storage of Parameters</vt:lpstr>
      <vt:lpstr>Data Concentration </vt:lpstr>
      <vt:lpstr>ALARMS</vt:lpstr>
      <vt:lpstr>Data Displays/Applications</vt:lpstr>
      <vt:lpstr>Reliability</vt:lpstr>
      <vt:lpstr>Automated checks</vt:lpstr>
      <vt:lpstr>Connectivity check</vt:lpstr>
      <vt:lpstr>System Verification Tests </vt:lpstr>
      <vt:lpstr>Summary </vt:lpstr>
      <vt:lpstr>Summary</vt:lpstr>
      <vt:lpstr>Slide 28</vt:lpstr>
      <vt:lpstr>Reserved Slides</vt:lpstr>
      <vt:lpstr>System overview</vt:lpstr>
      <vt:lpstr>New noise reduction algorithm</vt:lpstr>
      <vt:lpstr>Variables Update</vt:lpstr>
      <vt:lpstr>Expert Applications</vt:lpstr>
      <vt:lpstr>Other Known Issues:</vt:lpstr>
      <vt:lpstr>Beam Permit Lines Check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Christos Zamantzas</dc:creator>
  <cp:lastModifiedBy>Bernd Dehning</cp:lastModifiedBy>
  <cp:revision>341</cp:revision>
  <dcterms:created xsi:type="dcterms:W3CDTF">2010-01-14T17:17:44Z</dcterms:created>
  <dcterms:modified xsi:type="dcterms:W3CDTF">2010-09-05T11:21:46Z</dcterms:modified>
</cp:coreProperties>
</file>