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57" r:id="rId4"/>
    <p:sldId id="277" r:id="rId5"/>
    <p:sldId id="278" r:id="rId6"/>
    <p:sldId id="267" r:id="rId7"/>
    <p:sldId id="282" r:id="rId8"/>
    <p:sldId id="259" r:id="rId9"/>
    <p:sldId id="262" r:id="rId10"/>
    <p:sldId id="274" r:id="rId11"/>
    <p:sldId id="268" r:id="rId12"/>
    <p:sldId id="283" r:id="rId13"/>
    <p:sldId id="269" r:id="rId14"/>
    <p:sldId id="260" r:id="rId15"/>
    <p:sldId id="264" r:id="rId16"/>
    <p:sldId id="263" r:id="rId17"/>
    <p:sldId id="272" r:id="rId18"/>
    <p:sldId id="279" r:id="rId19"/>
    <p:sldId id="270" r:id="rId20"/>
    <p:sldId id="261" r:id="rId21"/>
    <p:sldId id="280" r:id="rId22"/>
    <p:sldId id="271" r:id="rId23"/>
    <p:sldId id="273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cern.ch\dfs\Users\h\hajducs\Documents\CERN\Vertical_Slice\Bunch_loss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cat>
            <c:numRef>
              <c:f>Sheet1!$A$1:$A$30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Sheet1!$B$1:$B$30</c:f>
              <c:numCache>
                <c:formatCode>General</c:formatCode>
                <c:ptCount val="30"/>
                <c:pt idx="0">
                  <c:v>0</c:v>
                </c:pt>
                <c:pt idx="1">
                  <c:v>1</c:v>
                </c:pt>
                <c:pt idx="2">
                  <c:v>11967</c:v>
                </c:pt>
                <c:pt idx="3">
                  <c:v>7378</c:v>
                </c:pt>
                <c:pt idx="4">
                  <c:v>3720</c:v>
                </c:pt>
                <c:pt idx="5">
                  <c:v>1472</c:v>
                </c:pt>
                <c:pt idx="6">
                  <c:v>518</c:v>
                </c:pt>
                <c:pt idx="7">
                  <c:v>216</c:v>
                </c:pt>
                <c:pt idx="8">
                  <c:v>70</c:v>
                </c:pt>
                <c:pt idx="9">
                  <c:v>34</c:v>
                </c:pt>
                <c:pt idx="10">
                  <c:v>14</c:v>
                </c:pt>
                <c:pt idx="11">
                  <c:v>7</c:v>
                </c:pt>
                <c:pt idx="12">
                  <c:v>9</c:v>
                </c:pt>
                <c:pt idx="13">
                  <c:v>4</c:v>
                </c:pt>
                <c:pt idx="14">
                  <c:v>7</c:v>
                </c:pt>
                <c:pt idx="15">
                  <c:v>9</c:v>
                </c:pt>
                <c:pt idx="16">
                  <c:v>8</c:v>
                </c:pt>
                <c:pt idx="17">
                  <c:v>9</c:v>
                </c:pt>
                <c:pt idx="18">
                  <c:v>10</c:v>
                </c:pt>
                <c:pt idx="19">
                  <c:v>8</c:v>
                </c:pt>
                <c:pt idx="20">
                  <c:v>11</c:v>
                </c:pt>
                <c:pt idx="21">
                  <c:v>7</c:v>
                </c:pt>
                <c:pt idx="22">
                  <c:v>8</c:v>
                </c:pt>
                <c:pt idx="23">
                  <c:v>11</c:v>
                </c:pt>
                <c:pt idx="24">
                  <c:v>6</c:v>
                </c:pt>
                <c:pt idx="25">
                  <c:v>9</c:v>
                </c:pt>
                <c:pt idx="26">
                  <c:v>9</c:v>
                </c:pt>
                <c:pt idx="27">
                  <c:v>5</c:v>
                </c:pt>
                <c:pt idx="28">
                  <c:v>9</c:v>
                </c:pt>
                <c:pt idx="29">
                  <c:v>5</c:v>
                </c:pt>
              </c:numCache>
            </c:numRef>
          </c:val>
        </c:ser>
        <c:marker val="1"/>
        <c:axId val="53557504"/>
        <c:axId val="53576448"/>
      </c:lineChart>
      <c:catAx>
        <c:axId val="53557504"/>
        <c:scaling>
          <c:orientation val="minMax"/>
        </c:scaling>
        <c:axPos val="b"/>
        <c:numFmt formatCode="General" sourceLinked="1"/>
        <c:tickLblPos val="nextTo"/>
        <c:crossAx val="53576448"/>
        <c:crosses val="autoZero"/>
        <c:auto val="1"/>
        <c:lblAlgn val="ctr"/>
        <c:lblOffset val="100"/>
      </c:catAx>
      <c:valAx>
        <c:axId val="53576448"/>
        <c:scaling>
          <c:orientation val="minMax"/>
        </c:scaling>
        <c:axPos val="l"/>
        <c:majorGridlines/>
        <c:numFmt formatCode="General" sourceLinked="1"/>
        <c:tickLblPos val="nextTo"/>
        <c:crossAx val="53557504"/>
        <c:crosses val="autoZero"/>
        <c:crossBetween val="between"/>
      </c:valAx>
    </c:plotArea>
    <c:plotVisOnly val="1"/>
  </c:chart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EC26854-6614-4CB1-A189-820D7FCBEF6F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470B80-280D-427E-8A10-DD9B560F2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6854-6614-4CB1-A189-820D7FCBEF6F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70B80-280D-427E-8A10-DD9B560F2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EC26854-6614-4CB1-A189-820D7FCBEF6F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C470B80-280D-427E-8A10-DD9B560F2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6854-6614-4CB1-A189-820D7FCBEF6F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470B80-280D-427E-8A10-DD9B560F2C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6854-6614-4CB1-A189-820D7FCBEF6F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C470B80-280D-427E-8A10-DD9B560F2C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EC26854-6614-4CB1-A189-820D7FCBEF6F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C470B80-280D-427E-8A10-DD9B560F2C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EC26854-6614-4CB1-A189-820D7FCBEF6F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C470B80-280D-427E-8A10-DD9B560F2C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6854-6614-4CB1-A189-820D7FCBEF6F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470B80-280D-427E-8A10-DD9B560F2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6854-6614-4CB1-A189-820D7FCBEF6F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470B80-280D-427E-8A10-DD9B560F2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6854-6614-4CB1-A189-820D7FCBEF6F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470B80-280D-427E-8A10-DD9B560F2C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EC26854-6614-4CB1-A189-820D7FCBEF6F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C470B80-280D-427E-8A10-DD9B560F2C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EC26854-6614-4CB1-A189-820D7FCBEF6F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C470B80-280D-427E-8A10-DD9B560F2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Reliability tests of the </a:t>
            </a:r>
            <a:r>
              <a:rPr lang="en-US" dirty="0" err="1" smtClean="0"/>
              <a:t>lhc</a:t>
            </a:r>
            <a:r>
              <a:rPr lang="en-US" dirty="0" smtClean="0"/>
              <a:t> beam loss monitoring </a:t>
            </a:r>
            <a:r>
              <a:rPr lang="en-US" dirty="0" err="1" smtClean="0"/>
              <a:t>fpga</a:t>
            </a:r>
            <a:r>
              <a:rPr lang="en-US" dirty="0" smtClean="0"/>
              <a:t> firmware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2438400" cy="685800"/>
          </a:xfrm>
        </p:spPr>
        <p:txBody>
          <a:bodyPr/>
          <a:lstStyle/>
          <a:p>
            <a:r>
              <a:rPr lang="en-US" dirty="0" smtClean="0"/>
              <a:t>Csaba F. Hajdu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019800" y="6172200"/>
            <a:ext cx="2819400" cy="685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09/04/2010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1255713" algn="l"/>
              </a:tabLst>
            </a:pPr>
            <a:r>
              <a:rPr lang="en-US" dirty="0" smtClean="0"/>
              <a:t>2/5.	Simulation</a:t>
            </a:r>
            <a:br>
              <a:rPr lang="en-US" dirty="0" smtClean="0"/>
            </a:br>
            <a:r>
              <a:rPr lang="en-US" sz="2200" dirty="0" smtClean="0"/>
              <a:t>	Sample output waveforms</a:t>
            </a:r>
            <a:endParaRPr lang="en-US" sz="2200" dirty="0"/>
          </a:p>
        </p:txBody>
      </p:sp>
      <p:pic>
        <p:nvPicPr>
          <p:cNvPr id="6" name="Content Placeholder 5" descr="modelsim_wf_zoom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12775" y="2321994"/>
            <a:ext cx="8153400" cy="3052211"/>
          </a:xfrm>
        </p:spPr>
      </p:pic>
      <p:sp>
        <p:nvSpPr>
          <p:cNvPr id="10" name="Line Callout 2 9"/>
          <p:cNvSpPr/>
          <p:nvPr/>
        </p:nvSpPr>
        <p:spPr>
          <a:xfrm>
            <a:off x="3124200" y="2438400"/>
            <a:ext cx="2819400" cy="762000"/>
          </a:xfrm>
          <a:prstGeom prst="borderCallout2">
            <a:avLst>
              <a:gd name="adj1" fmla="val -7337"/>
              <a:gd name="adj2" fmla="val 37636"/>
              <a:gd name="adj3" fmla="val -58467"/>
              <a:gd name="adj4" fmla="val 17176"/>
              <a:gd name="adj5" fmla="val -59674"/>
              <a:gd name="adj6" fmla="val -7748"/>
            </a:avLst>
          </a:prstGeom>
          <a:noFill/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09600" y="17642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Frame transmission</a:t>
            </a:r>
            <a:endParaRPr lang="en-US" dirty="0"/>
          </a:p>
        </p:txBody>
      </p:sp>
      <p:sp>
        <p:nvSpPr>
          <p:cNvPr id="12" name="Line Callout 2 11"/>
          <p:cNvSpPr/>
          <p:nvPr/>
        </p:nvSpPr>
        <p:spPr>
          <a:xfrm>
            <a:off x="7162800" y="3352800"/>
            <a:ext cx="609600" cy="914400"/>
          </a:xfrm>
          <a:prstGeom prst="borderCallout2">
            <a:avLst>
              <a:gd name="adj1" fmla="val -7337"/>
              <a:gd name="adj2" fmla="val 37636"/>
              <a:gd name="adj3" fmla="val -146990"/>
              <a:gd name="adj4" fmla="val -6302"/>
              <a:gd name="adj5" fmla="val -147152"/>
              <a:gd name="adj6" fmla="val -89358"/>
            </a:avLst>
          </a:prstGeom>
          <a:noFill/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343400" y="16764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Strobe and error signals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458200" y="53340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Time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347246" y="2286000"/>
            <a:ext cx="338554" cy="6858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000" dirty="0" smtClean="0"/>
              <a:t>I/O signals</a:t>
            </a:r>
            <a:endParaRPr lang="en-US" sz="1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1255713" algn="l"/>
              </a:tabLst>
            </a:pPr>
            <a:r>
              <a:rPr lang="en-US" dirty="0" smtClean="0"/>
              <a:t>2/6.	Simulation</a:t>
            </a:r>
            <a:br>
              <a:rPr lang="en-US" dirty="0" smtClean="0"/>
            </a:br>
            <a:r>
              <a:rPr lang="en-US" sz="2200" dirty="0" smtClean="0"/>
              <a:t>	Automatic output checker – Description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Automatic output checker</a:t>
            </a:r>
          </a:p>
          <a:p>
            <a:pPr lvl="1"/>
            <a:r>
              <a:rPr lang="en-US" dirty="0" smtClean="0"/>
              <a:t>Checks the output of the block vs. the expected output based on stimulus from file</a:t>
            </a:r>
          </a:p>
          <a:p>
            <a:pPr lvl="1"/>
            <a:r>
              <a:rPr lang="en-US" dirty="0" smtClean="0"/>
              <a:t>Complements visual inspection</a:t>
            </a:r>
            <a:endParaRPr lang="en-US" dirty="0"/>
          </a:p>
        </p:txBody>
      </p:sp>
      <p:pic>
        <p:nvPicPr>
          <p:cNvPr id="10" name="Picture 9" descr="checker_codesnippe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3733800"/>
            <a:ext cx="7498080" cy="219420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38200" y="5943600"/>
            <a:ext cx="7620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Code snippet of the </a:t>
            </a:r>
            <a:r>
              <a:rPr lang="en-US" smtClean="0"/>
              <a:t>automatic output checker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1255713" algn="l"/>
              </a:tabLst>
            </a:pPr>
            <a:r>
              <a:rPr lang="en-US" dirty="0" smtClean="0"/>
              <a:t>2/7.	Simulation</a:t>
            </a:r>
            <a:br>
              <a:rPr lang="en-US" dirty="0" smtClean="0"/>
            </a:br>
            <a:r>
              <a:rPr lang="en-US" sz="2200" dirty="0" smtClean="0"/>
              <a:t>	</a:t>
            </a:r>
            <a:r>
              <a:rPr lang="en-US" sz="2200" smtClean="0"/>
              <a:t>Automatic output checker </a:t>
            </a:r>
            <a:r>
              <a:rPr lang="en-US" sz="2200" dirty="0" smtClean="0"/>
              <a:t>– Sample outputs</a:t>
            </a:r>
            <a:endParaRPr lang="en-US" dirty="0"/>
          </a:p>
        </p:txBody>
      </p:sp>
      <p:pic>
        <p:nvPicPr>
          <p:cNvPr id="6" name="Content Placeholder 5" descr="modelsim_transcript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2459218"/>
            <a:ext cx="3886200" cy="2831739"/>
          </a:xfrm>
        </p:spPr>
      </p:pic>
      <p:pic>
        <p:nvPicPr>
          <p:cNvPr id="7" name="Content Placeholder 6" descr="modelsim_transcript_err.pn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845050" y="2459218"/>
            <a:ext cx="3886200" cy="2831739"/>
          </a:xfrm>
        </p:spPr>
      </p:pic>
      <p:sp>
        <p:nvSpPr>
          <p:cNvPr id="5" name="TextBox 4"/>
          <p:cNvSpPr txBox="1"/>
          <p:nvPr/>
        </p:nvSpPr>
        <p:spPr>
          <a:xfrm>
            <a:off x="609600" y="53340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Error-free output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76800" y="53340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Output with errors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1255713" algn="l"/>
              </a:tabLst>
            </a:pPr>
            <a:r>
              <a:rPr lang="en-US" dirty="0" smtClean="0"/>
              <a:t>3/1.	Hardware-based check</a:t>
            </a:r>
            <a:br>
              <a:rPr lang="en-US" dirty="0" smtClean="0"/>
            </a:br>
            <a:r>
              <a:rPr lang="en-US" sz="2200" dirty="0" smtClean="0"/>
              <a:t>	Scope</a:t>
            </a:r>
            <a:endParaRPr lang="en-US" sz="2200" dirty="0"/>
          </a:p>
        </p:txBody>
      </p:sp>
      <p:pic>
        <p:nvPicPr>
          <p:cNvPr id="4" name="Content Placeholder 3" descr="BLM_surf_FPGA_RCC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64436" y="1600200"/>
            <a:ext cx="6450077" cy="4495800"/>
          </a:xfrm>
        </p:spPr>
      </p:pic>
      <p:sp>
        <p:nvSpPr>
          <p:cNvPr id="6" name="Rounded Rectangle 5"/>
          <p:cNvSpPr/>
          <p:nvPr/>
        </p:nvSpPr>
        <p:spPr>
          <a:xfrm>
            <a:off x="3048000" y="1981200"/>
            <a:ext cx="838200" cy="25908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096000" y="4038600"/>
            <a:ext cx="1295400" cy="16764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In situ test of the TC in VME crate</a:t>
            </a:r>
          </a:p>
          <a:p>
            <a:pPr lvl="1"/>
            <a:r>
              <a:rPr lang="en-US" dirty="0" smtClean="0"/>
              <a:t>Emulation of output signals of CFC</a:t>
            </a:r>
          </a:p>
          <a:p>
            <a:endParaRPr lang="en-US" dirty="0" smtClean="0"/>
          </a:p>
          <a:p>
            <a:r>
              <a:rPr lang="en-US" dirty="0" smtClean="0"/>
              <a:t>TC architecture</a:t>
            </a:r>
          </a:p>
          <a:p>
            <a:pPr lvl="1"/>
            <a:r>
              <a:rPr lang="en-US" dirty="0" smtClean="0"/>
              <a:t>BI standard DAB64x card</a:t>
            </a:r>
          </a:p>
          <a:p>
            <a:pPr lvl="1"/>
            <a:r>
              <a:rPr lang="en-US" dirty="0" smtClean="0"/>
              <a:t>Optical receiver mezzanine</a:t>
            </a:r>
          </a:p>
          <a:p>
            <a:pPr lvl="2"/>
            <a:r>
              <a:rPr lang="en-US" dirty="0" smtClean="0"/>
              <a:t>4 TLKs, signal from 2 CFCs</a:t>
            </a:r>
          </a:p>
          <a:p>
            <a:pPr lvl="1"/>
            <a:r>
              <a:rPr lang="en-US" dirty="0" smtClean="0"/>
              <a:t>FPGA processing firmware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1255713" algn="l"/>
              </a:tabLst>
            </a:pPr>
            <a:r>
              <a:rPr lang="en-US" dirty="0" smtClean="0"/>
              <a:t>3/2.	Hardware-based check</a:t>
            </a:r>
            <a:br>
              <a:rPr lang="en-US" dirty="0" smtClean="0"/>
            </a:br>
            <a:r>
              <a:rPr lang="en-US" sz="2200" dirty="0" smtClean="0"/>
              <a:t>	Motivation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1255713" algn="l"/>
              </a:tabLst>
            </a:pPr>
            <a:r>
              <a:rPr lang="en-US" dirty="0" smtClean="0"/>
              <a:t>3/3.	Hardware-based check</a:t>
            </a:r>
            <a:br>
              <a:rPr lang="en-US" dirty="0" smtClean="0"/>
            </a:br>
            <a:r>
              <a:rPr lang="en-US" sz="2200" dirty="0" smtClean="0"/>
              <a:t>	The “Vertical Slice” 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New mezzanine for DAB64x card</a:t>
            </a:r>
          </a:p>
          <a:p>
            <a:pPr lvl="1"/>
            <a:r>
              <a:rPr lang="en-US" dirty="0" smtClean="0"/>
              <a:t>Two standard Gigabit Optical Hybrid transmitters</a:t>
            </a:r>
          </a:p>
          <a:p>
            <a:pPr lvl="2"/>
            <a:r>
              <a:rPr lang="en-US" dirty="0" smtClean="0"/>
              <a:t>Emulation of one CFC; more with optical splitters</a:t>
            </a:r>
          </a:p>
          <a:p>
            <a:r>
              <a:rPr lang="en-US" dirty="0" smtClean="0"/>
              <a:t>Custom FPGA firmware</a:t>
            </a:r>
          </a:p>
        </p:txBody>
      </p:sp>
      <p:pic>
        <p:nvPicPr>
          <p:cNvPr id="4" name="Picture 3" descr="BLEV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3581400"/>
            <a:ext cx="2286000" cy="2993488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1255713" algn="l"/>
              </a:tabLst>
            </a:pPr>
            <a:r>
              <a:rPr lang="en-US" dirty="0" smtClean="0"/>
              <a:t>3/4.	Hardware-based check</a:t>
            </a:r>
            <a:br>
              <a:rPr lang="en-US" dirty="0" smtClean="0"/>
            </a:br>
            <a:r>
              <a:rPr lang="en-US" sz="2200" dirty="0" smtClean="0"/>
              <a:t>	Installation</a:t>
            </a:r>
            <a:endParaRPr lang="en-US" dirty="0"/>
          </a:p>
        </p:txBody>
      </p:sp>
      <p:pic>
        <p:nvPicPr>
          <p:cNvPr id="4" name="Content Placeholder 3" descr="P106052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05196" y="1626495"/>
            <a:ext cx="2876204" cy="4497185"/>
          </a:xfrm>
        </p:spPr>
      </p:pic>
      <p:pic>
        <p:nvPicPr>
          <p:cNvPr id="6" name="Content Placeholder 5" descr="VerticalSlice_blockdiagram.pn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191000" y="2514600"/>
            <a:ext cx="4480560" cy="2565435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1255713" algn="l"/>
              </a:tabLst>
            </a:pPr>
            <a:r>
              <a:rPr lang="en-US" dirty="0" smtClean="0"/>
              <a:t>3/5.	Hardware-based check</a:t>
            </a:r>
            <a:br>
              <a:rPr lang="en-US" dirty="0" smtClean="0"/>
            </a:br>
            <a:r>
              <a:rPr lang="en-US" sz="2200" dirty="0" smtClean="0"/>
              <a:t>	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Arbitrary </a:t>
            </a:r>
            <a:r>
              <a:rPr lang="en-US" dirty="0" err="1" smtClean="0"/>
              <a:t>Tx</a:t>
            </a:r>
            <a:r>
              <a:rPr lang="en-US" dirty="0" smtClean="0"/>
              <a:t> data</a:t>
            </a:r>
          </a:p>
          <a:p>
            <a:pPr lvl="1"/>
            <a:r>
              <a:rPr lang="en-US" dirty="0" smtClean="0"/>
              <a:t>Comparison of different TC firmware versions</a:t>
            </a:r>
          </a:p>
          <a:p>
            <a:pPr lvl="1"/>
            <a:r>
              <a:rPr lang="en-US" dirty="0" smtClean="0"/>
              <a:t>Playback of LHC capture data for analysis</a:t>
            </a:r>
          </a:p>
          <a:p>
            <a:r>
              <a:rPr lang="en-US" dirty="0" err="1" smtClean="0"/>
              <a:t>Tx</a:t>
            </a:r>
            <a:r>
              <a:rPr lang="en-US" dirty="0" smtClean="0"/>
              <a:t> errors</a:t>
            </a:r>
          </a:p>
          <a:p>
            <a:pPr lvl="1"/>
            <a:r>
              <a:rPr lang="en-US" dirty="0" smtClean="0"/>
              <a:t>CRC, CID, FID</a:t>
            </a:r>
          </a:p>
          <a:p>
            <a:r>
              <a:rPr lang="en-US" dirty="0" smtClean="0"/>
              <a:t>Wrong configuration</a:t>
            </a:r>
          </a:p>
          <a:p>
            <a:r>
              <a:rPr lang="en-US" dirty="0" smtClean="0"/>
              <a:t>Errors in physical layer</a:t>
            </a:r>
          </a:p>
          <a:p>
            <a:endParaRPr lang="en-US" dirty="0" smtClean="0"/>
          </a:p>
          <a:p>
            <a:r>
              <a:rPr lang="en-US" dirty="0" smtClean="0"/>
              <a:t>Manual testing procedure</a:t>
            </a:r>
          </a:p>
          <a:p>
            <a:pPr lvl="1"/>
            <a:r>
              <a:rPr lang="en-US" dirty="0" smtClean="0"/>
              <a:t>Results read out in Expert application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1255713" algn="l"/>
              </a:tabLst>
            </a:pPr>
            <a:r>
              <a:rPr lang="en-US" dirty="0" smtClean="0"/>
              <a:t>3/6.	Hardware-based check</a:t>
            </a:r>
            <a:br>
              <a:rPr lang="en-US" dirty="0" smtClean="0"/>
            </a:br>
            <a:r>
              <a:rPr lang="en-US" sz="2200" dirty="0" smtClean="0"/>
              <a:t>	Features – Playback of capture data</a:t>
            </a:r>
            <a:endParaRPr lang="en-US" dirty="0"/>
          </a:p>
        </p:txBody>
      </p:sp>
      <p:pic>
        <p:nvPicPr>
          <p:cNvPr id="6" name="Picture 5" descr="ppcbibl2_bunchloss_2010010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2514600"/>
            <a:ext cx="4023360" cy="2728486"/>
          </a:xfrm>
          <a:prstGeom prst="rect">
            <a:avLst/>
          </a:prstGeom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685800" y="2667000"/>
          <a:ext cx="3886200" cy="2579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" y="2145268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53000" y="2145268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5163979"/>
            <a:ext cx="3733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Samples from an IC in LHC tunnel: loss of a single bunch (40us)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4953000" y="5163979"/>
            <a:ext cx="3733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12 Running Sums (integrals)</a:t>
            </a:r>
            <a:endParaRPr lang="en-US" sz="1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1255713" algn="l"/>
              </a:tabLst>
            </a:pPr>
            <a:r>
              <a:rPr lang="en-US" dirty="0" smtClean="0"/>
              <a:t>4/1.	Software-based check</a:t>
            </a:r>
            <a:br>
              <a:rPr lang="en-US" dirty="0" smtClean="0"/>
            </a:br>
            <a:r>
              <a:rPr lang="en-US" sz="2200" dirty="0" smtClean="0"/>
              <a:t>	Scope</a:t>
            </a:r>
            <a:endParaRPr lang="en-US" dirty="0"/>
          </a:p>
        </p:txBody>
      </p:sp>
      <p:pic>
        <p:nvPicPr>
          <p:cNvPr id="6" name="Content Placeholder 5" descr="BLM_surf_FPGA_v11_TCflow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98600" y="1624012"/>
            <a:ext cx="6381750" cy="444817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The LHC Beam Loss Monitoring system</a:t>
            </a:r>
          </a:p>
          <a:p>
            <a:pPr lvl="1"/>
            <a:r>
              <a:rPr lang="en-US" dirty="0" smtClean="0"/>
              <a:t>The Threshold Comparator firmware</a:t>
            </a:r>
          </a:p>
          <a:p>
            <a:pPr lvl="1"/>
            <a:r>
              <a:rPr lang="en-US" dirty="0" smtClean="0"/>
              <a:t>Verification: Motivation</a:t>
            </a:r>
          </a:p>
          <a:p>
            <a:r>
              <a:rPr lang="en-US" dirty="0" smtClean="0"/>
              <a:t>Verification methodology</a:t>
            </a:r>
          </a:p>
          <a:p>
            <a:pPr lvl="1"/>
            <a:r>
              <a:rPr lang="en-US" dirty="0" smtClean="0"/>
              <a:t>Simulation</a:t>
            </a:r>
          </a:p>
          <a:p>
            <a:pPr lvl="1"/>
            <a:r>
              <a:rPr lang="en-US" dirty="0" smtClean="0"/>
              <a:t>Hardware-based testing</a:t>
            </a:r>
          </a:p>
          <a:p>
            <a:pPr lvl="1"/>
            <a:r>
              <a:rPr lang="en-US" dirty="0" smtClean="0"/>
              <a:t>Software-based testing</a:t>
            </a:r>
          </a:p>
          <a:p>
            <a:r>
              <a:rPr lang="en-US" dirty="0" smtClean="0"/>
              <a:t>Procedure for new release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1255713" algn="l"/>
              </a:tabLst>
            </a:pPr>
            <a:r>
              <a:rPr lang="en-US" dirty="0" smtClean="0"/>
              <a:t>4/2.	Software-based check</a:t>
            </a:r>
            <a:br>
              <a:rPr lang="en-US" dirty="0" smtClean="0"/>
            </a:br>
            <a:r>
              <a:rPr lang="en-US" sz="2200" dirty="0" smtClean="0"/>
              <a:t>	Description</a:t>
            </a:r>
            <a:endParaRPr lang="en-US" sz="22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Exhaustive verification of the behavior of the Threshold Comparator block</a:t>
            </a:r>
          </a:p>
          <a:p>
            <a:pPr lvl="1"/>
            <a:r>
              <a:rPr lang="en-US" dirty="0" smtClean="0"/>
              <a:t>Every threshold value has to trigger one by one</a:t>
            </a:r>
          </a:p>
          <a:p>
            <a:pPr lvl="2"/>
            <a:r>
              <a:rPr lang="en-US" dirty="0" smtClean="0"/>
              <a:t>16 cards/crate</a:t>
            </a:r>
          </a:p>
          <a:p>
            <a:pPr lvl="2"/>
            <a:r>
              <a:rPr lang="en-US" dirty="0" smtClean="0"/>
              <a:t>16 detectors/TC card</a:t>
            </a:r>
          </a:p>
          <a:p>
            <a:pPr lvl="2"/>
            <a:r>
              <a:rPr lang="en-US" dirty="0" smtClean="0"/>
              <a:t>12 integration windows/detector</a:t>
            </a:r>
          </a:p>
          <a:p>
            <a:pPr lvl="2"/>
            <a:r>
              <a:rPr lang="en-US" dirty="0" smtClean="0"/>
              <a:t>32 beam energy levels</a:t>
            </a:r>
          </a:p>
          <a:p>
            <a:pPr lvl="3"/>
            <a:r>
              <a:rPr lang="en-US" dirty="0" smtClean="0"/>
              <a:t>98’304 </a:t>
            </a:r>
            <a:r>
              <a:rPr lang="en-US" dirty="0" err="1" smtClean="0"/>
              <a:t>testcases</a:t>
            </a:r>
            <a:r>
              <a:rPr lang="en-US" dirty="0" smtClean="0"/>
              <a:t>/crate</a:t>
            </a:r>
          </a:p>
          <a:p>
            <a:endParaRPr lang="en-US" dirty="0" smtClean="0"/>
          </a:p>
          <a:p>
            <a:r>
              <a:rPr lang="en-US" dirty="0" smtClean="0"/>
              <a:t>VME readout check</a:t>
            </a:r>
          </a:p>
          <a:p>
            <a:pPr lvl="1"/>
            <a:r>
              <a:rPr lang="en-US" dirty="0" smtClean="0"/>
              <a:t>The same </a:t>
            </a:r>
            <a:r>
              <a:rPr lang="en-US" dirty="0" err="1" smtClean="0"/>
              <a:t>testcase</a:t>
            </a:r>
            <a:r>
              <a:rPr lang="en-US" dirty="0" smtClean="0"/>
              <a:t> repeated 500’000 times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1255713" algn="l"/>
              </a:tabLst>
            </a:pPr>
            <a:r>
              <a:rPr lang="en-US" dirty="0" smtClean="0"/>
              <a:t>4/3.	Software-based check</a:t>
            </a:r>
            <a:br>
              <a:rPr lang="en-US" dirty="0" smtClean="0"/>
            </a:br>
            <a:r>
              <a:rPr lang="en-US" sz="2200" dirty="0" smtClean="0"/>
              <a:t>	The “Exhaustive </a:t>
            </a:r>
            <a:r>
              <a:rPr lang="en-US" sz="2200" smtClean="0"/>
              <a:t>Threshold Triggering”</a:t>
            </a:r>
            <a:endParaRPr lang="en-US" sz="22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VME crates</a:t>
            </a:r>
          </a:p>
          <a:p>
            <a:pPr lvl="1"/>
            <a:r>
              <a:rPr lang="en-US" dirty="0" smtClean="0"/>
              <a:t>“Front End Computer” (FEC)</a:t>
            </a:r>
          </a:p>
          <a:p>
            <a:pPr lvl="1"/>
            <a:r>
              <a:rPr lang="en-US" dirty="0" smtClean="0"/>
              <a:t>Combiner (CS)</a:t>
            </a:r>
          </a:p>
          <a:p>
            <a:endParaRPr lang="en-US" dirty="0" smtClean="0"/>
          </a:p>
          <a:p>
            <a:r>
              <a:rPr lang="en-US" dirty="0" smtClean="0"/>
              <a:t>Algorithm running on FEC</a:t>
            </a:r>
          </a:p>
          <a:p>
            <a:pPr lvl="1"/>
            <a:r>
              <a:rPr lang="en-US" dirty="0" smtClean="0"/>
              <a:t>Loads threshold maps causing one chosen threshold to trigger a beam abort</a:t>
            </a:r>
          </a:p>
          <a:p>
            <a:pPr lvl="1"/>
            <a:r>
              <a:rPr lang="en-US" dirty="0" smtClean="0"/>
              <a:t>Checks the result on TC and CS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1255713" algn="l"/>
              </a:tabLst>
            </a:pPr>
            <a:r>
              <a:rPr lang="en-US" dirty="0" smtClean="0"/>
              <a:t>4/4.	Software-based check</a:t>
            </a:r>
            <a:br>
              <a:rPr lang="en-US" dirty="0" smtClean="0"/>
            </a:br>
            <a:r>
              <a:rPr lang="en-US" sz="2200" dirty="0" smtClean="0"/>
              <a:t>	Algorithm</a:t>
            </a:r>
            <a:endParaRPr lang="en-US" dirty="0"/>
          </a:p>
        </p:txBody>
      </p:sp>
      <p:pic>
        <p:nvPicPr>
          <p:cNvPr id="4" name="Content Placeholder 3" descr="exh_thresh_trig_paper_07041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678931" y="1600200"/>
            <a:ext cx="4021088" cy="4495800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New release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Procedure</a:t>
            </a:r>
          </a:p>
          <a:p>
            <a:pPr lvl="1"/>
            <a:r>
              <a:rPr lang="en-US" dirty="0" smtClean="0"/>
              <a:t>A few hours of manual testing</a:t>
            </a:r>
          </a:p>
          <a:p>
            <a:pPr lvl="2"/>
            <a:r>
              <a:rPr lang="en-US" dirty="0" smtClean="0"/>
              <a:t>Carry out simulation with </a:t>
            </a:r>
            <a:r>
              <a:rPr lang="en-US" dirty="0" err="1" smtClean="0"/>
              <a:t>testbench</a:t>
            </a:r>
            <a:endParaRPr lang="en-US" dirty="0" smtClean="0"/>
          </a:p>
          <a:p>
            <a:pPr lvl="4"/>
            <a:r>
              <a:rPr lang="en-US" dirty="0" smtClean="0"/>
              <a:t>If RCC block has been modified</a:t>
            </a:r>
          </a:p>
          <a:p>
            <a:pPr lvl="2"/>
            <a:r>
              <a:rPr lang="en-US" dirty="0" smtClean="0"/>
              <a:t>Perform hardware-based test</a:t>
            </a:r>
          </a:p>
          <a:p>
            <a:pPr lvl="3"/>
            <a:r>
              <a:rPr lang="en-US" dirty="0" smtClean="0"/>
              <a:t>CRC errors</a:t>
            </a:r>
          </a:p>
          <a:p>
            <a:pPr lvl="3"/>
            <a:r>
              <a:rPr lang="en-US" dirty="0" smtClean="0"/>
              <a:t>CID errors</a:t>
            </a:r>
          </a:p>
          <a:p>
            <a:pPr lvl="3"/>
            <a:r>
              <a:rPr lang="en-US" dirty="0" smtClean="0"/>
              <a:t>FID errors</a:t>
            </a:r>
          </a:p>
          <a:p>
            <a:pPr lvl="3"/>
            <a:r>
              <a:rPr lang="en-US" dirty="0" smtClean="0"/>
              <a:t>Lost frames</a:t>
            </a:r>
          </a:p>
          <a:p>
            <a:pPr lvl="1"/>
            <a:r>
              <a:rPr lang="en-US" dirty="0" smtClean="0"/>
              <a:t>24 hours of automatic testing</a:t>
            </a:r>
          </a:p>
          <a:p>
            <a:pPr lvl="2"/>
            <a:r>
              <a:rPr lang="en-US" dirty="0" smtClean="0"/>
              <a:t>Execute the software-based “Exhaustive testing”</a:t>
            </a:r>
          </a:p>
          <a:p>
            <a:r>
              <a:rPr lang="en-US" dirty="0" smtClean="0"/>
              <a:t>All tests need to pass!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Inspection of the code changes by the verification engineer</a:t>
            </a:r>
          </a:p>
          <a:p>
            <a:pPr lvl="1"/>
            <a:r>
              <a:rPr lang="en-GB" dirty="0" smtClean="0"/>
              <a:t>Independent review</a:t>
            </a:r>
            <a:endParaRPr lang="en-US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Conclusion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Numerous bugs identified and fixed</a:t>
            </a:r>
          </a:p>
          <a:p>
            <a:r>
              <a:rPr lang="en-US" dirty="0" smtClean="0"/>
              <a:t>Number of bugs found vs. time converging</a:t>
            </a:r>
          </a:p>
          <a:p>
            <a:pPr lvl="1"/>
            <a:r>
              <a:rPr lang="en-US" dirty="0" smtClean="0"/>
              <a:t>Reason for optimism</a:t>
            </a:r>
          </a:p>
          <a:p>
            <a:r>
              <a:rPr lang="en-US" dirty="0" smtClean="0"/>
              <a:t>No bugs found during operation</a:t>
            </a:r>
          </a:p>
          <a:p>
            <a:pPr lvl="1"/>
            <a:r>
              <a:rPr lang="en-US" dirty="0" smtClean="0"/>
              <a:t>Sheer good luck?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1255713" algn="l"/>
              </a:tabLst>
            </a:pPr>
            <a:r>
              <a:rPr lang="en-US" dirty="0" smtClean="0"/>
              <a:t>1/1.	Introduction</a:t>
            </a:r>
            <a:br>
              <a:rPr lang="en-US" dirty="0" smtClean="0"/>
            </a:br>
            <a:r>
              <a:rPr lang="en-US" sz="2200" dirty="0" smtClean="0"/>
              <a:t>	The LHC Beam Loss Monitoring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The LHC Beam Loss Monitoring system</a:t>
            </a:r>
          </a:p>
          <a:p>
            <a:pPr lvl="1"/>
            <a:r>
              <a:rPr lang="en-US" dirty="0" smtClean="0"/>
              <a:t>One of the most critical protection systems</a:t>
            </a:r>
          </a:p>
          <a:p>
            <a:pPr lvl="2"/>
            <a:r>
              <a:rPr lang="en-US" dirty="0" smtClean="0"/>
              <a:t>Protects magnets from quenches, collider from damage</a:t>
            </a:r>
          </a:p>
          <a:p>
            <a:pPr lvl="2"/>
            <a:r>
              <a:rPr lang="en-US" dirty="0" smtClean="0"/>
              <a:t>Provides data for diagnostics and machine tuning</a:t>
            </a:r>
          </a:p>
          <a:p>
            <a:pPr lvl="1"/>
            <a:r>
              <a:rPr lang="en-US" dirty="0" smtClean="0"/>
              <a:t>Nearly 4’000 monitors</a:t>
            </a:r>
          </a:p>
          <a:p>
            <a:pPr lvl="2"/>
            <a:r>
              <a:rPr lang="en-US" dirty="0" smtClean="0"/>
              <a:t>Ionization Chambers (IC), Secondary Emission Monitors (SEM)</a:t>
            </a:r>
          </a:p>
          <a:p>
            <a:pPr lvl="1"/>
            <a:r>
              <a:rPr lang="en-US" dirty="0" smtClean="0"/>
              <a:t>Data acquisition: Current to Frequency Converter (CFC)</a:t>
            </a:r>
          </a:p>
          <a:p>
            <a:pPr lvl="1"/>
            <a:r>
              <a:rPr lang="en-US" dirty="0" smtClean="0"/>
              <a:t>Data processing: Threshold Comparator (TC)</a:t>
            </a:r>
          </a:p>
          <a:p>
            <a:pPr lvl="3"/>
            <a:r>
              <a:rPr lang="en-US" dirty="0" smtClean="0"/>
              <a:t>FPGA-based</a:t>
            </a:r>
          </a:p>
          <a:p>
            <a:pPr lvl="2"/>
            <a:r>
              <a:rPr lang="en-US" dirty="0" smtClean="0"/>
              <a:t>Calculation of integrals over different time windows</a:t>
            </a:r>
          </a:p>
          <a:p>
            <a:pPr lvl="2"/>
            <a:r>
              <a:rPr lang="en-US" dirty="0" smtClean="0"/>
              <a:t>Beam abort trigger when necessary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1255713" algn="l"/>
              </a:tabLst>
            </a:pPr>
            <a:r>
              <a:rPr lang="en-US" dirty="0" smtClean="0"/>
              <a:t>1/2.	Introduction</a:t>
            </a:r>
            <a:br>
              <a:rPr lang="en-US" dirty="0" smtClean="0"/>
            </a:br>
            <a:r>
              <a:rPr lang="en-US" sz="2200" dirty="0" smtClean="0"/>
              <a:t>	The Threshold Comparator firmware</a:t>
            </a:r>
            <a:endParaRPr lang="en-US" sz="2200" dirty="0"/>
          </a:p>
        </p:txBody>
      </p:sp>
      <p:pic>
        <p:nvPicPr>
          <p:cNvPr id="5" name="Content Placeholder 4" descr="BLM_surf_FPGA_v11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36466" y="1600200"/>
            <a:ext cx="7106017" cy="4953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1255713" algn="l"/>
              </a:tabLst>
            </a:pPr>
            <a:r>
              <a:rPr lang="en-US" dirty="0" smtClean="0"/>
              <a:t>1/3.	Introduction</a:t>
            </a:r>
            <a:br>
              <a:rPr lang="en-US" dirty="0" smtClean="0"/>
            </a:br>
            <a:r>
              <a:rPr lang="en-US" sz="2200" dirty="0" smtClean="0"/>
              <a:t>	Verification: Motivation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Verification of the Threshold Comparator firmware</a:t>
            </a:r>
          </a:p>
          <a:p>
            <a:pPr lvl="1"/>
            <a:r>
              <a:rPr lang="en-US" dirty="0" smtClean="0"/>
              <a:t>Verification: about 70% of the design cycle (</a:t>
            </a:r>
            <a:r>
              <a:rPr lang="en-US" dirty="0" err="1" smtClean="0"/>
              <a:t>Doulos</a:t>
            </a:r>
            <a:r>
              <a:rPr lang="en-US" dirty="0" smtClean="0"/>
              <a:t>)</a:t>
            </a:r>
          </a:p>
          <a:p>
            <a:r>
              <a:rPr lang="en-US" dirty="0" smtClean="0"/>
              <a:t>Sequential digital design of great complexity</a:t>
            </a:r>
          </a:p>
          <a:p>
            <a:pPr lvl="1"/>
            <a:r>
              <a:rPr lang="en-US" dirty="0" smtClean="0"/>
              <a:t>Exhaustive verification impractical</a:t>
            </a:r>
          </a:p>
          <a:p>
            <a:pPr lvl="1"/>
            <a:r>
              <a:rPr lang="en-US" dirty="0" smtClean="0"/>
              <a:t>Comprehensive verification environment</a:t>
            </a:r>
          </a:p>
          <a:p>
            <a:pPr lvl="2"/>
            <a:r>
              <a:rPr lang="en-US" dirty="0" smtClean="0"/>
              <a:t>Different approaches of verification targeting different aspects of design</a:t>
            </a:r>
          </a:p>
          <a:p>
            <a:pPr lvl="3"/>
            <a:r>
              <a:rPr lang="en-US" dirty="0" smtClean="0"/>
              <a:t>Functional simulation</a:t>
            </a:r>
          </a:p>
          <a:p>
            <a:pPr lvl="3"/>
            <a:r>
              <a:rPr lang="en-US" dirty="0" smtClean="0"/>
              <a:t>Hardware-based approach</a:t>
            </a:r>
          </a:p>
          <a:p>
            <a:pPr lvl="3"/>
            <a:r>
              <a:rPr lang="en-US" dirty="0" smtClean="0"/>
              <a:t>Software-based approach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1255713" algn="l"/>
              </a:tabLst>
            </a:pPr>
            <a:r>
              <a:rPr lang="en-US" dirty="0" smtClean="0"/>
              <a:t>2/1.	Simulation</a:t>
            </a:r>
            <a:br>
              <a:rPr lang="en-US" dirty="0" smtClean="0"/>
            </a:br>
            <a:r>
              <a:rPr lang="en-US" sz="2200" dirty="0" smtClean="0"/>
              <a:t>	Scope</a:t>
            </a:r>
            <a:endParaRPr lang="en-US" sz="2200" dirty="0"/>
          </a:p>
        </p:txBody>
      </p:sp>
      <p:pic>
        <p:nvPicPr>
          <p:cNvPr id="4" name="Content Placeholder 3" descr="BLM_surf_FPGA_RCC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64436" y="1600200"/>
            <a:ext cx="6450077" cy="44958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1255713" algn="l"/>
              </a:tabLst>
            </a:pPr>
            <a:r>
              <a:rPr lang="en-US" dirty="0" smtClean="0"/>
              <a:t>2/2.	Simulation</a:t>
            </a:r>
            <a:br>
              <a:rPr lang="en-US" dirty="0" smtClean="0"/>
            </a:br>
            <a:r>
              <a:rPr lang="en-US" sz="2200" dirty="0" smtClean="0"/>
              <a:t>	The RCC block</a:t>
            </a:r>
            <a:endParaRPr lang="en-US" sz="2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RCC block</a:t>
            </a:r>
          </a:p>
          <a:p>
            <a:pPr lvl="1"/>
            <a:r>
              <a:rPr lang="en-US" dirty="0" smtClean="0"/>
              <a:t>Receives the redundant input signals from TLKs</a:t>
            </a:r>
          </a:p>
          <a:p>
            <a:pPr lvl="1"/>
            <a:r>
              <a:rPr lang="en-US" dirty="0" smtClean="0"/>
              <a:t>Checks packets for errors</a:t>
            </a:r>
          </a:p>
          <a:p>
            <a:pPr lvl="2"/>
            <a:r>
              <a:rPr lang="en-US" dirty="0" smtClean="0"/>
              <a:t>CRC, Card ID, Frame ID, link unavailable</a:t>
            </a:r>
          </a:p>
          <a:p>
            <a:pPr lvl="2"/>
            <a:r>
              <a:rPr lang="en-US" dirty="0" smtClean="0"/>
              <a:t>Can issue beam abort </a:t>
            </a:r>
            <a:r>
              <a:rPr lang="en-US" smtClean="0"/>
              <a:t>triggers as required</a:t>
            </a:r>
            <a:endParaRPr lang="en-US" dirty="0" smtClean="0"/>
          </a:p>
          <a:p>
            <a:pPr lvl="1"/>
            <a:r>
              <a:rPr lang="en-US" dirty="0" smtClean="0"/>
              <a:t>Decides which packet to use for further processing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1255713" algn="l"/>
              </a:tabLst>
            </a:pPr>
            <a:r>
              <a:rPr lang="en-US" dirty="0" smtClean="0"/>
              <a:t>2/3.	Simulation</a:t>
            </a:r>
            <a:br>
              <a:rPr lang="en-US" dirty="0" smtClean="0"/>
            </a:br>
            <a:r>
              <a:rPr lang="en-US" sz="2200" dirty="0" smtClean="0"/>
              <a:t>	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Functional simulation</a:t>
            </a:r>
          </a:p>
          <a:p>
            <a:pPr lvl="1"/>
            <a:r>
              <a:rPr lang="en-US" dirty="0" smtClean="0"/>
              <a:t>Verify compliance to functional requirements of spec</a:t>
            </a:r>
          </a:p>
          <a:p>
            <a:r>
              <a:rPr lang="en-US" dirty="0" err="1" smtClean="0"/>
              <a:t>Testbench</a:t>
            </a:r>
            <a:r>
              <a:rPr lang="en-US" dirty="0" smtClean="0"/>
              <a:t> (</a:t>
            </a:r>
            <a:r>
              <a:rPr lang="en-US" dirty="0" err="1" smtClean="0"/>
              <a:t>ModelSim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“Black box” design methodology</a:t>
            </a:r>
          </a:p>
          <a:p>
            <a:pPr lvl="2"/>
            <a:r>
              <a:rPr lang="en-US" dirty="0" smtClean="0"/>
              <a:t>Based only on specification</a:t>
            </a:r>
          </a:p>
          <a:p>
            <a:pPr lvl="1"/>
            <a:r>
              <a:rPr lang="en-US" dirty="0" smtClean="0"/>
              <a:t>Stimulus read from file</a:t>
            </a:r>
          </a:p>
          <a:p>
            <a:pPr lvl="1"/>
            <a:r>
              <a:rPr lang="en-US" dirty="0" smtClean="0"/>
              <a:t>Automatic checking of outputs</a:t>
            </a:r>
          </a:p>
          <a:p>
            <a:pPr lvl="2"/>
            <a:r>
              <a:rPr lang="en-US" dirty="0" smtClean="0"/>
              <a:t>Comparison of versions</a:t>
            </a:r>
          </a:p>
          <a:p>
            <a:pPr lvl="3"/>
            <a:r>
              <a:rPr lang="en-US" dirty="0" smtClean="0"/>
              <a:t>Regression testing</a:t>
            </a:r>
          </a:p>
          <a:p>
            <a:pPr lvl="3"/>
            <a:r>
              <a:rPr lang="en-US" dirty="0" smtClean="0"/>
              <a:t>Detection of new bugs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1255713" algn="l"/>
              </a:tabLst>
            </a:pPr>
            <a:r>
              <a:rPr lang="en-US" dirty="0" smtClean="0"/>
              <a:t>2/4.	Simulation</a:t>
            </a:r>
            <a:br>
              <a:rPr lang="en-US" dirty="0" smtClean="0"/>
            </a:br>
            <a:r>
              <a:rPr lang="en-US" sz="2200" dirty="0" smtClean="0"/>
              <a:t>	Sample output waveforms</a:t>
            </a:r>
            <a:endParaRPr lang="en-US" dirty="0"/>
          </a:p>
        </p:txBody>
      </p:sp>
      <p:pic>
        <p:nvPicPr>
          <p:cNvPr id="10" name="Content Placeholder 9" descr="modelsim_wf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12775" y="2326245"/>
            <a:ext cx="8153400" cy="3043709"/>
          </a:xfrm>
        </p:spPr>
      </p:pic>
      <p:sp>
        <p:nvSpPr>
          <p:cNvPr id="4" name="TextBox 3"/>
          <p:cNvSpPr txBox="1"/>
          <p:nvPr/>
        </p:nvSpPr>
        <p:spPr>
          <a:xfrm>
            <a:off x="8458200" y="53340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Time</a:t>
            </a:r>
            <a:endParaRPr 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347246" y="2286000"/>
            <a:ext cx="338554" cy="6858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000" dirty="0" smtClean="0"/>
              <a:t>I/O signals</a:t>
            </a:r>
            <a:endParaRPr 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54864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Output waveform for optical inspection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  <a:fontScheme name="Media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Median">
    <a:fillStyleLst>
      <a:solidFill>
        <a:schemeClr val="phClr"/>
      </a:solidFill>
      <a:solidFill>
        <a:schemeClr val="phClr">
          <a:tint val="50000"/>
        </a:schemeClr>
      </a:solidFill>
      <a:solidFill>
        <a:schemeClr val="phClr"/>
      </a:soli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  <a:blipFill>
        <a:blip xmlns:r="http://schemas.openxmlformats.org/officeDocument/2006/relationships" r:embed="rId2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2657</TotalTime>
  <Words>618</Words>
  <Application>Microsoft Office PowerPoint</Application>
  <PresentationFormat>On-screen Show (4:3)</PresentationFormat>
  <Paragraphs>148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Median</vt:lpstr>
      <vt:lpstr>Reliability tests of the lhc beam loss monitoring fpga firmware</vt:lpstr>
      <vt:lpstr>Outline</vt:lpstr>
      <vt:lpstr>1/1. Introduction  The LHC Beam Loss Monitoring system</vt:lpstr>
      <vt:lpstr>1/2. Introduction  The Threshold Comparator firmware</vt:lpstr>
      <vt:lpstr>1/3. Introduction  Verification: Motivation</vt:lpstr>
      <vt:lpstr>2/1. Simulation  Scope</vt:lpstr>
      <vt:lpstr>2/2. Simulation  The RCC block</vt:lpstr>
      <vt:lpstr>2/3. Simulation  Description</vt:lpstr>
      <vt:lpstr>2/4. Simulation  Sample output waveforms</vt:lpstr>
      <vt:lpstr>2/5. Simulation  Sample output waveforms</vt:lpstr>
      <vt:lpstr>2/6. Simulation  Automatic output checker – Description</vt:lpstr>
      <vt:lpstr>2/7. Simulation  Automatic output checker – Sample outputs</vt:lpstr>
      <vt:lpstr>3/1. Hardware-based check  Scope</vt:lpstr>
      <vt:lpstr>3/2. Hardware-based check  Motivation</vt:lpstr>
      <vt:lpstr>3/3. Hardware-based check  The “Vertical Slice” card</vt:lpstr>
      <vt:lpstr>3/4. Hardware-based check  Installation</vt:lpstr>
      <vt:lpstr>3/5. Hardware-based check  Features</vt:lpstr>
      <vt:lpstr>3/6. Hardware-based check  Features – Playback of capture data</vt:lpstr>
      <vt:lpstr>4/1. Software-based check  Scope</vt:lpstr>
      <vt:lpstr>4/2. Software-based check  Description</vt:lpstr>
      <vt:lpstr>4/3. Software-based check  The “Exhaustive Threshold Triggering”</vt:lpstr>
      <vt:lpstr>4/4. Software-based check  Algorithm</vt:lpstr>
      <vt:lpstr>5. New release</vt:lpstr>
      <vt:lpstr>6. Conclusion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Csaba Hajdu</dc:creator>
  <cp:lastModifiedBy>Csaba Hajdu</cp:lastModifiedBy>
  <cp:revision>217</cp:revision>
  <dcterms:created xsi:type="dcterms:W3CDTF">2010-04-07T16:45:22Z</dcterms:created>
  <dcterms:modified xsi:type="dcterms:W3CDTF">2010-04-09T13:12:58Z</dcterms:modified>
</cp:coreProperties>
</file>