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64" r:id="rId2"/>
    <p:sldId id="707" r:id="rId3"/>
    <p:sldId id="704" r:id="rId4"/>
    <p:sldId id="705" r:id="rId5"/>
    <p:sldId id="735" r:id="rId6"/>
    <p:sldId id="736" r:id="rId7"/>
    <p:sldId id="734" r:id="rId8"/>
    <p:sldId id="737" r:id="rId9"/>
    <p:sldId id="738" r:id="rId10"/>
    <p:sldId id="739" r:id="rId11"/>
    <p:sldId id="740" r:id="rId12"/>
    <p:sldId id="725" r:id="rId13"/>
    <p:sldId id="706" r:id="rId14"/>
    <p:sldId id="703" r:id="rId15"/>
  </p:sldIdLst>
  <p:sldSz cx="9144000" cy="6858000" type="screen4x3"/>
  <p:notesSz cx="9855200" cy="67183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Font typeface="Wingdings" pitchFamily="2" charset="2"/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Wingdings" pitchFamily="2" charset="2"/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Wingdings" pitchFamily="2" charset="2"/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Wingdings" pitchFamily="2" charset="2"/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Wingdings" pitchFamily="2" charset="2"/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3399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9933"/>
    <a:srgbClr val="000000"/>
    <a:srgbClr val="C20000"/>
    <a:srgbClr val="0A95EA"/>
    <a:srgbClr val="FFFFCC"/>
    <a:srgbClr val="FFFFBF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86431" autoAdjust="0"/>
  </p:normalViewPr>
  <p:slideViewPr>
    <p:cSldViewPr snapToGrid="0">
      <p:cViewPr>
        <p:scale>
          <a:sx n="80" d="100"/>
          <a:sy n="80" d="100"/>
        </p:scale>
        <p:origin x="-288" y="-125"/>
      </p:cViewPr>
      <p:guideLst>
        <p:guide orient="horz" pos="4194"/>
        <p:guide pos="286"/>
      </p:guideLst>
    </p:cSldViewPr>
  </p:slideViewPr>
  <p:outlineViewPr>
    <p:cViewPr>
      <p:scale>
        <a:sx n="33" d="100"/>
        <a:sy n="33" d="100"/>
      </p:scale>
      <p:origin x="0" y="33725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202" y="-120"/>
      </p:cViewPr>
      <p:guideLst>
        <p:guide orient="horz" pos="2116"/>
        <p:guide pos="31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89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5" tIns="45603" rIns="91205" bIns="45603" numCol="1" anchor="t" anchorCtr="0" compatLnSpc="1">
            <a:prstTxWarp prst="textNoShape">
              <a:avLst/>
            </a:prstTxWarp>
          </a:bodyPr>
          <a:lstStyle>
            <a:lvl1pPr defTabSz="911991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40375" y="0"/>
            <a:ext cx="4295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5" tIns="45603" rIns="91205" bIns="45603" numCol="1" anchor="t" anchorCtr="0" compatLnSpc="1">
            <a:prstTxWarp prst="textNoShape">
              <a:avLst/>
            </a:prstTxWarp>
          </a:bodyPr>
          <a:lstStyle>
            <a:lvl1pPr algn="r" defTabSz="911991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3975"/>
            <a:ext cx="42989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5" tIns="45603" rIns="91205" bIns="45603" numCol="1" anchor="b" anchorCtr="0" compatLnSpc="1">
            <a:prstTxWarp prst="textNoShape">
              <a:avLst/>
            </a:prstTxWarp>
          </a:bodyPr>
          <a:lstStyle>
            <a:lvl1pPr defTabSz="911991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40375" y="6403975"/>
            <a:ext cx="4295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5" tIns="45603" rIns="91205" bIns="45603" numCol="1" anchor="b" anchorCtr="0" compatLnSpc="1">
            <a:prstTxWarp prst="textNoShape">
              <a:avLst/>
            </a:prstTxWarp>
          </a:bodyPr>
          <a:lstStyle>
            <a:lvl1pPr algn="r" defTabSz="911991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380D324-D1C3-4960-AAD1-FE282D63A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06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1" tIns="44993" rIns="89981" bIns="44993" numCol="1" anchor="t" anchorCtr="0" compatLnSpc="1">
            <a:prstTxWarp prst="textNoShape">
              <a:avLst/>
            </a:prstTxWarp>
          </a:bodyPr>
          <a:lstStyle>
            <a:lvl1pPr defTabSz="900888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67363" y="0"/>
            <a:ext cx="42322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1" tIns="44993" rIns="89981" bIns="44993" numCol="1" anchor="t" anchorCtr="0" compatLnSpc="1">
            <a:prstTxWarp prst="textNoShape">
              <a:avLst/>
            </a:prstTxWarp>
          </a:bodyPr>
          <a:lstStyle>
            <a:lvl1pPr algn="r" defTabSz="900888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3588" y="519113"/>
            <a:ext cx="3322637" cy="2490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5088" y="3217863"/>
            <a:ext cx="724217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1" tIns="44993" rIns="89981" bIns="44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0163"/>
            <a:ext cx="42306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1" tIns="44993" rIns="89981" bIns="44993" numCol="1" anchor="b" anchorCtr="0" compatLnSpc="1">
            <a:prstTxWarp prst="textNoShape">
              <a:avLst/>
            </a:prstTxWarp>
          </a:bodyPr>
          <a:lstStyle>
            <a:lvl1pPr defTabSz="900888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67363" y="6380163"/>
            <a:ext cx="42322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1" tIns="44993" rIns="89981" bIns="44993" numCol="1" anchor="b" anchorCtr="0" compatLnSpc="1">
            <a:prstTxWarp prst="textNoShape">
              <a:avLst/>
            </a:prstTxWarp>
          </a:bodyPr>
          <a:lstStyle>
            <a:lvl1pPr algn="r" defTabSz="900888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583EABE-D6A3-41D7-817B-D63AA39B8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0113"/>
            <a:fld id="{A595FACA-6CB7-4966-84EE-EE37FA965B35}" type="slidenum">
              <a:rPr lang="en-US" smtClean="0"/>
              <a:pPr defTabSz="900113"/>
              <a:t>1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09800" y="6491288"/>
            <a:ext cx="46482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1300" dirty="0"/>
              <a:t>Eva Barbara Holzer</a:t>
            </a:r>
            <a:endParaRPr lang="en-US" sz="1300" b="1" dirty="0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68313" y="6445250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5727700" y="6477000"/>
            <a:ext cx="26670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None/>
              <a:defRPr/>
            </a:pPr>
            <a:r>
              <a:rPr lang="en-US" sz="1300" dirty="0"/>
              <a:t> </a:t>
            </a:r>
            <a:r>
              <a:rPr lang="en-US" sz="1300" dirty="0" smtClean="0"/>
              <a:t>July 16, </a:t>
            </a:r>
            <a:r>
              <a:rPr lang="en-US" sz="1300" dirty="0"/>
              <a:t>2010</a:t>
            </a: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7734300" y="6442075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None/>
              <a:defRPr/>
            </a:pPr>
            <a:fld id="{0E349CB9-AB61-4FCC-9EFB-8D311CB97BA7}" type="slidenum">
              <a:rPr lang="en-US" sz="1600"/>
              <a:pPr algn="r"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Text Box 16"/>
          <p:cNvSpPr txBox="1">
            <a:spLocks noChangeArrowheads="1"/>
          </p:cNvSpPr>
          <p:nvPr userDrawn="1"/>
        </p:nvSpPr>
        <p:spPr bwMode="auto">
          <a:xfrm>
            <a:off x="381000" y="6477000"/>
            <a:ext cx="33861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1300" dirty="0"/>
              <a:t>LHC MPP</a:t>
            </a: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0663"/>
            <a:ext cx="2057400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98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3550" y="220663"/>
            <a:ext cx="8218488" cy="6223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4038600" cy="5418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5418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7DD"/>
            </a:gs>
            <a:gs pos="50000">
              <a:srgbClr val="FFFCF1"/>
            </a:gs>
            <a:gs pos="100000">
              <a:srgbClr val="FFF7D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71550"/>
            <a:ext cx="822960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491288"/>
            <a:ext cx="46482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1300" dirty="0"/>
              <a:t>Eva Barbara Holzer</a:t>
            </a:r>
            <a:endParaRPr lang="en-US" sz="1300" b="1" dirty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477000"/>
            <a:ext cx="33861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1300" dirty="0"/>
              <a:t>LHC MPP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477000"/>
            <a:ext cx="26670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None/>
              <a:defRPr/>
            </a:pPr>
            <a:r>
              <a:rPr lang="en-US" sz="1300" dirty="0" smtClean="0"/>
              <a:t>July 16, 2010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220663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45250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7734300" y="6442075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None/>
              <a:defRPr/>
            </a:pPr>
            <a:fld id="{3E002FA6-FE93-4FC7-97D9-10E845D2D89A}" type="slidenum">
              <a:rPr lang="en-US" sz="1600"/>
              <a:pPr algn="r"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844550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Eva Barbara </a:t>
            </a:r>
            <a:r>
              <a:rPr lang="en-US" dirty="0" smtClean="0"/>
              <a:t>Holzer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f</a:t>
            </a:r>
            <a:r>
              <a:rPr lang="en-US" dirty="0" smtClean="0"/>
              <a:t>or the BLM team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LHC MPP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CERN, July 17, 2010</a:t>
            </a:r>
            <a:endParaRPr lang="de-CH" dirty="0" smtClean="0"/>
          </a:p>
          <a:p>
            <a:endParaRPr lang="de-CH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Proposal on Threshold Corrections for RC Filters</a:t>
            </a:r>
            <a:endParaRPr lang="de-CH" dirty="0" smtClean="0">
              <a:solidFill>
                <a:srgbClr val="C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factors for RC time constant of 2ms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41805"/>
          <a:ext cx="8039104" cy="5403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0"/>
                <a:gridCol w="904875"/>
                <a:gridCol w="952500"/>
                <a:gridCol w="1038225"/>
                <a:gridCol w="942975"/>
                <a:gridCol w="942975"/>
                <a:gridCol w="1571625"/>
                <a:gridCol w="1114429"/>
              </a:tblGrid>
              <a:tr h="716998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 [ms]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delta(t-0</a:t>
                      </a: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pPr algn="l" fontAlgn="b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1-exp(-RS/RC)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const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linear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linear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latin typeface="Calibri" pitchFamily="34" charset="0"/>
                          <a:cs typeface="Calibri" pitchFamily="34" charset="0"/>
                        </a:rPr>
                        <a:t>Exp.</a:t>
                      </a:r>
                      <a:endParaRPr lang="en-US" sz="14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latin typeface="Calibri" pitchFamily="34" charset="0"/>
                          <a:cs typeface="Calibri" pitchFamily="34" charset="0"/>
                        </a:rPr>
                        <a:t>Delta/exp.</a:t>
                      </a:r>
                      <a:endParaRPr lang="en-US" sz="14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0.019801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0.009934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0.006633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0.006633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0.00604925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3.27335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0.039211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0.019736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0.013201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0.013201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0.01204168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3.256236</a:t>
                      </a:r>
                    </a:p>
                  </a:txBody>
                  <a:tcPr anchor="ctr"/>
                </a:tc>
              </a:tr>
              <a:tr h="2987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0.147856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0.075899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0.051266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0.051266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0.0468388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3.156704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0.273851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0.144216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0.098652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0.098652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0.09031911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3.032038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0.721963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0.435967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0.318802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0.318802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0.29519402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2.445723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0.994024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0.805855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0.685213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0.685213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0.65328106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1.521587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81.92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0.975586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0.952364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0.952364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0.94379834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1.059548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655.36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0.996948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0.993915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0.993915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0.99273469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1.007318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1310.72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0.998474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0.996953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0.996953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0.99635857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1.003655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5242.88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0.999619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0.999237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0.999237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0.99908799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1.000913</a:t>
                      </a:r>
                    </a:p>
                  </a:txBody>
                  <a:tcPr anchor="ctr"/>
                </a:tc>
              </a:tr>
              <a:tr h="31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20971.52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0.999905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0.999809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0.999809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0.9997719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1.000228</a:t>
                      </a:r>
                    </a:p>
                  </a:txBody>
                  <a:tcPr anchor="ctr"/>
                </a:tc>
              </a:tr>
              <a:tr h="40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83886.08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0.999976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0.999952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0.999952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0.99994297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1.000057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4876801" y="1714500"/>
            <a:ext cx="2438400" cy="267652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39026" y="1657350"/>
            <a:ext cx="1009649" cy="44767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52626" y="1714500"/>
            <a:ext cx="914399" cy="267652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difference</a:t>
            </a:r>
          </a:p>
          <a:p>
            <a:pPr lvl="1"/>
            <a:r>
              <a:rPr lang="en-US" dirty="0" smtClean="0"/>
              <a:t>between </a:t>
            </a:r>
            <a:r>
              <a:rPr lang="el-GR" dirty="0" smtClean="0"/>
              <a:t>δ</a:t>
            </a:r>
            <a:r>
              <a:rPr lang="en-US" dirty="0" smtClean="0"/>
              <a:t>(t - 0) and the exponential increase</a:t>
            </a:r>
          </a:p>
          <a:p>
            <a:pPr lvl="1"/>
            <a:r>
              <a:rPr lang="en-US" dirty="0" smtClean="0"/>
              <a:t>factor 3.3</a:t>
            </a:r>
          </a:p>
          <a:p>
            <a:endParaRPr lang="en-US" dirty="0" smtClean="0"/>
          </a:p>
          <a:p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Apply the least correction: </a:t>
            </a:r>
            <a:r>
              <a:rPr lang="el-GR" dirty="0" smtClean="0"/>
              <a:t>δ</a:t>
            </a:r>
            <a:r>
              <a:rPr lang="en-US" dirty="0" smtClean="0"/>
              <a:t>(t - 0)</a:t>
            </a:r>
          </a:p>
          <a:p>
            <a:pPr lvl="2"/>
            <a:r>
              <a:rPr lang="en-US" dirty="0" smtClean="0"/>
              <a:t>Practical reasons</a:t>
            </a:r>
          </a:p>
          <a:p>
            <a:pPr lvl="3"/>
            <a:r>
              <a:rPr lang="en-US" dirty="0" smtClean="0"/>
              <a:t>RS5 is comparatively low already</a:t>
            </a:r>
          </a:p>
          <a:p>
            <a:pPr lvl="3"/>
            <a:r>
              <a:rPr lang="en-US" dirty="0" smtClean="0"/>
              <a:t>This type of correction is already applied on all RS1 – RS3 for ion signal effect (ionization chamber does not give delta signal)</a:t>
            </a:r>
          </a:p>
          <a:p>
            <a:pPr lvl="2"/>
            <a:r>
              <a:rPr lang="en-US" dirty="0" smtClean="0"/>
              <a:t>Biggest difference seen is only factor 3.3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 we need to protect against faster losses?</a:t>
            </a:r>
          </a:p>
          <a:p>
            <a:r>
              <a:rPr lang="en-US" dirty="0" smtClean="0"/>
              <a:t>Rise time effect (measured: 0.12 ms to </a:t>
            </a:r>
            <a:r>
              <a:rPr lang="en-US" dirty="0" smtClean="0"/>
              <a:t>0.2ms) ?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for RC time constant of 2ms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slides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Over-injection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 l="11812" t="76689" r="29428" b="1192"/>
          <a:stretch>
            <a:fillRect/>
          </a:stretch>
        </p:blipFill>
        <p:spPr bwMode="auto">
          <a:xfrm>
            <a:off x="127000" y="1414463"/>
            <a:ext cx="8918575" cy="439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Thresholds 4 MBX monitors now allow for over-injection onto a ‘fat’ pilot. </a:t>
            </a:r>
            <a:r>
              <a:rPr lang="en-US" dirty="0" smtClean="0">
                <a:solidFill>
                  <a:srgbClr val="339933"/>
                </a:solidFill>
              </a:rPr>
              <a:t>Requested: Brennan</a:t>
            </a:r>
          </a:p>
          <a:p>
            <a:pPr lvl="2"/>
            <a:r>
              <a:rPr lang="en-US" dirty="0" smtClean="0"/>
              <a:t>40us to 10ms (RS1 to RS6 ) changed for 450 GeV</a:t>
            </a:r>
          </a:p>
          <a:p>
            <a:pPr lvl="1"/>
            <a:r>
              <a:rPr lang="en-US" sz="1800" dirty="0" smtClean="0"/>
              <a:t>BLMEI.04R8.B2E10_MBXB and BLMEI.04L2.B1E10_MBXA</a:t>
            </a:r>
          </a:p>
          <a:p>
            <a:pPr lvl="2"/>
            <a:r>
              <a:rPr lang="en-US" dirty="0" smtClean="0"/>
              <a:t>Up to ‘pilot’ of ~8e9</a:t>
            </a:r>
          </a:p>
          <a:p>
            <a:pPr lvl="2"/>
            <a:r>
              <a:rPr lang="en-US" dirty="0" smtClean="0"/>
              <a:t>At the next possibility: increase margin to 1.2e10 (same as MQXA)</a:t>
            </a:r>
          </a:p>
          <a:p>
            <a:pPr lvl="2"/>
            <a:r>
              <a:rPr lang="en-US" sz="1400" dirty="0" smtClean="0"/>
              <a:t>Thresholds to be recalculated (unnecessarily low for higher energies)</a:t>
            </a:r>
          </a:p>
          <a:p>
            <a:pPr lvl="1"/>
            <a:r>
              <a:rPr lang="en-US" sz="1800" dirty="0" smtClean="0"/>
              <a:t>BLMEI.04R8.B2E20_MBXB and BLMEI.04L2.B1E20_MBXA</a:t>
            </a:r>
          </a:p>
          <a:p>
            <a:pPr lvl="2"/>
            <a:r>
              <a:rPr lang="en-US" sz="1400" dirty="0" smtClean="0"/>
              <a:t>Final – to be verified</a:t>
            </a:r>
          </a:p>
          <a:p>
            <a:r>
              <a:rPr lang="en-US" dirty="0" smtClean="0"/>
              <a:t>Threshold on </a:t>
            </a:r>
            <a:r>
              <a:rPr lang="en-US" dirty="0" smtClean="0">
                <a:solidFill>
                  <a:srgbClr val="C00000"/>
                </a:solidFill>
              </a:rPr>
              <a:t>TCT</a:t>
            </a:r>
            <a:r>
              <a:rPr lang="en-US" dirty="0" smtClean="0"/>
              <a:t> not increased (</a:t>
            </a:r>
            <a:r>
              <a:rPr lang="en-US" dirty="0" smtClean="0">
                <a:solidFill>
                  <a:srgbClr val="339933"/>
                </a:solidFill>
              </a:rPr>
              <a:t>requested: Ralph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next in the line to trigger</a:t>
            </a:r>
            <a:endParaRPr lang="en-US" dirty="0" smtClean="0"/>
          </a:p>
          <a:p>
            <a:r>
              <a:rPr lang="en-US" dirty="0" smtClean="0"/>
              <a:t>Two additional corrections:</a:t>
            </a:r>
          </a:p>
          <a:p>
            <a:pPr lvl="1"/>
            <a:r>
              <a:rPr lang="en-US" sz="1800" dirty="0" smtClean="0"/>
              <a:t>Swap names: BLMEI.04L2.B1E10_MBXA and BLMEI.04L2.B1E20_MBXA</a:t>
            </a:r>
          </a:p>
          <a:p>
            <a:pPr lvl="2"/>
            <a:r>
              <a:rPr lang="en-US" dirty="0" smtClean="0"/>
              <a:t>Past logging data reassigned accordingly – should be transparent</a:t>
            </a:r>
          </a:p>
          <a:p>
            <a:pPr lvl="1"/>
            <a:r>
              <a:rPr lang="en-US" sz="1800" dirty="0" smtClean="0"/>
              <a:t>Corrected threshold settings (3 MBX monitors were in wrong family)</a:t>
            </a:r>
          </a:p>
          <a:p>
            <a:r>
              <a:rPr lang="en-US" dirty="0" smtClean="0"/>
              <a:t>ECR to be done once all changes finalized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76213"/>
            <a:ext cx="8218487" cy="628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 l="13545" t="23709" r="32722" b="37733"/>
          <a:stretch>
            <a:fillRect/>
          </a:stretch>
        </p:blipFill>
        <p:spPr bwMode="auto">
          <a:xfrm>
            <a:off x="303213" y="306388"/>
            <a:ext cx="6491287" cy="609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6" name="Left Arrow 3"/>
          <p:cNvSpPr>
            <a:spLocks noChangeArrowheads="1"/>
          </p:cNvSpPr>
          <p:nvPr/>
        </p:nvSpPr>
        <p:spPr bwMode="auto">
          <a:xfrm>
            <a:off x="6465888" y="750888"/>
            <a:ext cx="762000" cy="201612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197" name="Left Arrow 4"/>
          <p:cNvSpPr>
            <a:spLocks noChangeArrowheads="1"/>
          </p:cNvSpPr>
          <p:nvPr/>
        </p:nvSpPr>
        <p:spPr bwMode="auto">
          <a:xfrm>
            <a:off x="6465888" y="1089025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198" name="Left Arrow 5"/>
          <p:cNvSpPr>
            <a:spLocks noChangeArrowheads="1"/>
          </p:cNvSpPr>
          <p:nvPr/>
        </p:nvSpPr>
        <p:spPr bwMode="auto">
          <a:xfrm>
            <a:off x="6465888" y="1481138"/>
            <a:ext cx="762000" cy="201612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199" name="Left Arrow 7"/>
          <p:cNvSpPr>
            <a:spLocks noChangeArrowheads="1"/>
          </p:cNvSpPr>
          <p:nvPr/>
        </p:nvSpPr>
        <p:spPr bwMode="auto">
          <a:xfrm>
            <a:off x="6465888" y="2994025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0" name="Left Arrow 8"/>
          <p:cNvSpPr>
            <a:spLocks noChangeArrowheads="1"/>
          </p:cNvSpPr>
          <p:nvPr/>
        </p:nvSpPr>
        <p:spPr bwMode="auto">
          <a:xfrm>
            <a:off x="6465888" y="3341688"/>
            <a:ext cx="762000" cy="201612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1" name="Left Arrow 9"/>
          <p:cNvSpPr>
            <a:spLocks noChangeArrowheads="1"/>
          </p:cNvSpPr>
          <p:nvPr/>
        </p:nvSpPr>
        <p:spPr bwMode="auto">
          <a:xfrm>
            <a:off x="6465888" y="3711575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2" name="Left Arrow 10"/>
          <p:cNvSpPr>
            <a:spLocks noChangeArrowheads="1"/>
          </p:cNvSpPr>
          <p:nvPr/>
        </p:nvSpPr>
        <p:spPr bwMode="auto">
          <a:xfrm>
            <a:off x="6465888" y="4071938"/>
            <a:ext cx="762000" cy="201612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3" name="Left Arrow 11"/>
          <p:cNvSpPr>
            <a:spLocks noChangeArrowheads="1"/>
          </p:cNvSpPr>
          <p:nvPr/>
        </p:nvSpPr>
        <p:spPr bwMode="auto">
          <a:xfrm>
            <a:off x="6465888" y="4473575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4" name="Left Arrow 12"/>
          <p:cNvSpPr>
            <a:spLocks noChangeArrowheads="1"/>
          </p:cNvSpPr>
          <p:nvPr/>
        </p:nvSpPr>
        <p:spPr bwMode="auto">
          <a:xfrm>
            <a:off x="6465888" y="4854575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5" name="Left Arrow 13"/>
          <p:cNvSpPr>
            <a:spLocks noChangeArrowheads="1"/>
          </p:cNvSpPr>
          <p:nvPr/>
        </p:nvSpPr>
        <p:spPr bwMode="auto">
          <a:xfrm>
            <a:off x="6465888" y="5018088"/>
            <a:ext cx="762000" cy="201612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6" name="Left Arrow 14"/>
          <p:cNvSpPr>
            <a:spLocks noChangeArrowheads="1"/>
          </p:cNvSpPr>
          <p:nvPr/>
        </p:nvSpPr>
        <p:spPr bwMode="auto">
          <a:xfrm>
            <a:off x="6465888" y="5192713"/>
            <a:ext cx="762000" cy="201612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7" name="Left Arrow 15"/>
          <p:cNvSpPr>
            <a:spLocks noChangeArrowheads="1"/>
          </p:cNvSpPr>
          <p:nvPr/>
        </p:nvSpPr>
        <p:spPr bwMode="auto">
          <a:xfrm>
            <a:off x="6465888" y="5387975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8" name="Left Arrow 16"/>
          <p:cNvSpPr>
            <a:spLocks noChangeArrowheads="1"/>
          </p:cNvSpPr>
          <p:nvPr/>
        </p:nvSpPr>
        <p:spPr bwMode="auto">
          <a:xfrm>
            <a:off x="6465888" y="5562600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09" name="Left Arrow 17"/>
          <p:cNvSpPr>
            <a:spLocks noChangeArrowheads="1"/>
          </p:cNvSpPr>
          <p:nvPr/>
        </p:nvSpPr>
        <p:spPr bwMode="auto">
          <a:xfrm>
            <a:off x="6465888" y="5737225"/>
            <a:ext cx="762000" cy="201613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  <p:sp>
        <p:nvSpPr>
          <p:cNvPr id="8210" name="Left Arrow 18"/>
          <p:cNvSpPr>
            <a:spLocks noChangeArrowheads="1"/>
          </p:cNvSpPr>
          <p:nvPr/>
        </p:nvSpPr>
        <p:spPr bwMode="auto">
          <a:xfrm>
            <a:off x="6465888" y="5932488"/>
            <a:ext cx="762000" cy="201612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228600" indent="-22860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 filter for the monitors </a:t>
            </a:r>
            <a:r>
              <a:rPr lang="en-US" dirty="0" smtClean="0">
                <a:solidFill>
                  <a:srgbClr val="339933"/>
                </a:solidFill>
              </a:rPr>
              <a:t>requested by the injection team factor 25 </a:t>
            </a:r>
            <a:r>
              <a:rPr lang="en-US" dirty="0" smtClean="0"/>
              <a:t>(all are external monitors;)</a:t>
            </a:r>
            <a:endParaRPr lang="en-US" dirty="0" smtClean="0">
              <a:solidFill>
                <a:srgbClr val="339933"/>
              </a:solidFill>
            </a:endParaRPr>
          </a:p>
          <a:p>
            <a:r>
              <a:rPr lang="en-US" dirty="0" smtClean="0"/>
              <a:t>Maximum current will be reduced by a factor of 8.3 by RC filter and additional factor of 3 with (future) thresholds</a:t>
            </a:r>
          </a:p>
          <a:p>
            <a:r>
              <a:rPr lang="en-US" dirty="0" smtClean="0"/>
              <a:t> Factor of ~10 between signal on external and internal monitors</a:t>
            </a:r>
          </a:p>
          <a:p>
            <a:r>
              <a:rPr lang="en-US" dirty="0" smtClean="0"/>
              <a:t> For moment the threshold values not changed! </a:t>
            </a:r>
          </a:p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For all other energies the thresholds are now too high</a:t>
            </a:r>
          </a:p>
          <a:p>
            <a:pPr lvl="1"/>
            <a:r>
              <a:rPr lang="en-US" dirty="0" smtClean="0"/>
              <a:t>A quench could occur </a:t>
            </a:r>
          </a:p>
          <a:p>
            <a:pPr lvl="1"/>
            <a:r>
              <a:rPr lang="en-US" dirty="0" smtClean="0"/>
              <a:t>New thresholds to be calculated asap</a:t>
            </a:r>
          </a:p>
          <a:p>
            <a:endParaRPr lang="en-US" dirty="0" smtClean="0"/>
          </a:p>
          <a:p>
            <a:r>
              <a:rPr lang="en-US" dirty="0" smtClean="0"/>
              <a:t>All these monitors set to maskable</a:t>
            </a:r>
          </a:p>
          <a:p>
            <a:endParaRPr lang="en-US" dirty="0" smtClean="0"/>
          </a:p>
          <a:p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Estimate: Quench of magnet by outside shower if injection intensity </a:t>
            </a:r>
            <a:b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</a:br>
            <a:r>
              <a:rPr lang="en-GB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2e13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(April 2010): Injection of higher intensity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injection losses</a:t>
            </a:r>
          </a:p>
          <a:p>
            <a:pPr marL="793750" lvl="1" indent="-457200">
              <a:buNone/>
            </a:pPr>
            <a:r>
              <a:rPr lang="en-US" dirty="0" smtClean="0">
                <a:sym typeface="Wingdings" pitchFamily="2" charset="2"/>
              </a:rPr>
              <a:t> 450 GeV thresholds have to be adapted to the shape of instantaneous (delta) losses.</a:t>
            </a:r>
          </a:p>
          <a:p>
            <a:pPr marL="793750" lvl="1" indent="-457200">
              <a:buNone/>
            </a:pPr>
            <a:r>
              <a:rPr lang="en-US" dirty="0" smtClean="0">
                <a:sym typeface="Wingdings" pitchFamily="2" charset="2"/>
              </a:rPr>
              <a:t>	Well defined procedure, which was already done for different magnets (not discussed here).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All other energies: adapt thresholds to ‘cancel’ the effect of the filter</a:t>
            </a:r>
          </a:p>
          <a:p>
            <a:pPr marL="793750" lvl="1" indent="-457200"/>
            <a:r>
              <a:rPr lang="en-US" dirty="0" smtClean="0"/>
              <a:t>Definition of cancel: </a:t>
            </a:r>
            <a:r>
              <a:rPr lang="en-US" dirty="0" smtClean="0">
                <a:solidFill>
                  <a:srgbClr val="FF0000"/>
                </a:solidFill>
              </a:rPr>
              <a:t>same amount of loss </a:t>
            </a:r>
            <a:r>
              <a:rPr lang="en-US" dirty="0" smtClean="0"/>
              <a:t>leads to beam abort with the </a:t>
            </a:r>
            <a:r>
              <a:rPr lang="en-US" dirty="0" smtClean="0">
                <a:solidFill>
                  <a:srgbClr val="FF0000"/>
                </a:solidFill>
              </a:rPr>
              <a:t>same time delay</a:t>
            </a:r>
          </a:p>
          <a:p>
            <a:pPr marL="793750" lvl="1" indent="-457200"/>
            <a:r>
              <a:rPr lang="en-US" dirty="0" smtClean="0"/>
              <a:t>Correction factor for thresholds depends on the time evolution of the beam loss</a:t>
            </a:r>
          </a:p>
          <a:p>
            <a:pPr marL="793750" lvl="1" indent="-457200"/>
            <a:r>
              <a:rPr lang="en-US" dirty="0" smtClean="0"/>
              <a:t>100% correction for all possible loss scenarios is not possible</a:t>
            </a:r>
          </a:p>
          <a:p>
            <a:pPr marL="793750" lvl="1" indent="-457200"/>
            <a:endParaRPr lang="en-US" dirty="0" smtClean="0"/>
          </a:p>
          <a:p>
            <a:pPr marL="793750" lvl="1" indent="-457200">
              <a:buNone/>
            </a:pPr>
            <a:r>
              <a:rPr lang="en-US" dirty="0" smtClean="0">
                <a:sym typeface="Wingdings" pitchFamily="2" charset="2"/>
              </a:rPr>
              <a:t> need to decide on a reasonable loss evolution</a:t>
            </a:r>
            <a:endParaRPr lang="en-US" dirty="0" smtClean="0"/>
          </a:p>
          <a:p>
            <a:pPr marL="793750" lvl="1" indent="-457200"/>
            <a:endParaRPr lang="en-US" dirty="0" smtClean="0"/>
          </a:p>
          <a:p>
            <a:pPr marL="793750" lvl="1" indent="-457200">
              <a:buNone/>
            </a:pPr>
            <a:endParaRPr lang="en-US" dirty="0" smtClean="0"/>
          </a:p>
          <a:p>
            <a:pPr marL="793750" lvl="1" indent="-457200">
              <a:buNone/>
            </a:pPr>
            <a:endParaRPr lang="en-US" dirty="0" smtClean="0">
              <a:sym typeface="Wingdings" pitchFamily="2" charset="2"/>
            </a:endParaRPr>
          </a:p>
          <a:p>
            <a:pPr marL="793750" lvl="1" indent="-457200"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Thresholds after filter installation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 response approximated by exponentially decaying signal (rise time = zero). </a:t>
            </a:r>
          </a:p>
          <a:p>
            <a:pPr lvl="2"/>
            <a:r>
              <a:rPr lang="en-US" dirty="0" smtClean="0"/>
              <a:t>For bigger filters (rise time 0.3ms) this is not a good approximation</a:t>
            </a:r>
          </a:p>
          <a:p>
            <a:pPr lvl="2"/>
            <a:r>
              <a:rPr lang="en-US" dirty="0" smtClean="0"/>
              <a:t>For the filter in question the rise time is </a:t>
            </a:r>
            <a:r>
              <a:rPr lang="en-US" dirty="0" smtClean="0"/>
              <a:t>between </a:t>
            </a:r>
            <a:r>
              <a:rPr lang="en-US" dirty="0" smtClean="0"/>
              <a:t>0.12 </a:t>
            </a:r>
            <a:r>
              <a:rPr lang="en-US" dirty="0" smtClean="0"/>
              <a:t>ms to </a:t>
            </a:r>
            <a:r>
              <a:rPr lang="en-US" dirty="0" smtClean="0"/>
              <a:t>0.2ms (to be confirmed). If confirmed, the thresholds of the first 3 integration times should be reduced further accordingly.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Analytical calculation</a:t>
            </a:r>
          </a:p>
          <a:p>
            <a:pPr lvl="1"/>
            <a:r>
              <a:rPr lang="en-US" dirty="0" smtClean="0"/>
              <a:t>Filter response folded with loss evolution</a:t>
            </a:r>
          </a:p>
          <a:p>
            <a:pPr lvl="1"/>
            <a:r>
              <a:rPr lang="en-US" dirty="0" smtClean="0"/>
              <a:t>Integrated signal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Dependence on Loss Evolution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loss distributions</a:t>
            </a:r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0464" y="1312863"/>
            <a:ext cx="6812486" cy="41362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800725" y="5610225"/>
            <a:ext cx="2952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normalized to integration 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00175"/>
            <a:ext cx="1285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Protons lost in a.u.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rot="16200000" flipH="1">
            <a:off x="552451" y="3200402"/>
            <a:ext cx="3381372" cy="9524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16200000" flipH="1">
            <a:off x="4162428" y="3200403"/>
            <a:ext cx="3371847" cy="19046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10800000">
            <a:off x="6181726" y="1924049"/>
            <a:ext cx="371475" cy="9526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648450" y="1752600"/>
            <a:ext cx="790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tx1"/>
                </a:solidFill>
              </a:rPr>
              <a:t>δ(</a:t>
            </a:r>
            <a:r>
              <a:rPr lang="en-US" sz="1600" dirty="0" smtClean="0">
                <a:solidFill>
                  <a:schemeClr val="tx1"/>
                </a:solidFill>
              </a:rPr>
              <a:t>t - 0)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rot="10800000">
            <a:off x="6219826" y="2305049"/>
            <a:ext cx="371475" cy="9526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657974" y="2133600"/>
            <a:ext cx="2600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tx1"/>
                </a:solidFill>
              </a:rPr>
              <a:t>δ(</a:t>
            </a:r>
            <a:r>
              <a:rPr lang="en-US" sz="1600" dirty="0" smtClean="0">
                <a:solidFill>
                  <a:schemeClr val="tx1"/>
                </a:solidFill>
              </a:rPr>
              <a:t>t - </a:t>
            </a:r>
            <a:r>
              <a:rPr lang="en-US" sz="1600" dirty="0" err="1" smtClean="0">
                <a:solidFill>
                  <a:schemeClr val="tx1"/>
                </a:solidFill>
              </a:rPr>
              <a:t>integration_time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l-GR" sz="1800" dirty="0" smtClean="0"/>
              <a:t>δ</a:t>
            </a:r>
            <a:r>
              <a:rPr lang="en-US" sz="1800" dirty="0" smtClean="0"/>
              <a:t>(t - 0)</a:t>
            </a:r>
          </a:p>
          <a:p>
            <a:pPr marL="679450" lvl="1" indent="-342900">
              <a:buNone/>
            </a:pPr>
            <a:r>
              <a:rPr lang="en-US" sz="1800" dirty="0" smtClean="0"/>
              <a:t>1-exp(-RS/RC)       RS…integration time    RC…filter time constant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Constant loss        </a:t>
            </a:r>
            <a:r>
              <a:rPr lang="en-US" sz="1800" dirty="0" smtClean="0">
                <a:solidFill>
                  <a:schemeClr val="tx1"/>
                </a:solidFill>
              </a:rPr>
              <a:t>1-(RC/RS)*(1-exp(-RS/RC))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Linear increasing loss</a:t>
            </a:r>
          </a:p>
          <a:p>
            <a:pPr marL="679450" lvl="1" indent="-342900">
              <a:buNone/>
            </a:pPr>
            <a:r>
              <a:rPr lang="en-US" sz="1800" dirty="0" smtClean="0"/>
              <a:t>1+(2*RC*RC/(RS*RS))*(1-exp(-RS/RC))-2*RC/RS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Exponentially increasing with time constant equal to integration time:</a:t>
            </a:r>
          </a:p>
          <a:p>
            <a:pPr marL="685800" lvl="1" indent="-342900"/>
            <a:r>
              <a:rPr lang="en-US" sz="1800" dirty="0" smtClean="0"/>
              <a:t>The longer the running sum, the slower the development of the loss to protect against</a:t>
            </a:r>
          </a:p>
          <a:p>
            <a:pPr marL="685800" lvl="1" indent="-342900"/>
            <a:r>
              <a:rPr lang="en-US" sz="1800" dirty="0" smtClean="0"/>
              <a:t>Argument: The running sum RS5 with an integration time of 2.56 ms should protect against losses which develop on that time scale.</a:t>
            </a:r>
          </a:p>
          <a:p>
            <a:pPr marL="685800" lvl="1" indent="-342900"/>
            <a:r>
              <a:rPr lang="en-US" sz="1800" dirty="0" smtClean="0"/>
              <a:t>The shortest RS has to protect against instantaneous (which are the most dangerous ones for the magnet).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dirty="0" smtClean="0"/>
              <a:t>δ</a:t>
            </a:r>
            <a:r>
              <a:rPr lang="en-US" sz="1800" dirty="0" smtClean="0"/>
              <a:t>(t - </a:t>
            </a:r>
            <a:r>
              <a:rPr lang="en-US" sz="1800" dirty="0" err="1" smtClean="0"/>
              <a:t>integration_time</a:t>
            </a:r>
            <a:r>
              <a:rPr lang="en-US" sz="1800" dirty="0" smtClean="0"/>
              <a:t>)</a:t>
            </a:r>
          </a:p>
          <a:p>
            <a:pPr lvl="1">
              <a:buFont typeface="Wingdings"/>
              <a:buChar char="à"/>
            </a:pPr>
            <a:r>
              <a:rPr lang="en-US" sz="1800" dirty="0" smtClean="0">
                <a:sym typeface="Wingdings" pitchFamily="2" charset="2"/>
              </a:rPr>
              <a:t> not possible to cancel the effect (thresholds go towards zero when delta function approaches the end of the integration window)</a:t>
            </a:r>
          </a:p>
          <a:p>
            <a:pPr lvl="1">
              <a:buFont typeface="Wingdings"/>
              <a:buChar char="à"/>
            </a:pPr>
            <a:r>
              <a:rPr lang="en-US" sz="1800" dirty="0" smtClean="0">
                <a:sym typeface="Wingdings" pitchFamily="2" charset="2"/>
              </a:rPr>
              <a:t> When corrections are calculated with </a:t>
            </a:r>
            <a:r>
              <a:rPr lang="el-GR" sz="1800" dirty="0" smtClean="0"/>
              <a:t>δ</a:t>
            </a:r>
            <a:r>
              <a:rPr lang="en-US" sz="1800" dirty="0" smtClean="0"/>
              <a:t>(t - 0) </a:t>
            </a:r>
            <a:r>
              <a:rPr lang="en-US" sz="1800" dirty="0" smtClean="0">
                <a:sym typeface="Wingdings" pitchFamily="2" charset="2"/>
              </a:rPr>
              <a:t>the maximum time delay of the abort signal is the integration time of the RS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distributions: correction effect gets stronger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factors for RC time constant of 2ms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5437187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Multiplication correction factor for the 12 </a:t>
            </a:r>
            <a:r>
              <a:rPr lang="en-US" sz="1800" dirty="0" smtClean="0"/>
              <a:t>integration time windows. A factor of 1 means no correction.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90401"/>
            <a:ext cx="7400925" cy="445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277100" y="6010275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[s]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Settings\eholzer\Application Data\Microsoft\Templates\ltc.pot</Template>
  <TotalTime>41650</TotalTime>
  <Words>746</Words>
  <Application>Microsoft Office PowerPoint</Application>
  <PresentationFormat>On-screen Show (4:3)</PresentationFormat>
  <Paragraphs>201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Proposal on Threshold Corrections for RC Filters</vt:lpstr>
      <vt:lpstr>Slide 2</vt:lpstr>
      <vt:lpstr>Slide 3</vt:lpstr>
      <vt:lpstr>History (April 2010): Injection of higher intensity</vt:lpstr>
      <vt:lpstr>New Thresholds after filter installation</vt:lpstr>
      <vt:lpstr>Investigate Dependence on Loss Evolution</vt:lpstr>
      <vt:lpstr>Proton loss distributions</vt:lpstr>
      <vt:lpstr>Loss distributions: correction effect gets stronger</vt:lpstr>
      <vt:lpstr>Correction factors for RC time constant of 2ms</vt:lpstr>
      <vt:lpstr>Correction factors for RC time constant of 2ms</vt:lpstr>
      <vt:lpstr>Conclusion for RC time constant of 2ms</vt:lpstr>
      <vt:lpstr>Some more slides</vt:lpstr>
      <vt:lpstr>Over-injection</vt:lpstr>
      <vt:lpstr>Over-injection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BLM System</dc:title>
  <dc:creator>E.B. Holzer</dc:creator>
  <cp:lastModifiedBy>Eva Barbara Holzer</cp:lastModifiedBy>
  <cp:revision>2904</cp:revision>
  <cp:lastPrinted>2001-09-25T19:56:24Z</cp:lastPrinted>
  <dcterms:created xsi:type="dcterms:W3CDTF">2000-10-02T15:40:10Z</dcterms:created>
  <dcterms:modified xsi:type="dcterms:W3CDTF">2010-07-16T11:01:24Z</dcterms:modified>
</cp:coreProperties>
</file>