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9"/>
  </p:notesMasterIdLst>
  <p:handoutMasterIdLst>
    <p:handoutMasterId r:id="rId20"/>
  </p:handoutMasterIdLst>
  <p:sldIdLst>
    <p:sldId id="365" r:id="rId2"/>
    <p:sldId id="347" r:id="rId3"/>
    <p:sldId id="401" r:id="rId4"/>
    <p:sldId id="390" r:id="rId5"/>
    <p:sldId id="400" r:id="rId6"/>
    <p:sldId id="399" r:id="rId7"/>
    <p:sldId id="398" r:id="rId8"/>
    <p:sldId id="395" r:id="rId9"/>
    <p:sldId id="402" r:id="rId10"/>
    <p:sldId id="403" r:id="rId11"/>
    <p:sldId id="397" r:id="rId12"/>
    <p:sldId id="396" r:id="rId13"/>
    <p:sldId id="391" r:id="rId14"/>
    <p:sldId id="356" r:id="rId15"/>
    <p:sldId id="392" r:id="rId16"/>
    <p:sldId id="393" r:id="rId17"/>
    <p:sldId id="394" r:id="rId1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003399"/>
    <a:srgbClr val="006600"/>
    <a:srgbClr val="FFFF00"/>
    <a:srgbClr val="CC0000"/>
    <a:srgbClr val="99FF66"/>
    <a:srgbClr val="FFFF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0" autoAdjust="0"/>
    <p:restoredTop sz="86466" autoAdjust="0"/>
  </p:normalViewPr>
  <p:slideViewPr>
    <p:cSldViewPr snapToGrid="0">
      <p:cViewPr>
        <p:scale>
          <a:sx n="80" d="100"/>
          <a:sy n="80" d="100"/>
        </p:scale>
        <p:origin x="-336" y="-67"/>
      </p:cViewPr>
      <p:guideLst>
        <p:guide orient="horz" pos="226"/>
        <p:guide pos="5594"/>
      </p:guideLst>
    </p:cSldViewPr>
  </p:slideViewPr>
  <p:outlineViewPr>
    <p:cViewPr>
      <p:scale>
        <a:sx n="33" d="100"/>
        <a:sy n="33" d="100"/>
      </p:scale>
      <p:origin x="0" y="14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46F0F6-8689-4E84-B4F4-3F29E8A41E36}" type="datetimeFigureOut">
              <a:rPr lang="en-US"/>
              <a:pPr>
                <a:defRPr/>
              </a:pPr>
              <a:t>11/26/2010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818025-136C-4C05-BEBA-DCF6E0517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F5D2C01D-299D-4075-A827-6E08116491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/>
              <a:t>Eva Barbara Holzer</a:t>
            </a:r>
            <a:endParaRPr lang="en-US" sz="1300" b="1" dirty="0"/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5BB5CDE-ED38-4478-8721-A5A4B05B3416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/>
              <a:t>Eva Barbara Holzer</a:t>
            </a:r>
            <a:endParaRPr lang="en-US" sz="1300" b="1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Threshold WG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October 24, </a:t>
            </a:r>
            <a:r>
              <a:rPr lang="en-US" sz="1300" dirty="0"/>
              <a:t>2010</a:t>
            </a: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5D4CCE8-4A2A-4037-BAA0-48E6A3393006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9" r:id="rId2"/>
    <p:sldLayoutId id="2147483810" r:id="rId3"/>
    <p:sldLayoutId id="214748381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dirty="0" smtClean="0"/>
              <a:t>Warm Magnet Thresholds</a:t>
            </a:r>
            <a:endParaRPr lang="en-US" sz="4400" dirty="0" smtClean="0"/>
          </a:p>
        </p:txBody>
      </p:sp>
      <p:sp>
        <p:nvSpPr>
          <p:cNvPr id="8195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400" dirty="0" smtClean="0"/>
              <a:t>Other Slides</a:t>
            </a:r>
            <a:endParaRPr lang="en-US" sz="4400" dirty="0" smtClean="0"/>
          </a:p>
        </p:txBody>
      </p:sp>
      <p:sp>
        <p:nvSpPr>
          <p:cNvPr id="24579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TCTVB_RC8 family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149" y="1527402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TDI_RC8 family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634" y="1440317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400" dirty="0" smtClean="0"/>
              <a:t>Collimator </a:t>
            </a:r>
            <a:r>
              <a:rPr lang="en-US" sz="4400" dirty="0" smtClean="0"/>
              <a:t>Thresholds</a:t>
            </a:r>
          </a:p>
        </p:txBody>
      </p:sp>
      <p:sp>
        <p:nvSpPr>
          <p:cNvPr id="24579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ym typeface="Wingdings" pitchFamily="2" charset="2"/>
              </a:rPr>
              <a:t>Standard Collimator thresholds: </a:t>
            </a:r>
            <a:r>
              <a:rPr lang="en-US" sz="2400" smtClean="0"/>
              <a:t>MF = 1.0 (dynamic range)</a:t>
            </a:r>
          </a:p>
          <a:p>
            <a:pPr lvl="1"/>
            <a:r>
              <a:rPr lang="en-US" sz="2400" b="1" smtClean="0">
                <a:solidFill>
                  <a:srgbClr val="00B0F0"/>
                </a:solidFill>
              </a:rPr>
              <a:t>95</a:t>
            </a:r>
            <a:r>
              <a:rPr lang="en-US" sz="2400" smtClean="0"/>
              <a:t> Ionization Chambers</a:t>
            </a:r>
          </a:p>
          <a:p>
            <a:pPr lvl="1"/>
            <a:r>
              <a:rPr lang="en-US" sz="2400" smtClean="0"/>
              <a:t>Extensive simulations (protons </a:t>
            </a:r>
            <a:r>
              <a:rPr lang="en-US" sz="2400" smtClean="0">
                <a:sym typeface="Wingdings" pitchFamily="2" charset="2"/>
              </a:rPr>
              <a:t> collimator heating and damage)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FLUKA simulations and beam measurements (protons  BLM signal)</a:t>
            </a:r>
            <a:endParaRPr lang="en-US" sz="2400" smtClean="0"/>
          </a:p>
          <a:p>
            <a:pPr lvl="1"/>
            <a:r>
              <a:rPr lang="en-US" sz="2400" smtClean="0">
                <a:solidFill>
                  <a:srgbClr val="00B0F0"/>
                </a:solidFill>
              </a:rPr>
              <a:t>Thresholds defined according to operational scenario</a:t>
            </a:r>
          </a:p>
          <a:p>
            <a:pPr lvl="1"/>
            <a:r>
              <a:rPr lang="en-US" sz="2400" smtClean="0"/>
              <a:t>Mostly far below damage level (see exception)</a:t>
            </a:r>
          </a:p>
          <a:p>
            <a:endParaRPr lang="en-US" smtClean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COLLIMATOR THRESHOLDS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smtClean="0"/>
              <a:t>Cold Magnet Thresholds</a:t>
            </a:r>
          </a:p>
        </p:txBody>
      </p:sp>
      <p:sp>
        <p:nvSpPr>
          <p:cNvPr id="1126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smtClean="0">
                <a:solidFill>
                  <a:srgbClr val="003399"/>
                </a:solidFill>
              </a:rPr>
              <a:t>Thresholds set by simulations</a:t>
            </a:r>
          </a:p>
          <a:p>
            <a:r>
              <a:rPr lang="en-US" smtClean="0"/>
              <a:t>Loss shape (geometry, time)</a:t>
            </a:r>
          </a:p>
          <a:p>
            <a:r>
              <a:rPr lang="en-US" smtClean="0"/>
              <a:t>Beam loss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Energy deposition in coil and signal in BLM</a:t>
            </a:r>
          </a:p>
          <a:p>
            <a:r>
              <a:rPr lang="en-US" smtClean="0"/>
              <a:t>Quench margin</a:t>
            </a:r>
          </a:p>
          <a:p>
            <a:endParaRPr lang="de-DE" sz="1600" smtClean="0"/>
          </a:p>
          <a:p>
            <a:pPr>
              <a:buFontTx/>
              <a:buNone/>
            </a:pPr>
            <a:r>
              <a:rPr lang="de-DE" sz="3600" smtClean="0"/>
              <a:t>T</a:t>
            </a:r>
            <a:r>
              <a:rPr lang="de-DE" smtClean="0"/>
              <a:t>hreshold</a:t>
            </a:r>
            <a:r>
              <a:rPr lang="de-DE" sz="3600" smtClean="0"/>
              <a:t> = S</a:t>
            </a:r>
            <a:r>
              <a:rPr lang="de-DE" sz="3600" baseline="-25000" smtClean="0"/>
              <a:t>BLM</a:t>
            </a:r>
            <a:r>
              <a:rPr lang="de-DE" sz="3600" smtClean="0"/>
              <a:t>(E</a:t>
            </a:r>
            <a:r>
              <a:rPr lang="de-DE" sz="3600" baseline="-25000" smtClean="0"/>
              <a:t>b</a:t>
            </a:r>
            <a:r>
              <a:rPr lang="de-DE" sz="3600" smtClean="0"/>
              <a:t>) · ΔQ (E</a:t>
            </a:r>
            <a:r>
              <a:rPr lang="de-DE" sz="3600" baseline="-25000" smtClean="0"/>
              <a:t>b</a:t>
            </a:r>
            <a:r>
              <a:rPr lang="de-DE" sz="3600" smtClean="0"/>
              <a:t>,t) / E</a:t>
            </a:r>
            <a:r>
              <a:rPr lang="de-DE" sz="3600" baseline="-25000" smtClean="0"/>
              <a:t>D</a:t>
            </a:r>
            <a:r>
              <a:rPr lang="de-DE" sz="3600" smtClean="0"/>
              <a:t> (E</a:t>
            </a:r>
            <a:r>
              <a:rPr lang="de-DE" sz="3600" baseline="-25000" smtClean="0"/>
              <a:t>b</a:t>
            </a:r>
            <a:r>
              <a:rPr lang="de-DE" sz="3600" smtClean="0"/>
              <a:t>,t)</a:t>
            </a:r>
          </a:p>
          <a:p>
            <a:pPr>
              <a:buFontTx/>
              <a:buNone/>
            </a:pPr>
            <a:r>
              <a:rPr lang="en-US" sz="1600" smtClean="0"/>
              <a:t>		                     BLM signal 	         quench margin      energy deposited in coil</a:t>
            </a:r>
          </a:p>
          <a:p>
            <a:pPr>
              <a:buFontTx/>
              <a:buNone/>
            </a:pP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b="1" smtClean="0">
                <a:solidFill>
                  <a:srgbClr val="003399"/>
                </a:solidFill>
              </a:rPr>
              <a:t>and by measurements</a:t>
            </a:r>
            <a:endParaRPr lang="en-US" sz="1600" smtClean="0"/>
          </a:p>
          <a:p>
            <a:r>
              <a:rPr lang="en-US" smtClean="0"/>
              <a:t>Verification with beam only for:</a:t>
            </a:r>
          </a:p>
          <a:p>
            <a:pPr lvl="1"/>
            <a:r>
              <a:rPr lang="en-US" smtClean="0"/>
              <a:t>MB transient loss and </a:t>
            </a:r>
          </a:p>
          <a:p>
            <a:pPr lvl="1"/>
            <a:r>
              <a:rPr lang="en-US" smtClean="0"/>
              <a:t>ms range MQY (wire scan)</a:t>
            </a:r>
          </a:p>
          <a:p>
            <a:r>
              <a:rPr lang="en-US" smtClean="0"/>
              <a:t>Verification of steady state quench margin with heater inside beam pipe for</a:t>
            </a:r>
          </a:p>
          <a:p>
            <a:pPr lvl="1"/>
            <a:r>
              <a:rPr lang="en-US" smtClean="0"/>
              <a:t>MQ, MB and MQM</a:t>
            </a: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  <a:sym typeface="Wingdings" pitchFamily="2" charset="2"/>
            </a:endParaRPr>
          </a:p>
          <a:p>
            <a:pPr lvl="2">
              <a:buFontTx/>
              <a:buNone/>
            </a:pPr>
            <a:endParaRPr lang="en-US" sz="1600" smtClean="0"/>
          </a:p>
        </p:txBody>
      </p:sp>
      <p:sp>
        <p:nvSpPr>
          <p:cNvPr id="1229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Cold Magnets – Simulations and Measurements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for cold magnets: MF = 0.1</a:t>
            </a:r>
          </a:p>
          <a:p>
            <a:pPr lvl="1"/>
            <a:r>
              <a:rPr lang="en-US" smtClean="0"/>
              <a:t>Applied thresholds = 0.3 * ‘best to our knowledge quench levels’</a:t>
            </a:r>
          </a:p>
          <a:p>
            <a:pPr lvl="1"/>
            <a:r>
              <a:rPr lang="en-US" smtClean="0"/>
              <a:t>Master thresholds = 3 * ‘best to our knowledge quench levels’</a:t>
            </a:r>
          </a:p>
          <a:p>
            <a:pPr lvl="1"/>
            <a:r>
              <a:rPr lang="en-US" smtClean="0"/>
              <a:t>Short losses: about (at least) a factor of 100 between estimated quench and damage levels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>
                <a:solidFill>
                  <a:srgbClr val="006600"/>
                </a:solidFill>
                <a:sym typeface="Wingdings" pitchFamily="2" charset="2"/>
              </a:rPr>
              <a:t>safety requirement fulfilled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1800" smtClean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Cold Magnets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025" y="2963863"/>
          <a:ext cx="85485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245"/>
                <a:gridCol w="1151940"/>
                <a:gridCol w="1956391"/>
                <a:gridCol w="2349796"/>
                <a:gridCol w="1701208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# Monitors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Simulations beam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loss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energy deposition magnet and BLM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Beam measurements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Heater test of steady state quench margin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MQ</a:t>
                      </a:r>
                      <a:r>
                        <a:rPr lang="en-US" sz="1600" baseline="0" dirty="0" smtClean="0"/>
                        <a:t> (2361)</a:t>
                      </a:r>
                    </a:p>
                    <a:p>
                      <a:r>
                        <a:rPr lang="en-US" sz="1600" baseline="0" dirty="0" smtClean="0"/>
                        <a:t>MB (239)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2600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GEANT4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– transient loss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1600" dirty="0" smtClean="0"/>
                        <a:t>Yes 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– transient loss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Triplets:</a:t>
                      </a:r>
                    </a:p>
                    <a:p>
                      <a:r>
                        <a:rPr lang="en-US" sz="1600" dirty="0" smtClean="0"/>
                        <a:t>MQXA (80)</a:t>
                      </a:r>
                    </a:p>
                    <a:p>
                      <a:r>
                        <a:rPr lang="en-US" sz="1600" dirty="0" smtClean="0"/>
                        <a:t>MQXB (64)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144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FLUKA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other cold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493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no (scaled by their respective enthalpy for transient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 loss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MQY ms range - yes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all other - no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MQM – yes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All other - no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OP team certain tuning freedom on thresholds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Master thresholds</a:t>
            </a:r>
            <a:r>
              <a:rPr lang="en-US" dirty="0" smtClean="0"/>
              <a:t>:</a:t>
            </a:r>
          </a:p>
          <a:p>
            <a:pPr lvl="2"/>
            <a:r>
              <a:rPr lang="en-US" sz="1600" dirty="0" smtClean="0"/>
              <a:t>Maximum thresholds which can be applied</a:t>
            </a:r>
          </a:p>
          <a:p>
            <a:pPr lvl="2"/>
            <a:r>
              <a:rPr lang="en-US" sz="1600" dirty="0" smtClean="0"/>
              <a:t>Safety requirement for cold magnets: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Master thresholds &lt; 10 * ‘damage level’ for integration times ≤ 100ms </a:t>
            </a:r>
            <a:r>
              <a:rPr lang="en-US" sz="1800" dirty="0" smtClean="0"/>
              <a:t>(integration times &gt; 100ms: also covered by QPS + cryogenic system)</a:t>
            </a:r>
          </a:p>
          <a:p>
            <a:pPr lvl="1"/>
            <a:endParaRPr 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Applied thresholds = Master thresholds * monitor factor (MF)</a:t>
            </a:r>
          </a:p>
          <a:p>
            <a:pPr lvl="2"/>
            <a:r>
              <a:rPr lang="en-US" sz="2000" dirty="0" smtClean="0"/>
              <a:t>MF ≤ 1 (enforced in LSA DB)</a:t>
            </a:r>
          </a:p>
          <a:p>
            <a:pPr lvl="1"/>
            <a:r>
              <a:rPr lang="en-US" dirty="0" smtClean="0"/>
              <a:t>MF set individually for </a:t>
            </a:r>
            <a:r>
              <a:rPr lang="en-US" b="1" dirty="0" smtClean="0">
                <a:solidFill>
                  <a:srgbClr val="0070C0"/>
                </a:solidFill>
              </a:rPr>
              <a:t>each monitor</a:t>
            </a:r>
          </a:p>
          <a:p>
            <a:pPr lvl="1"/>
            <a:r>
              <a:rPr lang="en-US" dirty="0" err="1" smtClean="0"/>
              <a:t>MCS_BLM_expert</a:t>
            </a:r>
            <a:r>
              <a:rPr lang="en-US" dirty="0" smtClean="0"/>
              <a:t> role (limited number of people) allowed to change MF</a:t>
            </a:r>
          </a:p>
          <a:p>
            <a:pPr lvl="1">
              <a:buFont typeface="Wingdings" pitchFamily="2" charset="2"/>
              <a:buNone/>
            </a:pPr>
            <a:endParaRPr lang="en-US" sz="1800" dirty="0" smtClean="0"/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Maximum limit of electronics (for IC): 23 Gy/s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Master thresholds have to stay below 23 Gy/s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Applied thresholds limited to MF * 23 Gy/s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- Master threshold and Applied threshold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Warm elements: MF = 0.1 (before </a:t>
            </a:r>
            <a:r>
              <a:rPr lang="en-US" sz="2200" dirty="0" smtClean="0"/>
              <a:t>mid October </a:t>
            </a:r>
            <a:r>
              <a:rPr lang="en-US" sz="2200" dirty="0" smtClean="0"/>
              <a:t>2010</a:t>
            </a:r>
            <a:r>
              <a:rPr lang="en-US" sz="2200" dirty="0" smtClean="0"/>
              <a:t>)</a:t>
            </a:r>
          </a:p>
          <a:p>
            <a:pPr lvl="1"/>
            <a:r>
              <a:rPr lang="en-US" dirty="0" smtClean="0"/>
              <a:t>Roman pot thresholds defined by simulations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Verification with beam needed</a:t>
            </a:r>
          </a:p>
          <a:p>
            <a:pPr lvl="1"/>
            <a:r>
              <a:rPr lang="en-US" dirty="0" smtClean="0"/>
              <a:t>MSIB simulated, but error found. </a:t>
            </a:r>
            <a:r>
              <a:rPr lang="en-US" dirty="0" smtClean="0">
                <a:solidFill>
                  <a:srgbClr val="0070C0"/>
                </a:solidFill>
              </a:rPr>
              <a:t>New results expected soon.</a:t>
            </a:r>
          </a:p>
          <a:p>
            <a:pPr lvl="1"/>
            <a:r>
              <a:rPr lang="en-US" dirty="0" smtClean="0"/>
              <a:t>All other warm elements either </a:t>
            </a:r>
          </a:p>
          <a:p>
            <a:pPr lvl="2"/>
            <a:r>
              <a:rPr lang="en-US" dirty="0" smtClean="0"/>
              <a:t>same thresholds as MSIB (even though different geometry): MSD, MSIA, MQW, MBWMD, BSRTM (total </a:t>
            </a:r>
            <a:r>
              <a:rPr lang="en-US" b="1" dirty="0" smtClean="0">
                <a:solidFill>
                  <a:srgbClr val="00B0F0"/>
                </a:solidFill>
              </a:rPr>
              <a:t>94</a:t>
            </a:r>
            <a:r>
              <a:rPr lang="en-US" dirty="0" smtClean="0"/>
              <a:t>) or</a:t>
            </a:r>
          </a:p>
          <a:p>
            <a:pPr lvl="2"/>
            <a:r>
              <a:rPr lang="en-US" dirty="0" smtClean="0"/>
              <a:t>23 Gy/s for all integration times and energies: MBW, MKI, MKD, (absorbers: TAN, TCD, TCAP) – total </a:t>
            </a:r>
            <a:r>
              <a:rPr lang="en-US" b="1" dirty="0" smtClean="0">
                <a:solidFill>
                  <a:srgbClr val="00B0F0"/>
                </a:solidFill>
              </a:rPr>
              <a:t>34</a:t>
            </a:r>
          </a:p>
          <a:p>
            <a:r>
              <a:rPr lang="en-US" dirty="0" smtClean="0"/>
              <a:t>Short term plan for warm elements – </a:t>
            </a:r>
            <a:r>
              <a:rPr lang="en-US" dirty="0" smtClean="0">
                <a:solidFill>
                  <a:srgbClr val="C00000"/>
                </a:solidFill>
              </a:rPr>
              <a:t>but signal in BLM / lost proton?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 ELEMENT THRESHOLDS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3375" y="4430713"/>
          <a:ext cx="839972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479"/>
                <a:gridCol w="4125432"/>
                <a:gridCol w="3072809"/>
              </a:tblGrid>
              <a:tr h="370840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Transient losses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of protons in 40us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Steady state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number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of protons in 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89s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450 GeV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1E12 (factor</a:t>
                      </a:r>
                      <a:r>
                        <a:rPr lang="en-US" baseline="0" dirty="0" smtClean="0"/>
                        <a:t> 5 below melting in </a:t>
                      </a:r>
                      <a:r>
                        <a:rPr lang="en-US" dirty="0" smtClean="0"/>
                        <a:t>test measurements, V. Kain PAC’05)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1E11 </a:t>
                      </a:r>
                      <a:r>
                        <a:rPr lang="en-US" dirty="0" smtClean="0"/>
                        <a:t>protons/second (based on experience)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 TeV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1E10 (scaled from 450 GeV)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1E9 protons/second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definition: monitors with the same master thresholds</a:t>
            </a:r>
          </a:p>
          <a:p>
            <a:pPr lvl="1"/>
            <a:r>
              <a:rPr lang="en-US" dirty="0" smtClean="0"/>
              <a:t>Similar/same:</a:t>
            </a:r>
          </a:p>
          <a:p>
            <a:pPr lvl="2"/>
            <a:r>
              <a:rPr lang="en-US" sz="2000" dirty="0" smtClean="0"/>
              <a:t>Elements</a:t>
            </a:r>
          </a:p>
          <a:p>
            <a:pPr lvl="2"/>
            <a:r>
              <a:rPr lang="en-US" sz="2000" dirty="0" smtClean="0"/>
              <a:t>Monitor location</a:t>
            </a:r>
          </a:p>
          <a:p>
            <a:pPr lvl="2"/>
            <a:r>
              <a:rPr lang="en-US" sz="2000" dirty="0" smtClean="0"/>
              <a:t>Loss scenario</a:t>
            </a:r>
          </a:p>
          <a:p>
            <a:pPr lvl="1"/>
            <a:r>
              <a:rPr lang="en-US" dirty="0" smtClean="0"/>
              <a:t>Between 1 and 360 monitors in one family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Local protection strategy</a:t>
            </a: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Families and Monitors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406775"/>
          <a:ext cx="8210868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105"/>
                <a:gridCol w="1724658"/>
                <a:gridCol w="1987105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# Families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# Monitors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Ionization</a:t>
                      </a:r>
                      <a:r>
                        <a:rPr lang="en-US" baseline="0" dirty="0" smtClean="0"/>
                        <a:t> Chambers (IC): observation and interlock; 99 monitors not connected to BIS (dump line, element not installed, redundant monitor with RC filter for observation)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 – none connected to BIS;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observation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Total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144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3881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uncertainty: factor of ~5 (2-10)</a:t>
            </a:r>
          </a:p>
          <a:p>
            <a:endParaRPr lang="en-US" dirty="0" smtClean="0"/>
          </a:p>
          <a:p>
            <a:r>
              <a:rPr lang="en-US" dirty="0" smtClean="0"/>
              <a:t>Before last week (24.10</a:t>
            </a:r>
            <a:r>
              <a:rPr lang="en-US" dirty="0" smtClean="0"/>
              <a:t>. 2010):</a:t>
            </a:r>
            <a:endParaRPr lang="en-US" dirty="0" smtClean="0"/>
          </a:p>
          <a:p>
            <a:pPr lvl="1"/>
            <a:r>
              <a:rPr lang="en-US" dirty="0" smtClean="0"/>
              <a:t>Master thresholds set to estimate of damage level</a:t>
            </a:r>
          </a:p>
          <a:p>
            <a:pPr lvl="1"/>
            <a:r>
              <a:rPr lang="en-US" dirty="0" smtClean="0"/>
              <a:t>MF=0.1 </a:t>
            </a:r>
            <a:r>
              <a:rPr lang="en-US" dirty="0" smtClean="0">
                <a:sym typeface="Wingdings" pitchFamily="2" charset="2"/>
              </a:rPr>
              <a:t> applied thresholds set 10 times below estimated damage limits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BUT: MF could be set to 1  protection from damage was not guaranteed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Since last week (24.10</a:t>
            </a:r>
            <a:r>
              <a:rPr lang="en-US" dirty="0" smtClean="0">
                <a:sym typeface="Wingdings" pitchFamily="2" charset="2"/>
              </a:rPr>
              <a:t>. 2010):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Master thresholds set to factor 5 below damage estimate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safety factor of 5 (~ same as simulation uncertainty)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MQW: </a:t>
            </a:r>
            <a:r>
              <a:rPr lang="en-US" dirty="0" smtClean="0">
                <a:sym typeface="Wingdings" pitchFamily="2" charset="2"/>
              </a:rPr>
              <a:t>MF=1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(applied = 5 times below estimated damage)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Other warm magnets: </a:t>
            </a:r>
            <a:r>
              <a:rPr lang="en-US" dirty="0" smtClean="0">
                <a:sym typeface="Wingdings" pitchFamily="2" charset="2"/>
              </a:rPr>
              <a:t>MF=0.5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(applied =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10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times below estimated damage)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requirements for warm elements?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MBWMD, BSRT and MSD families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378" y="1189492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MQW_RC family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006" y="1309687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MSD_RC family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5948" y="1494745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Minimum Threshold Values</a:t>
            </a:r>
          </a:p>
        </p:txBody>
      </p:sp>
      <p:pic>
        <p:nvPicPr>
          <p:cNvPr id="7" name="Picture 6" descr="example3.gif"/>
          <p:cNvPicPr>
            <a:picLocks noChangeAspect="1"/>
          </p:cNvPicPr>
          <p:nvPr/>
        </p:nvPicPr>
        <p:blipFill>
          <a:blip r:embed="rId2" cstate="print"/>
          <a:srcRect t="8026" r="8588"/>
          <a:stretch>
            <a:fillRect/>
          </a:stretch>
        </p:blipFill>
        <p:spPr>
          <a:xfrm>
            <a:off x="2333625" y="688504"/>
            <a:ext cx="6750691" cy="4897870"/>
          </a:xfrm>
          <a:prstGeom prst="rect">
            <a:avLst/>
          </a:prstGeom>
        </p:spPr>
      </p:pic>
      <p:pic>
        <p:nvPicPr>
          <p:cNvPr id="6" name="Content Placeholder 5" descr="Macro__HB2010_THRI.DS.B1.1_MQM_RC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8260" r="8588"/>
          <a:stretch>
            <a:fillRect/>
          </a:stretch>
        </p:blipFill>
        <p:spPr>
          <a:xfrm>
            <a:off x="62086" y="4438499"/>
            <a:ext cx="2885902" cy="2081220"/>
          </a:xfrm>
        </p:spPr>
      </p:pic>
      <p:sp>
        <p:nvSpPr>
          <p:cNvPr id="5" name="TextBox 4"/>
          <p:cNvSpPr txBox="1"/>
          <p:nvPr/>
        </p:nvSpPr>
        <p:spPr>
          <a:xfrm>
            <a:off x="409575" y="1209675"/>
            <a:ext cx="16573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threshold set to 4E-6 Gy (independent of RS), which is safely (~ factor 10) above noise level.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12093</TotalTime>
  <Words>761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Definition - Master threshold and Applied threshold</vt:lpstr>
      <vt:lpstr>WARM ELEMENT THRESHOLDS</vt:lpstr>
      <vt:lpstr>Families and Monitors</vt:lpstr>
      <vt:lpstr>Safety requirements for warm elements?</vt:lpstr>
      <vt:lpstr>MBWMD, BSRT and MSD families</vt:lpstr>
      <vt:lpstr>MQW_RC family</vt:lpstr>
      <vt:lpstr>MSD_RC family</vt:lpstr>
      <vt:lpstr>Example Minimum Threshold Values</vt:lpstr>
      <vt:lpstr>Slide 10</vt:lpstr>
      <vt:lpstr>TCTVB_RC8 family</vt:lpstr>
      <vt:lpstr>TDI_RC8 family</vt:lpstr>
      <vt:lpstr>Slide 13</vt:lpstr>
      <vt:lpstr>COLLIMATOR THRESHOLDS</vt:lpstr>
      <vt:lpstr>Slide 15</vt:lpstr>
      <vt:lpstr>Cold Magnets – Simulations and Measurements</vt:lpstr>
      <vt:lpstr>Cold Magnets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</dc:creator>
  <cp:lastModifiedBy>Eva Barbara Holzer</cp:lastModifiedBy>
  <cp:revision>384</cp:revision>
  <dcterms:created xsi:type="dcterms:W3CDTF">2009-10-10T10:26:03Z</dcterms:created>
  <dcterms:modified xsi:type="dcterms:W3CDTF">2010-11-26T09:42:25Z</dcterms:modified>
</cp:coreProperties>
</file>