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9" r:id="rId2"/>
    <p:sldId id="273" r:id="rId3"/>
    <p:sldId id="297" r:id="rId4"/>
    <p:sldId id="293" r:id="rId5"/>
    <p:sldId id="274" r:id="rId6"/>
    <p:sldId id="282" r:id="rId7"/>
    <p:sldId id="283" r:id="rId8"/>
    <p:sldId id="271" r:id="rId9"/>
    <p:sldId id="288" r:id="rId10"/>
    <p:sldId id="301" r:id="rId11"/>
    <p:sldId id="302" r:id="rId12"/>
    <p:sldId id="291" r:id="rId13"/>
    <p:sldId id="292" r:id="rId14"/>
    <p:sldId id="299" r:id="rId15"/>
    <p:sldId id="306" r:id="rId16"/>
    <p:sldId id="290" r:id="rId17"/>
    <p:sldId id="294" r:id="rId18"/>
    <p:sldId id="295" r:id="rId19"/>
    <p:sldId id="296" r:id="rId20"/>
    <p:sldId id="286" r:id="rId21"/>
    <p:sldId id="303" r:id="rId22"/>
    <p:sldId id="304" r:id="rId23"/>
  </p:sldIdLst>
  <p:sldSz cx="9144000" cy="6858000" type="screen4x3"/>
  <p:notesSz cx="7315200" cy="9601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99FF99"/>
    <a:srgbClr val="66FF99"/>
    <a:srgbClr val="CC99FF"/>
    <a:srgbClr val="66FFFF"/>
    <a:srgbClr val="FF99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4667" autoAdjust="0"/>
  </p:normalViewPr>
  <p:slideViewPr>
    <p:cSldViewPr>
      <p:cViewPr>
        <p:scale>
          <a:sx n="75" d="100"/>
          <a:sy n="75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64C202A2-BFF8-47F9-A6E2-C3CCB2205C80}" type="datetimeFigureOut">
              <a:rPr lang="pl-PL"/>
              <a:pPr/>
              <a:t>2008-06-09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67660314-A8B1-483E-B33F-83DF290CD27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CDFA55B6-E42A-4AD9-B239-B589BC813AEB}" type="datetimeFigureOut">
              <a:rPr lang="pl-PL"/>
              <a:pPr/>
              <a:t>2008-06-09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F63DB091-A20D-4276-8783-699899AC59AF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C6621-2428-43B2-BE3B-43335DB6B78B}" type="slidenum">
              <a:rPr lang="pl-PL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E89B6-984A-41F2-8AAA-A2A04094D80F}" type="slidenum">
              <a:rPr lang="pl-PL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61BFC-A7AB-48FC-AF01-5D0F5A0B3746}" type="slidenum">
              <a:rPr lang="pl-PL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C4305-59F8-4440-B4FC-1766F785554F}" type="slidenum">
              <a:rPr lang="pl-PL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189D6-9EE2-4DEA-8082-60EE5BF4EFB6}" type="slidenum">
              <a:rPr lang="pl-PL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02C23-0A53-4E5E-908A-557F3991CCB0}" type="slidenum">
              <a:rPr lang="pl-PL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34EFF-EFE8-45BF-AE07-CCFBB63B2C3E}" type="slidenum">
              <a:rPr lang="pl-PL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A442E-E1A7-40DE-85D1-E1E7E3DEFA41}" type="slidenum">
              <a:rPr lang="pl-PL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8B595-0FCA-43C9-A203-28CDB51116C1}" type="slidenum">
              <a:rPr lang="pl-PL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35B-EF58-481D-BEF9-9769D6ADA77E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71F5-A5ED-4976-8E53-C7DDF7BDC7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4E32-08E6-4680-86F0-2F583679D590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9FE5-A9C3-462A-9912-379F5CBEB6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105E-BA42-4215-A0EE-6F1F95ADC99F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0097-F84F-4938-9FB0-408414BB0F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C41A-741F-4369-AE27-898791ECEECD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66D2-A600-4064-99EF-708856C0B0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A46F-0405-4116-A825-D050A5BE7845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87D0-393D-44EB-8529-C9F10D2892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87AA-647C-48A8-853B-C1DB1D9FE396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EF1D-BC53-4437-83D5-E176C2F2D0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AE3B-541D-4CA6-AA4A-8DDF05FD04E6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331B-DE74-4565-8CA5-84EDED53FB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741C-0D4A-4CBE-A5EC-440F7013ECD6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EBF5-874A-4573-A60D-6548FD32EF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95AB-9068-44FC-B506-447D75C0565E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C843-66DF-4DA8-8708-1C0560347D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99EB-E675-4724-81DB-B3037B482287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BA6F-3EF0-4583-B339-B78B38DF1D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1649-ADCD-4988-8AE1-4D14BB1FD187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8D5A-3646-40C8-8C01-2052994DA5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50FCE-A5ED-4D9B-8738-C5CD10A52B9C}" type="datetimeFigureOut">
              <a:rPr lang="pl-PL"/>
              <a:pPr>
                <a:defRPr/>
              </a:pPr>
              <a:t>2008-06-09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B189F-5835-4CDA-85FD-48511D7D1F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15716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1357312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626350" y="142875"/>
            <a:ext cx="1374775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>
            <a:spLocks noChangeAspect="1"/>
          </p:cNvSpPr>
          <p:nvPr/>
        </p:nvSpPr>
        <p:spPr>
          <a:xfrm>
            <a:off x="6143625" y="142875"/>
            <a:ext cx="1357313" cy="1357313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42875"/>
            <a:ext cx="1357312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685800" y="2071688"/>
            <a:ext cx="7772400" cy="24415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>
                <a:latin typeface="Monotype Corsiva" pitchFamily="66" charset="0"/>
                <a:ea typeface="+mj-ea"/>
                <a:cs typeface="+mj-cs"/>
              </a:rPr>
              <a:t>Assessment of BLM </a:t>
            </a:r>
            <a:r>
              <a:rPr lang="en-GB" sz="6000" dirty="0">
                <a:latin typeface="Monotype Corsiva" pitchFamily="66" charset="0"/>
                <a:ea typeface="+mj-ea"/>
                <a:cs typeface="+mj-cs"/>
              </a:rPr>
              <a:t>thresholds</a:t>
            </a:r>
            <a:r>
              <a:rPr lang="en-US" sz="6000" dirty="0">
                <a:latin typeface="Monotype Corsiva" pitchFamily="66" charset="0"/>
                <a:ea typeface="+mj-ea"/>
                <a:cs typeface="+mj-cs"/>
              </a:rPr>
              <a:t> at cold magnets 	</a:t>
            </a:r>
          </a:p>
        </p:txBody>
      </p:sp>
      <p:sp>
        <p:nvSpPr>
          <p:cNvPr id="15369" name="pole tekstowe 15"/>
          <p:cNvSpPr txBox="1">
            <a:spLocks noChangeArrowheads="1"/>
          </p:cNvSpPr>
          <p:nvPr/>
        </p:nvSpPr>
        <p:spPr bwMode="auto">
          <a:xfrm>
            <a:off x="0" y="46402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latin typeface="Monotype Corsiva" pitchFamily="66" charset="0"/>
              </a:rPr>
              <a:t>Agnieszka Priebe, Mariusz Sapinski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142875"/>
            <a:ext cx="1503362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4541838" y="142875"/>
            <a:ext cx="1458912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372" name="pole tekstowe 21"/>
          <p:cNvSpPr txBox="1">
            <a:spLocks noChangeArrowheads="1"/>
          </p:cNvSpPr>
          <p:nvPr/>
        </p:nvSpPr>
        <p:spPr bwMode="auto">
          <a:xfrm>
            <a:off x="5857875" y="5657850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Monotype Corsiva" pitchFamily="66" charset="0"/>
              </a:rPr>
              <a:t>CERN</a:t>
            </a:r>
          </a:p>
          <a:p>
            <a:pPr algn="r"/>
            <a:r>
              <a:rPr lang="en-GB">
                <a:latin typeface="Monotype Corsiva" pitchFamily="66" charset="0"/>
              </a:rPr>
              <a:t>Accelerator and Beams Department</a:t>
            </a:r>
          </a:p>
          <a:p>
            <a:pPr algn="r"/>
            <a:r>
              <a:rPr lang="en-GB">
                <a:latin typeface="Monotype Corsiva" pitchFamily="66" charset="0"/>
              </a:rPr>
              <a:t>Beam Instrumentation Group</a:t>
            </a:r>
          </a:p>
          <a:p>
            <a:pPr algn="r"/>
            <a:r>
              <a:rPr lang="en-GB">
                <a:latin typeface="Monotype Corsiva" pitchFamily="66" charset="0"/>
              </a:rPr>
              <a:t>Beam Loss Monitoring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 bwMode="auto">
          <a:xfrm>
            <a:off x="71438" y="928688"/>
            <a:ext cx="8929687" cy="55006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69988"/>
            <a:ext cx="3500437" cy="257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4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5605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10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7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Monotype Corsiva" pitchFamily="66" charset="0"/>
                <a:cs typeface="Times New Roman" pitchFamily="18" charset="0"/>
              </a:rPr>
              <a:t>BLM 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signal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561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13" name="pole tekstowe 23"/>
          <p:cNvSpPr txBox="1">
            <a:spLocks noChangeArrowheads="1"/>
          </p:cNvSpPr>
          <p:nvPr/>
        </p:nvSpPr>
        <p:spPr bwMode="auto">
          <a:xfrm>
            <a:off x="214313" y="876300"/>
            <a:ext cx="3500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Monotype Corsiva" pitchFamily="66" charset="0"/>
              </a:rPr>
              <a:t>Angular Distribution (in BLM1)</a:t>
            </a:r>
          </a:p>
        </p:txBody>
      </p:sp>
      <p:sp>
        <p:nvSpPr>
          <p:cNvPr id="25614" name="pole tekstowe 21"/>
          <p:cNvSpPr txBox="1">
            <a:spLocks noChangeArrowheads="1"/>
          </p:cNvSpPr>
          <p:nvPr/>
        </p:nvSpPr>
        <p:spPr bwMode="auto">
          <a:xfrm rot="-5400000">
            <a:off x="-915193" y="2320131"/>
            <a:ext cx="2571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>
                <a:latin typeface="Calibri" pitchFamily="34" charset="0"/>
              </a:rPr>
              <a:t>Number of protons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25615" name="pole tekstowe 24"/>
          <p:cNvSpPr txBox="1">
            <a:spLocks noChangeArrowheads="1"/>
          </p:cNvSpPr>
          <p:nvPr/>
        </p:nvSpPr>
        <p:spPr bwMode="auto">
          <a:xfrm>
            <a:off x="2643188" y="1285875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>
                <a:latin typeface="Calibri" pitchFamily="34" charset="0"/>
              </a:rPr>
              <a:t>Mean: 1.345</a:t>
            </a:r>
            <a:endParaRPr lang="en-GB" sz="1200" b="1">
              <a:latin typeface="Calibri" pitchFamily="34" charset="0"/>
            </a:endParaRPr>
          </a:p>
        </p:txBody>
      </p:sp>
      <p:pic>
        <p:nvPicPr>
          <p:cNvPr id="2561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900" y="3967163"/>
            <a:ext cx="3498850" cy="2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17" name="pole tekstowe 29"/>
          <p:cNvSpPr txBox="1">
            <a:spLocks noChangeArrowheads="1"/>
          </p:cNvSpPr>
          <p:nvPr/>
        </p:nvSpPr>
        <p:spPr bwMode="auto">
          <a:xfrm>
            <a:off x="214313" y="3714750"/>
            <a:ext cx="3500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Monotype Corsiva" pitchFamily="66" charset="0"/>
              </a:rPr>
              <a:t>LHC response function 60° (M.Stockner)</a:t>
            </a:r>
          </a:p>
        </p:txBody>
      </p:sp>
      <p:sp>
        <p:nvSpPr>
          <p:cNvPr id="25618" name="pole tekstowe 32"/>
          <p:cNvSpPr txBox="1">
            <a:spLocks noChangeArrowheads="1"/>
          </p:cNvSpPr>
          <p:nvPr/>
        </p:nvSpPr>
        <p:spPr bwMode="auto">
          <a:xfrm>
            <a:off x="3071813" y="1581150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>
                <a:latin typeface="Calibri" pitchFamily="34" charset="0"/>
              </a:rPr>
              <a:t>≈ 77°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25619" name="pole tekstowe 33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4500563" y="5314950"/>
            <a:ext cx="1000125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>
                <a:latin typeface="Monotype Corsiva" pitchFamily="66" charset="0"/>
                <a:cs typeface="+mn-cs"/>
              </a:rPr>
              <a:t>R.f</a:t>
            </a:r>
            <a:r>
              <a:rPr lang="pl-PL" sz="2000" dirty="0">
                <a:latin typeface="Monotype Corsiva" pitchFamily="66" charset="0"/>
                <a:cs typeface="+mn-cs"/>
              </a:rPr>
              <a:t>. 60°</a:t>
            </a:r>
            <a:endParaRPr lang="en-GB" sz="2000" dirty="0">
              <a:latin typeface="Monotype Corsiva" pitchFamily="66" charset="0"/>
              <a:cs typeface="+mn-cs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5715000" y="5314950"/>
            <a:ext cx="278606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Monotype Corsiva" pitchFamily="66" charset="0"/>
                <a:cs typeface="+mn-cs"/>
              </a:rPr>
              <a:t>7 </a:t>
            </a:r>
            <a:r>
              <a:rPr lang="en-GB" sz="2000" dirty="0" err="1">
                <a:latin typeface="Monotype Corsiva" pitchFamily="66" charset="0"/>
                <a:cs typeface="+mn-cs"/>
              </a:rPr>
              <a:t>TeV</a:t>
            </a:r>
            <a:r>
              <a:rPr lang="en-GB" sz="2000" dirty="0">
                <a:latin typeface="Monotype Corsiva" pitchFamily="66" charset="0"/>
                <a:cs typeface="+mn-cs"/>
              </a:rPr>
              <a:t> total signal</a:t>
            </a:r>
            <a:r>
              <a:rPr lang="pl-PL" sz="2000" dirty="0">
                <a:latin typeface="Monotype Corsiva" pitchFamily="66" charset="0"/>
                <a:cs typeface="+mn-cs"/>
              </a:rPr>
              <a:t>: 2.2 aC/p</a:t>
            </a:r>
            <a:endParaRPr lang="en-GB" sz="2000" dirty="0">
              <a:latin typeface="Monotype Corsiva" pitchFamily="66" charset="0"/>
              <a:cs typeface="+mn-cs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4500563" y="5886450"/>
            <a:ext cx="1000125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>
                <a:latin typeface="Monotype Corsiva" pitchFamily="66" charset="0"/>
                <a:cs typeface="+mn-cs"/>
              </a:rPr>
              <a:t>R.f</a:t>
            </a:r>
            <a:r>
              <a:rPr lang="pl-PL" sz="2000" dirty="0">
                <a:latin typeface="Monotype Corsiva" pitchFamily="66" charset="0"/>
                <a:cs typeface="+mn-cs"/>
              </a:rPr>
              <a:t>. 90°</a:t>
            </a:r>
            <a:endParaRPr lang="en-GB" sz="2000" dirty="0">
              <a:latin typeface="Monotype Corsiva" pitchFamily="66" charset="0"/>
              <a:cs typeface="+mn-cs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715000" y="5886450"/>
            <a:ext cx="278606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Monotype Corsiva" pitchFamily="66" charset="0"/>
                <a:cs typeface="+mn-cs"/>
              </a:rPr>
              <a:t>7 </a:t>
            </a:r>
            <a:r>
              <a:rPr lang="en-GB" sz="2000" dirty="0" err="1">
                <a:latin typeface="Monotype Corsiva" pitchFamily="66" charset="0"/>
                <a:cs typeface="+mn-cs"/>
              </a:rPr>
              <a:t>TeV</a:t>
            </a:r>
            <a:r>
              <a:rPr lang="en-GB" sz="2000" dirty="0">
                <a:latin typeface="Monotype Corsiva" pitchFamily="66" charset="0"/>
                <a:cs typeface="+mn-cs"/>
              </a:rPr>
              <a:t> total signal</a:t>
            </a:r>
            <a:r>
              <a:rPr lang="pl-PL" sz="2000" dirty="0">
                <a:latin typeface="Monotype Corsiva" pitchFamily="66" charset="0"/>
                <a:cs typeface="+mn-cs"/>
              </a:rPr>
              <a:t>: 2.0 aC/p</a:t>
            </a:r>
            <a:endParaRPr lang="en-GB" sz="2000" dirty="0">
              <a:latin typeface="Monotype Corsiva" pitchFamily="66" charset="0"/>
              <a:cs typeface="+mn-cs"/>
            </a:endParaRPr>
          </a:p>
        </p:txBody>
      </p:sp>
      <p:pic>
        <p:nvPicPr>
          <p:cNvPr id="25624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1143000"/>
            <a:ext cx="4929188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Prostokąt 28"/>
          <p:cNvSpPr/>
          <p:nvPr/>
        </p:nvSpPr>
        <p:spPr>
          <a:xfrm>
            <a:off x="4427538" y="5214938"/>
            <a:ext cx="4144962" cy="571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4000500" y="5499100"/>
            <a:ext cx="357188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3071813" y="1571625"/>
            <a:ext cx="500062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28" name="pole tekstowe 23"/>
          <p:cNvSpPr txBox="1">
            <a:spLocks noChangeArrowheads="1"/>
          </p:cNvSpPr>
          <p:nvPr/>
        </p:nvSpPr>
        <p:spPr bwMode="auto">
          <a:xfrm>
            <a:off x="4000500" y="857250"/>
            <a:ext cx="4929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Monotype Corsiva" pitchFamily="66" charset="0"/>
              </a:rPr>
              <a:t>Spectrum of secondary particles</a:t>
            </a:r>
          </a:p>
        </p:txBody>
      </p:sp>
      <p:sp>
        <p:nvSpPr>
          <p:cNvPr id="25629" name="pole tekstowe 20"/>
          <p:cNvSpPr txBox="1">
            <a:spLocks noChangeArrowheads="1"/>
          </p:cNvSpPr>
          <p:nvPr/>
        </p:nvSpPr>
        <p:spPr bwMode="auto">
          <a:xfrm>
            <a:off x="500063" y="3509963"/>
            <a:ext cx="321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>
                <a:latin typeface="Calibri" pitchFamily="34" charset="0"/>
              </a:rPr>
              <a:t>arccos(p</a:t>
            </a:r>
            <a:r>
              <a:rPr lang="pl-PL" sz="1200" b="1" baseline="-25000">
                <a:latin typeface="Calibri" pitchFamily="34" charset="0"/>
              </a:rPr>
              <a:t>z</a:t>
            </a:r>
            <a:r>
              <a:rPr lang="pl-PL" sz="1200" b="1">
                <a:latin typeface="Calibri" pitchFamily="34" charset="0"/>
              </a:rPr>
              <a:t>/p</a:t>
            </a:r>
            <a:r>
              <a:rPr lang="pl-PL" sz="1200" b="1" baseline="-25000">
                <a:latin typeface="Calibri" pitchFamily="34" charset="0"/>
              </a:rPr>
              <a:t>tot</a:t>
            </a:r>
            <a:r>
              <a:rPr lang="pl-PL" sz="1200" b="1">
                <a:latin typeface="Calibri" pitchFamily="34" charset="0"/>
              </a:rPr>
              <a:t>) [rad]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1214438" y="4071938"/>
            <a:ext cx="357187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31" name="pole tekstowe 40"/>
          <p:cNvSpPr txBox="1">
            <a:spLocks noChangeArrowheads="1"/>
          </p:cNvSpPr>
          <p:nvPr/>
        </p:nvSpPr>
        <p:spPr bwMode="auto">
          <a:xfrm>
            <a:off x="4500563" y="4714875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Monotype Corsiva" pitchFamily="66" charset="0"/>
              </a:rPr>
              <a:t>Signal folding with the response function</a:t>
            </a:r>
            <a:endParaRPr lang="en-GB" sz="20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trzałka w prawo 32"/>
          <p:cNvSpPr/>
          <p:nvPr/>
        </p:nvSpPr>
        <p:spPr>
          <a:xfrm>
            <a:off x="285750" y="4286250"/>
            <a:ext cx="4214813" cy="571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8"/>
            <a:ext cx="4500562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2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7653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11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5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Monotype Corsiva" pitchFamily="66" charset="0"/>
                <a:cs typeface="Times New Roman" pitchFamily="18" charset="0"/>
              </a:rPr>
              <a:t>Note 44 vs. Geant4 simulation</a:t>
            </a:r>
            <a:endParaRPr lang="en-GB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6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766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61" name="pole tekstowe 12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pic>
        <p:nvPicPr>
          <p:cNvPr id="2766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8" y="928688"/>
            <a:ext cx="45720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kąt 18"/>
          <p:cNvSpPr/>
          <p:nvPr/>
        </p:nvSpPr>
        <p:spPr>
          <a:xfrm>
            <a:off x="857250" y="1428750"/>
            <a:ext cx="142875" cy="2314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Prostokąt 19"/>
          <p:cNvSpPr/>
          <p:nvPr/>
        </p:nvSpPr>
        <p:spPr>
          <a:xfrm>
            <a:off x="1285875" y="2303463"/>
            <a:ext cx="285750" cy="1438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Prostokąt 20"/>
          <p:cNvSpPr/>
          <p:nvPr/>
        </p:nvSpPr>
        <p:spPr>
          <a:xfrm>
            <a:off x="1785938" y="2584450"/>
            <a:ext cx="79216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Prostokąt 21"/>
          <p:cNvSpPr/>
          <p:nvPr/>
        </p:nvSpPr>
        <p:spPr>
          <a:xfrm>
            <a:off x="2592388" y="3168650"/>
            <a:ext cx="827087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Prostokąt 22"/>
          <p:cNvSpPr/>
          <p:nvPr/>
        </p:nvSpPr>
        <p:spPr>
          <a:xfrm>
            <a:off x="3429000" y="3384550"/>
            <a:ext cx="857250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68" name="pole tekstowe 24"/>
          <p:cNvSpPr txBox="1">
            <a:spLocks noChangeArrowheads="1"/>
          </p:cNvSpPr>
          <p:nvPr/>
        </p:nvSpPr>
        <p:spPr bwMode="auto">
          <a:xfrm>
            <a:off x="1785938" y="3143250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600" b="1">
              <a:latin typeface="Calibri" pitchFamily="34" charset="0"/>
            </a:endParaRPr>
          </a:p>
          <a:p>
            <a:pPr algn="ctr"/>
            <a:r>
              <a:rPr lang="pl-PL" sz="1600" b="1">
                <a:latin typeface="Calibri" pitchFamily="34" charset="0"/>
              </a:rPr>
              <a:t>r </a:t>
            </a:r>
            <a:r>
              <a:rPr lang="pl-PL" sz="1600" b="1" baseline="-25000">
                <a:latin typeface="Calibri" pitchFamily="34" charset="0"/>
              </a:rPr>
              <a:t>Coil</a:t>
            </a:r>
            <a:r>
              <a:rPr lang="pl-PL" sz="1600" b="1">
                <a:latin typeface="Calibri" pitchFamily="34" charset="0"/>
              </a:rPr>
              <a:t> = 0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27669" name="pole tekstowe 27"/>
          <p:cNvSpPr txBox="1">
            <a:spLocks noChangeArrowheads="1"/>
          </p:cNvSpPr>
          <p:nvPr/>
        </p:nvSpPr>
        <p:spPr bwMode="auto">
          <a:xfrm>
            <a:off x="2643188" y="266223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>
                <a:latin typeface="Calibri" pitchFamily="34" charset="0"/>
              </a:rPr>
              <a:t>Coil</a:t>
            </a:r>
            <a:endParaRPr lang="en-GB" sz="1400" b="1">
              <a:latin typeface="Calibri" pitchFamily="34" charset="0"/>
            </a:endParaRPr>
          </a:p>
        </p:txBody>
      </p:sp>
      <p:pic>
        <p:nvPicPr>
          <p:cNvPr id="2767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2547938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8138" y="2600325"/>
            <a:ext cx="971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pole tekstowe 30"/>
          <p:cNvSpPr txBox="1">
            <a:spLocks noChangeArrowheads="1"/>
          </p:cNvSpPr>
          <p:nvPr/>
        </p:nvSpPr>
        <p:spPr bwMode="auto">
          <a:xfrm>
            <a:off x="142875" y="4397375"/>
            <a:ext cx="4429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LHC Project Report 44     (CASIM simulations)</a:t>
            </a:r>
          </a:p>
          <a:p>
            <a:pPr algn="ctr"/>
            <a:endParaRPr lang="pl-PL">
              <a:latin typeface="Monotype Corsiva" pitchFamily="66" charset="0"/>
            </a:endParaRPr>
          </a:p>
          <a:p>
            <a:pPr algn="ctr"/>
            <a:r>
              <a:rPr lang="pl-PL">
                <a:latin typeface="Monotype Corsiva" pitchFamily="66" charset="0"/>
              </a:rPr>
              <a:t>„Quench levels and transient beam losses in LHC magnets”</a:t>
            </a:r>
          </a:p>
          <a:p>
            <a:pPr algn="ctr"/>
            <a:endParaRPr lang="pl-PL">
              <a:latin typeface="Monotype Corsiva" pitchFamily="66" charset="0"/>
            </a:endParaRPr>
          </a:p>
          <a:p>
            <a:pPr algn="ctr"/>
            <a:r>
              <a:rPr lang="pl-PL">
                <a:latin typeface="Monotype Corsiva" pitchFamily="66" charset="0"/>
              </a:rPr>
              <a:t>J.B.Jeanneret, D.Leroy, L.Oberli, T.Trenkler</a:t>
            </a:r>
          </a:p>
          <a:p>
            <a:pPr algn="ctr"/>
            <a:r>
              <a:rPr lang="pl-PL">
                <a:latin typeface="Monotype Corsiva" pitchFamily="66" charset="0"/>
              </a:rPr>
              <a:t>1996</a:t>
            </a:r>
            <a:endParaRPr lang="en-GB">
              <a:latin typeface="Monotype Corsiva" pitchFamily="66" charset="0"/>
            </a:endParaRPr>
          </a:p>
        </p:txBody>
      </p:sp>
      <p:sp>
        <p:nvSpPr>
          <p:cNvPr id="38" name="Strzałka w prawo 37"/>
          <p:cNvSpPr/>
          <p:nvPr/>
        </p:nvSpPr>
        <p:spPr>
          <a:xfrm rot="10800000">
            <a:off x="4714875" y="1000125"/>
            <a:ext cx="4214813" cy="571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74" name="pole tekstowe 38"/>
          <p:cNvSpPr txBox="1">
            <a:spLocks noChangeArrowheads="1"/>
          </p:cNvSpPr>
          <p:nvPr/>
        </p:nvSpPr>
        <p:spPr bwMode="auto">
          <a:xfrm>
            <a:off x="4714875" y="1098550"/>
            <a:ext cx="442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Results from Geant4 simulation</a:t>
            </a:r>
          </a:p>
        </p:txBody>
      </p:sp>
      <p:cxnSp>
        <p:nvCxnSpPr>
          <p:cNvPr id="41" name="Łącznik prosty 40"/>
          <p:cNvCxnSpPr/>
          <p:nvPr/>
        </p:nvCxnSpPr>
        <p:spPr>
          <a:xfrm>
            <a:off x="71438" y="4143375"/>
            <a:ext cx="4572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>
            <a:off x="4643438" y="2570163"/>
            <a:ext cx="4286250" cy="15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4643438" y="2584450"/>
            <a:ext cx="1587" cy="15589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pole tekstowe 48"/>
          <p:cNvSpPr txBox="1">
            <a:spLocks noChangeArrowheads="1"/>
          </p:cNvSpPr>
          <p:nvPr/>
        </p:nvSpPr>
        <p:spPr bwMode="auto">
          <a:xfrm>
            <a:off x="5572125" y="163036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E</a:t>
            </a:r>
            <a:r>
              <a:rPr lang="pl-PL" baseline="-25000">
                <a:latin typeface="Calibri" pitchFamily="34" charset="0"/>
              </a:rPr>
              <a:t>D</a:t>
            </a:r>
            <a:r>
              <a:rPr lang="pl-PL">
                <a:latin typeface="Calibri" pitchFamily="34" charset="0"/>
              </a:rPr>
              <a:t> = p0 · ( r – p1) </a:t>
            </a:r>
            <a:r>
              <a:rPr lang="pl-PL" baseline="30000">
                <a:latin typeface="Calibri" pitchFamily="34" charset="0"/>
              </a:rPr>
              <a:t>p2</a:t>
            </a:r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7679" name="pole tekstowe 49"/>
          <p:cNvSpPr txBox="1">
            <a:spLocks noChangeArrowheads="1"/>
          </p:cNvSpPr>
          <p:nvPr/>
        </p:nvSpPr>
        <p:spPr bwMode="auto">
          <a:xfrm>
            <a:off x="2571750" y="3143250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600" b="1">
              <a:latin typeface="Calibri" pitchFamily="34" charset="0"/>
            </a:endParaRPr>
          </a:p>
          <a:p>
            <a:pPr algn="ctr"/>
            <a:r>
              <a:rPr lang="pl-PL" sz="1600" b="1">
                <a:latin typeface="Calibri" pitchFamily="34" charset="0"/>
              </a:rPr>
              <a:t>r </a:t>
            </a:r>
            <a:r>
              <a:rPr lang="pl-PL" sz="1600" b="1" baseline="-25000">
                <a:latin typeface="Calibri" pitchFamily="34" charset="0"/>
              </a:rPr>
              <a:t>Coil</a:t>
            </a:r>
            <a:r>
              <a:rPr lang="pl-PL" sz="1600" b="1">
                <a:latin typeface="Calibri" pitchFamily="34" charset="0"/>
              </a:rPr>
              <a:t> = 1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27680" name="pole tekstowe 50"/>
          <p:cNvSpPr txBox="1">
            <a:spLocks noChangeArrowheads="1"/>
          </p:cNvSpPr>
          <p:nvPr/>
        </p:nvSpPr>
        <p:spPr bwMode="auto">
          <a:xfrm>
            <a:off x="3429000" y="3143250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600" b="1">
              <a:latin typeface="Calibri" pitchFamily="34" charset="0"/>
            </a:endParaRPr>
          </a:p>
          <a:p>
            <a:pPr algn="ctr"/>
            <a:r>
              <a:rPr lang="pl-PL" sz="1600" b="1">
                <a:latin typeface="Calibri" pitchFamily="34" charset="0"/>
              </a:rPr>
              <a:t>r </a:t>
            </a:r>
            <a:r>
              <a:rPr lang="pl-PL" sz="1600" b="1" baseline="-25000">
                <a:latin typeface="Calibri" pitchFamily="34" charset="0"/>
              </a:rPr>
              <a:t>Coil</a:t>
            </a:r>
            <a:r>
              <a:rPr lang="pl-PL" sz="1600" b="1">
                <a:latin typeface="Calibri" pitchFamily="34" charset="0"/>
              </a:rPr>
              <a:t> = 2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3357563" y="1714500"/>
            <a:ext cx="1071562" cy="214313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Elipsa 34"/>
          <p:cNvSpPr/>
          <p:nvPr/>
        </p:nvSpPr>
        <p:spPr>
          <a:xfrm>
            <a:off x="8429625" y="2571750"/>
            <a:ext cx="500063" cy="35718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ole tekstowe 16"/>
          <p:cNvSpPr txBox="1">
            <a:spLocks noChangeArrowheads="1"/>
          </p:cNvSpPr>
          <p:nvPr/>
        </p:nvSpPr>
        <p:spPr bwMode="auto">
          <a:xfrm>
            <a:off x="428625" y="4286250"/>
            <a:ext cx="82153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FF33CC"/>
              </a:buClr>
            </a:pPr>
            <a:r>
              <a:rPr lang="pl-PL" sz="2600" b="1">
                <a:solidFill>
                  <a:srgbClr val="FF66CC"/>
                </a:solidFill>
                <a:latin typeface="Monotype Corsiva" pitchFamily="66" charset="0"/>
              </a:rPr>
              <a:t>FURTHER  DEVLOPMENTS</a:t>
            </a:r>
          </a:p>
          <a:p>
            <a:pPr marL="342900" indent="-342900" algn="ctr">
              <a:buClr>
                <a:srgbClr val="FF33CC"/>
              </a:buClr>
            </a:pPr>
            <a:endParaRPr lang="pl-PL" sz="2600" b="1">
              <a:solidFill>
                <a:srgbClr val="FF66CC"/>
              </a:solidFill>
              <a:latin typeface="Monotype Corsiva" pitchFamily="66" charset="0"/>
            </a:endParaRPr>
          </a:p>
          <a:p>
            <a:pPr marL="342900" indent="-342900" algn="just">
              <a:buClr>
                <a:srgbClr val="FF33CC"/>
              </a:buClr>
              <a:buFont typeface="Wingdings" pitchFamily="2" charset="2"/>
              <a:buChar char="v"/>
            </a:pPr>
            <a:r>
              <a:rPr lang="en-GB" sz="2600">
                <a:latin typeface="Monotype Corsiva" pitchFamily="66" charset="0"/>
              </a:rPr>
              <a:t>Investigations </a:t>
            </a:r>
            <a:r>
              <a:rPr lang="pl-PL" sz="2600">
                <a:latin typeface="Monotype Corsiva" pitchFamily="66" charset="0"/>
              </a:rPr>
              <a:t>of SSS geometry </a:t>
            </a:r>
            <a:r>
              <a:rPr lang="en-GB" sz="2600">
                <a:latin typeface="Monotype Corsiva" pitchFamily="66" charset="0"/>
              </a:rPr>
              <a:t>variations on threshold</a:t>
            </a:r>
            <a:r>
              <a:rPr lang="pl-PL" sz="2600">
                <a:latin typeface="Monotype Corsiva" pitchFamily="66" charset="0"/>
              </a:rPr>
              <a:t>.</a:t>
            </a:r>
            <a:endParaRPr lang="en-GB" sz="2600">
              <a:latin typeface="Monotype Corsiva" pitchFamily="66" charset="0"/>
            </a:endParaRPr>
          </a:p>
          <a:p>
            <a:pPr marL="342900" indent="-342900" algn="just">
              <a:buClr>
                <a:srgbClr val="FF33CC"/>
              </a:buClr>
              <a:buFont typeface="Wingdings" pitchFamily="2" charset="2"/>
              <a:buChar char="v"/>
            </a:pPr>
            <a:r>
              <a:rPr lang="en-GB" sz="2600">
                <a:latin typeface="Monotype Corsiva" pitchFamily="66" charset="0"/>
              </a:rPr>
              <a:t>Development of C9R7 (Dispersion Suppressor</a:t>
            </a:r>
            <a:r>
              <a:rPr lang="pl-PL" sz="2600">
                <a:latin typeface="Monotype Corsiva" pitchFamily="66" charset="0"/>
              </a:rPr>
              <a:t>)</a:t>
            </a:r>
            <a:r>
              <a:rPr lang="en-GB" sz="2600">
                <a:latin typeface="Monotype Corsiva" pitchFamily="66" charset="0"/>
              </a:rPr>
              <a:t> region</a:t>
            </a:r>
            <a:r>
              <a:rPr lang="pl-PL" sz="2600">
                <a:latin typeface="Monotype Corsiva" pitchFamily="66" charset="0"/>
              </a:rPr>
              <a:t>.</a:t>
            </a:r>
          </a:p>
          <a:p>
            <a:pPr marL="342900" indent="-342900" algn="just">
              <a:buClr>
                <a:srgbClr val="FF33CC"/>
              </a:buClr>
              <a:buFont typeface="Wingdings" pitchFamily="2" charset="2"/>
              <a:buChar char="v"/>
            </a:pPr>
            <a:r>
              <a:rPr lang="en-GB" sz="2600">
                <a:latin typeface="Monotype Corsiva" pitchFamily="66" charset="0"/>
              </a:rPr>
              <a:t>Q6 in IP3 (large expected losses)</a:t>
            </a:r>
            <a:r>
              <a:rPr lang="pl-PL" sz="2600">
                <a:latin typeface="Monotype Corsiva" pitchFamily="66" charset="0"/>
              </a:rPr>
              <a:t>.</a:t>
            </a:r>
            <a:endParaRPr lang="en-GB" sz="2600">
              <a:latin typeface="Monotype Corsiva" pitchFamily="66" charset="0"/>
            </a:endParaRPr>
          </a:p>
        </p:txBody>
      </p:sp>
      <p:sp>
        <p:nvSpPr>
          <p:cNvPr id="29698" name="pole tekstowe 14"/>
          <p:cNvSpPr txBox="1">
            <a:spLocks noChangeArrowheads="1"/>
          </p:cNvSpPr>
          <p:nvPr/>
        </p:nvSpPr>
        <p:spPr bwMode="auto">
          <a:xfrm>
            <a:off x="428625" y="965200"/>
            <a:ext cx="82153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B050"/>
              </a:buClr>
            </a:pPr>
            <a:r>
              <a:rPr lang="pl-PL" sz="2600" b="1">
                <a:solidFill>
                  <a:srgbClr val="00B050"/>
                </a:solidFill>
                <a:latin typeface="Monotype Corsiva" pitchFamily="66" charset="0"/>
              </a:rPr>
              <a:t>SUMMARY</a:t>
            </a:r>
          </a:p>
          <a:p>
            <a:pPr marL="342900" indent="-342900" algn="ctr">
              <a:buClr>
                <a:srgbClr val="00B050"/>
              </a:buClr>
            </a:pPr>
            <a:endParaRPr lang="pl-PL" sz="2600" b="1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n-GB" sz="2600">
                <a:latin typeface="Monotype Corsiva" pitchFamily="66" charset="0"/>
              </a:rPr>
              <a:t>Complex magnet geometry has been implemented in Geant4.</a:t>
            </a:r>
            <a:endParaRPr lang="pl-PL" sz="2600">
              <a:latin typeface="Monotype Corsiva" pitchFamily="66" charset="0"/>
            </a:endParaRPr>
          </a:p>
          <a:p>
            <a:pPr marL="342900" indent="-34290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n-GB" sz="2600">
                <a:latin typeface="Monotype Corsiva" pitchFamily="66" charset="0"/>
              </a:rPr>
              <a:t>Preliminary threshold for the first BLM on</a:t>
            </a:r>
            <a:r>
              <a:rPr lang="pl-PL" sz="2600">
                <a:latin typeface="Monotype Corsiva" pitchFamily="66" charset="0"/>
              </a:rPr>
              <a:t> </a:t>
            </a:r>
            <a:r>
              <a:rPr lang="en-GB" sz="2600">
                <a:latin typeface="Monotype Corsiva" pitchFamily="66" charset="0"/>
              </a:rPr>
              <a:t>Short Straight Section is about </a:t>
            </a:r>
            <a:r>
              <a:rPr lang="pl-PL" sz="2600">
                <a:latin typeface="Monotype Corsiva" pitchFamily="66" charset="0"/>
              </a:rPr>
              <a:t>7.7 ·10 </a:t>
            </a:r>
            <a:r>
              <a:rPr lang="pl-PL" sz="2600" baseline="30000">
                <a:latin typeface="Monotype Corsiva" pitchFamily="66" charset="0"/>
              </a:rPr>
              <a:t>-5</a:t>
            </a:r>
            <a:r>
              <a:rPr lang="pl-PL" sz="2600">
                <a:latin typeface="Monotype Corsiva" pitchFamily="66" charset="0"/>
              </a:rPr>
              <a:t>Gy </a:t>
            </a:r>
            <a:r>
              <a:rPr lang="en-GB" sz="2600">
                <a:latin typeface="Monotype Corsiva" pitchFamily="66" charset="0"/>
              </a:rPr>
              <a:t>(fast losses).</a:t>
            </a:r>
            <a:endParaRPr lang="pl-PL" sz="2600">
              <a:latin typeface="Monotype Corsiva" pitchFamily="66" charset="0"/>
            </a:endParaRPr>
          </a:p>
          <a:p>
            <a:pPr marL="342900" indent="-34290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n-GB" sz="2600">
                <a:latin typeface="Monotype Corsiva" pitchFamily="66" charset="0"/>
              </a:rPr>
              <a:t>Comparison with Gean</a:t>
            </a:r>
            <a:r>
              <a:rPr lang="pl-PL" sz="2600">
                <a:latin typeface="Monotype Corsiva" pitchFamily="66" charset="0"/>
              </a:rPr>
              <a:t>t</a:t>
            </a:r>
            <a:r>
              <a:rPr lang="en-GB" sz="2600">
                <a:latin typeface="Monotype Corsiva" pitchFamily="66" charset="0"/>
              </a:rPr>
              <a:t>3 simulations – good agreement.</a:t>
            </a:r>
          </a:p>
          <a:p>
            <a:pPr marL="342900" indent="-34290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n-GB" sz="2600">
                <a:latin typeface="Monotype Corsiva" pitchFamily="66" charset="0"/>
              </a:rPr>
              <a:t>Comparison with CASIM – similar results.</a:t>
            </a:r>
          </a:p>
        </p:txBody>
      </p:sp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0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9701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2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3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Summary and further aims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970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9" name="pole tekstowe 12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15716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1357312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626350" y="142875"/>
            <a:ext cx="1374775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>
            <a:spLocks noChangeAspect="1"/>
          </p:cNvSpPr>
          <p:nvPr/>
        </p:nvSpPr>
        <p:spPr>
          <a:xfrm>
            <a:off x="6143625" y="142875"/>
            <a:ext cx="1357313" cy="1357313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42875"/>
            <a:ext cx="1357312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685800" y="2714625"/>
            <a:ext cx="7772400" cy="24415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6000" dirty="0">
                <a:latin typeface="Monotype Corsiva" pitchFamily="66" charset="0"/>
                <a:ea typeface="+mj-ea"/>
                <a:cs typeface="+mj-cs"/>
              </a:rPr>
              <a:t>Thank</a:t>
            </a:r>
            <a:r>
              <a:rPr lang="pl-PL" sz="6000" dirty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en-GB" sz="6000" dirty="0">
                <a:latin typeface="Monotype Corsiva" pitchFamily="66" charset="0"/>
                <a:ea typeface="+mj-ea"/>
                <a:cs typeface="+mj-cs"/>
              </a:rPr>
              <a:t>you for your attention</a:t>
            </a:r>
            <a:r>
              <a:rPr lang="pl-PL" sz="6000" dirty="0">
                <a:latin typeface="Monotype Corsiva" pitchFamily="66" charset="0"/>
                <a:ea typeface="+mj-ea"/>
                <a:cs typeface="+mj-cs"/>
              </a:rPr>
              <a:t> !!!</a:t>
            </a:r>
            <a:r>
              <a:rPr lang="en-US" sz="6000" dirty="0">
                <a:latin typeface="Monotype Corsiva" pitchFamily="66" charset="0"/>
                <a:ea typeface="+mj-ea"/>
                <a:cs typeface="+mj-cs"/>
              </a:rPr>
              <a:t>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142875"/>
            <a:ext cx="1503362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4541838" y="142875"/>
            <a:ext cx="1458912" cy="1357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1755" name="pole tekstowe 13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31756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3</a:t>
            </a:r>
            <a:endParaRPr lang="pl-PL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0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32771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4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3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Comparison with Geant3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9" name="pole tekstowe 18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grpSp>
        <p:nvGrpSpPr>
          <p:cNvPr id="32780" name="Grupa 19"/>
          <p:cNvGrpSpPr>
            <a:grpSpLocks/>
          </p:cNvGrpSpPr>
          <p:nvPr/>
        </p:nvGrpSpPr>
        <p:grpSpPr bwMode="auto">
          <a:xfrm>
            <a:off x="1976438" y="928688"/>
            <a:ext cx="5238750" cy="5513387"/>
            <a:chOff x="1976438" y="928670"/>
            <a:chExt cx="5238768" cy="5512868"/>
          </a:xfrm>
        </p:grpSpPr>
        <p:pic>
          <p:nvPicPr>
            <p:cNvPr id="3278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76438" y="928670"/>
              <a:ext cx="5191125" cy="516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2" name="pole tekstowe 17"/>
            <p:cNvSpPr txBox="1">
              <a:spLocks noChangeArrowheads="1"/>
            </p:cNvSpPr>
            <p:nvPr/>
          </p:nvSpPr>
          <p:spPr bwMode="auto">
            <a:xfrm>
              <a:off x="2000232" y="6072206"/>
              <a:ext cx="52149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>
                  <a:latin typeface="Calibri" pitchFamily="34" charset="0"/>
                </a:rPr>
                <a:t>L.Ponce „</a:t>
              </a:r>
              <a:r>
                <a:rPr lang="en-GB">
                  <a:latin typeface="Calibri" pitchFamily="34" charset="0"/>
                </a:rPr>
                <a:t>Positioning of the LHC Beam Loss Monitors</a:t>
              </a:r>
              <a:r>
                <a:rPr lang="pl-PL">
                  <a:latin typeface="Calibri" pitchFamily="34" charset="0"/>
                </a:rPr>
                <a:t>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043007"/>
            <a:ext cx="90106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19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34820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</a:t>
            </a:r>
            <a:r>
              <a:rPr lang="en-GB">
                <a:latin typeface="Monotype Corsiva" pitchFamily="66" charset="0"/>
              </a:rPr>
              <a:t>June</a:t>
            </a:r>
            <a:r>
              <a:rPr lang="pl-PL">
                <a:latin typeface="Monotype Corsiva" pitchFamily="66" charset="0"/>
              </a:rPr>
              <a:t> 2008</a:t>
            </a:r>
          </a:p>
        </p:txBody>
      </p:sp>
      <p:sp>
        <p:nvSpPr>
          <p:cNvPr id="34821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5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23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l-GR" smtClean="0">
                <a:latin typeface="Monotype Corsiva" pitchFamily="66" charset="0"/>
                <a:cs typeface="Times New Roman" pitchFamily="18" charset="0"/>
              </a:rPr>
              <a:t>ρ</a:t>
            </a:r>
            <a:r>
              <a:rPr lang="en-GB" baseline="-25000" smtClean="0">
                <a:latin typeface="Monotype Corsiva" pitchFamily="66" charset="0"/>
                <a:cs typeface="Times New Roman" pitchFamily="18" charset="0"/>
              </a:rPr>
              <a:t>Edep</a:t>
            </a:r>
            <a:r>
              <a:rPr lang="pl-PL" baseline="-2500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in the coil &amp; BLM signal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482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Łącznik prosty ze strzałką 17"/>
          <p:cNvCxnSpPr/>
          <p:nvPr/>
        </p:nvCxnSpPr>
        <p:spPr>
          <a:xfrm rot="10800000">
            <a:off x="4786313" y="3929063"/>
            <a:ext cx="1714500" cy="644525"/>
          </a:xfrm>
          <a:prstGeom prst="straightConnector1">
            <a:avLst/>
          </a:prstGeom>
          <a:ln w="1905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0800000">
            <a:off x="6143625" y="4572000"/>
            <a:ext cx="357188" cy="214313"/>
          </a:xfrm>
          <a:prstGeom prst="straightConnector1">
            <a:avLst/>
          </a:prstGeom>
          <a:ln w="1905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10800000">
            <a:off x="5643563" y="4357688"/>
            <a:ext cx="857250" cy="642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16200000" flipV="1">
            <a:off x="5393531" y="4464844"/>
            <a:ext cx="714375" cy="642938"/>
          </a:xfrm>
          <a:prstGeom prst="straightConnector1">
            <a:avLst/>
          </a:prstGeom>
          <a:ln w="1905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6200000" flipH="1">
            <a:off x="1750219" y="3750469"/>
            <a:ext cx="714375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4" name="pole tekstowe 34"/>
          <p:cNvSpPr txBox="1">
            <a:spLocks noChangeArrowheads="1"/>
          </p:cNvSpPr>
          <p:nvPr/>
        </p:nvSpPr>
        <p:spPr bwMode="auto">
          <a:xfrm>
            <a:off x="0" y="6143625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Monotype Corsiva" pitchFamily="66" charset="0"/>
              </a:rPr>
              <a:t>ParticleGun: (119.19; 80; -1000 )                   640 events   </a:t>
            </a:r>
            <a:endParaRPr lang="en-GB" sz="2000">
              <a:latin typeface="Monotype Corsiva" pitchFamily="66" charset="0"/>
            </a:endParaRPr>
          </a:p>
        </p:txBody>
      </p:sp>
      <p:sp>
        <p:nvSpPr>
          <p:cNvPr id="34835" name="pole tekstowe 35"/>
          <p:cNvSpPr txBox="1">
            <a:spLocks noChangeArrowheads="1"/>
          </p:cNvSpPr>
          <p:nvPr/>
        </p:nvSpPr>
        <p:spPr bwMode="auto">
          <a:xfrm>
            <a:off x="5357813" y="6143625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000">
                <a:latin typeface="Monotype Corsiva" pitchFamily="66" charset="0"/>
              </a:rPr>
              <a:t>BLM peak  ~ </a:t>
            </a:r>
            <a:r>
              <a:rPr lang="pl-PL" sz="2000">
                <a:latin typeface="Monotype Corsiva" pitchFamily="66" charset="0"/>
              </a:rPr>
              <a:t>60 cm</a:t>
            </a:r>
            <a:r>
              <a:rPr lang="en-GB" sz="2000">
                <a:latin typeface="Monotype Corsiva" pitchFamily="66" charset="0"/>
              </a:rPr>
              <a:t> after the beam loss</a:t>
            </a:r>
          </a:p>
        </p:txBody>
      </p:sp>
      <p:sp>
        <p:nvSpPr>
          <p:cNvPr id="34836" name="pole tekstowe 22"/>
          <p:cNvSpPr txBox="1">
            <a:spLocks noChangeArrowheads="1"/>
          </p:cNvSpPr>
          <p:nvPr/>
        </p:nvSpPr>
        <p:spPr bwMode="auto">
          <a:xfrm>
            <a:off x="6500813" y="441642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66CC"/>
                </a:solidFill>
                <a:latin typeface="Calibri" pitchFamily="34" charset="0"/>
              </a:rPr>
              <a:t>He-Vessel</a:t>
            </a:r>
          </a:p>
        </p:txBody>
      </p:sp>
      <p:sp>
        <p:nvSpPr>
          <p:cNvPr id="34837" name="pole tekstowe 24"/>
          <p:cNvSpPr txBox="1">
            <a:spLocks noChangeArrowheads="1"/>
          </p:cNvSpPr>
          <p:nvPr/>
        </p:nvSpPr>
        <p:spPr bwMode="auto">
          <a:xfrm>
            <a:off x="650081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66FFFF"/>
                </a:solidFill>
                <a:latin typeface="Calibri" pitchFamily="34" charset="0"/>
              </a:rPr>
              <a:t>MQ Coil</a:t>
            </a:r>
          </a:p>
        </p:txBody>
      </p:sp>
      <p:sp>
        <p:nvSpPr>
          <p:cNvPr id="34838" name="pole tekstowe 25"/>
          <p:cNvSpPr txBox="1">
            <a:spLocks noChangeArrowheads="1"/>
          </p:cNvSpPr>
          <p:nvPr/>
        </p:nvSpPr>
        <p:spPr bwMode="auto">
          <a:xfrm>
            <a:off x="6500813" y="4845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Beam Screen</a:t>
            </a:r>
          </a:p>
        </p:txBody>
      </p:sp>
      <p:sp>
        <p:nvSpPr>
          <p:cNvPr id="34839" name="pole tekstowe 27"/>
          <p:cNvSpPr txBox="1">
            <a:spLocks noChangeArrowheads="1"/>
          </p:cNvSpPr>
          <p:nvPr/>
        </p:nvSpPr>
        <p:spPr bwMode="auto">
          <a:xfrm>
            <a:off x="5786438" y="505936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CC66FF"/>
                </a:solidFill>
                <a:latin typeface="Calibri" pitchFamily="34" charset="0"/>
              </a:rPr>
              <a:t>Beam Pipe</a:t>
            </a:r>
          </a:p>
        </p:txBody>
      </p:sp>
      <p:sp>
        <p:nvSpPr>
          <p:cNvPr id="34840" name="pole tekstowe 28"/>
          <p:cNvSpPr txBox="1">
            <a:spLocks noChangeArrowheads="1"/>
          </p:cNvSpPr>
          <p:nvPr/>
        </p:nvSpPr>
        <p:spPr bwMode="auto">
          <a:xfrm>
            <a:off x="1571625" y="3214688"/>
            <a:ext cx="1357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latin typeface="Calibri" pitchFamily="34" charset="0"/>
              </a:rPr>
              <a:t>Particle Gun</a:t>
            </a:r>
          </a:p>
        </p:txBody>
      </p:sp>
      <p:sp>
        <p:nvSpPr>
          <p:cNvPr id="34841" name="pole tekstowe 30"/>
          <p:cNvSpPr txBox="1">
            <a:spLocks noChangeArrowheads="1"/>
          </p:cNvSpPr>
          <p:nvPr/>
        </p:nvSpPr>
        <p:spPr bwMode="auto">
          <a:xfrm rot="-5400000">
            <a:off x="-720725" y="3351213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009999"/>
                </a:solidFill>
                <a:latin typeface="Calibri" pitchFamily="34" charset="0"/>
              </a:rPr>
              <a:t>Virtual Interconnection Plane</a:t>
            </a:r>
          </a:p>
        </p:txBody>
      </p:sp>
      <p:sp>
        <p:nvSpPr>
          <p:cNvPr id="34842" name="pole tekstowe 31"/>
          <p:cNvSpPr txBox="1">
            <a:spLocks noChangeArrowheads="1"/>
          </p:cNvSpPr>
          <p:nvPr/>
        </p:nvSpPr>
        <p:spPr bwMode="auto">
          <a:xfrm>
            <a:off x="3000375" y="504983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990099"/>
                </a:solidFill>
                <a:latin typeface="Calibri" pitchFamily="34" charset="0"/>
              </a:rPr>
              <a:t>BLM1</a:t>
            </a:r>
          </a:p>
        </p:txBody>
      </p:sp>
      <p:sp>
        <p:nvSpPr>
          <p:cNvPr id="34843" name="pole tekstowe 36"/>
          <p:cNvSpPr txBox="1">
            <a:spLocks noChangeArrowheads="1"/>
          </p:cNvSpPr>
          <p:nvPr/>
        </p:nvSpPr>
        <p:spPr bwMode="auto">
          <a:xfrm>
            <a:off x="4786313" y="504983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990099"/>
                </a:solidFill>
                <a:latin typeface="Calibri" pitchFamily="34" charset="0"/>
              </a:rPr>
              <a:t>BLM2</a:t>
            </a:r>
          </a:p>
        </p:txBody>
      </p:sp>
      <p:sp>
        <p:nvSpPr>
          <p:cNvPr id="34844" name="pole tekstowe 37"/>
          <p:cNvSpPr txBox="1">
            <a:spLocks noChangeArrowheads="1"/>
          </p:cNvSpPr>
          <p:nvPr/>
        </p:nvSpPr>
        <p:spPr bwMode="auto">
          <a:xfrm>
            <a:off x="2357438" y="504983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>
                <a:solidFill>
                  <a:srgbClr val="6600CC"/>
                </a:solidFill>
                <a:latin typeface="Calibri" pitchFamily="34" charset="0"/>
              </a:rPr>
              <a:t>MO</a:t>
            </a:r>
          </a:p>
        </p:txBody>
      </p:sp>
      <p:sp>
        <p:nvSpPr>
          <p:cNvPr id="34845" name="pole tekstowe 38"/>
          <p:cNvSpPr txBox="1">
            <a:spLocks noChangeArrowheads="1"/>
          </p:cNvSpPr>
          <p:nvPr/>
        </p:nvSpPr>
        <p:spPr bwMode="auto">
          <a:xfrm>
            <a:off x="1857375" y="476408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>
                <a:latin typeface="Calibri" pitchFamily="34" charset="0"/>
              </a:rPr>
              <a:t>BPM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142875" y="977900"/>
            <a:ext cx="642938" cy="30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+mn-lt"/>
                <a:cs typeface="+mn-cs"/>
              </a:rPr>
              <a:t>Loss5</a:t>
            </a:r>
            <a:endParaRPr lang="en-GB" sz="1400" b="1" dirty="0">
              <a:latin typeface="+mn-lt"/>
              <a:cs typeface="+mn-cs"/>
            </a:endParaRPr>
          </a:p>
        </p:txBody>
      </p:sp>
      <p:grpSp>
        <p:nvGrpSpPr>
          <p:cNvPr id="34847" name="Grupa 44"/>
          <p:cNvGrpSpPr>
            <a:grpSpLocks/>
          </p:cNvGrpSpPr>
          <p:nvPr/>
        </p:nvGrpSpPr>
        <p:grpSpPr bwMode="auto">
          <a:xfrm>
            <a:off x="5286375" y="1004888"/>
            <a:ext cx="2898775" cy="3138487"/>
            <a:chOff x="1976438" y="928670"/>
            <a:chExt cx="5238768" cy="5672041"/>
          </a:xfrm>
        </p:grpSpPr>
        <p:pic>
          <p:nvPicPr>
            <p:cNvPr id="348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76438" y="928670"/>
              <a:ext cx="5191125" cy="516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51" name="pole tekstowe 46"/>
            <p:cNvSpPr txBox="1">
              <a:spLocks noChangeArrowheads="1"/>
            </p:cNvSpPr>
            <p:nvPr/>
          </p:nvSpPr>
          <p:spPr bwMode="auto">
            <a:xfrm>
              <a:off x="2000233" y="6072206"/>
              <a:ext cx="5214973" cy="52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300" b="1">
                  <a:latin typeface="Calibri" pitchFamily="34" charset="0"/>
                </a:rPr>
                <a:t>L.Ponce „</a:t>
              </a:r>
              <a:r>
                <a:rPr lang="en-GB" sz="1300" b="1">
                  <a:latin typeface="Calibri" pitchFamily="34" charset="0"/>
                </a:rPr>
                <a:t>Positioning of the LHC B</a:t>
              </a:r>
              <a:r>
                <a:rPr lang="pl-PL" sz="1300" b="1">
                  <a:latin typeface="Calibri" pitchFamily="34" charset="0"/>
                </a:rPr>
                <a:t>LM”</a:t>
              </a:r>
            </a:p>
          </p:txBody>
        </p:sp>
      </p:grpSp>
      <p:sp>
        <p:nvSpPr>
          <p:cNvPr id="34848" name="pole tekstowe 52"/>
          <p:cNvSpPr txBox="1">
            <a:spLocks noChangeArrowheads="1"/>
          </p:cNvSpPr>
          <p:nvPr/>
        </p:nvSpPr>
        <p:spPr bwMode="auto">
          <a:xfrm>
            <a:off x="7143750" y="1428750"/>
            <a:ext cx="9286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>
                <a:latin typeface="Calibri" pitchFamily="34" charset="0"/>
              </a:rPr>
              <a:t>Geant3</a:t>
            </a:r>
            <a:endParaRPr lang="en-GB">
              <a:latin typeface="Calibri" pitchFamily="34" charset="0"/>
            </a:endParaRPr>
          </a:p>
        </p:txBody>
      </p:sp>
      <p:sp>
        <p:nvSpPr>
          <p:cNvPr id="34849" name="pole tekstowe 55"/>
          <p:cNvSpPr txBox="1">
            <a:spLocks noChangeArrowheads="1"/>
          </p:cNvSpPr>
          <p:nvPr/>
        </p:nvSpPr>
        <p:spPr bwMode="auto">
          <a:xfrm>
            <a:off x="1143000" y="1487488"/>
            <a:ext cx="9286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Geant4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2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35843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6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5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Problems &amp; impediments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51" name="pole tekstowe 18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grpSp>
        <p:nvGrpSpPr>
          <p:cNvPr id="35852" name="Grupa 16"/>
          <p:cNvGrpSpPr>
            <a:grpSpLocks/>
          </p:cNvGrpSpPr>
          <p:nvPr/>
        </p:nvGrpSpPr>
        <p:grpSpPr bwMode="auto">
          <a:xfrm>
            <a:off x="285750" y="1000125"/>
            <a:ext cx="8572500" cy="5429250"/>
            <a:chOff x="285721" y="1000108"/>
            <a:chExt cx="8572560" cy="5429288"/>
          </a:xfrm>
        </p:grpSpPr>
        <p:grpSp>
          <p:nvGrpSpPr>
            <p:cNvPr id="35853" name="Grupa 12"/>
            <p:cNvGrpSpPr>
              <a:grpSpLocks/>
            </p:cNvGrpSpPr>
            <p:nvPr/>
          </p:nvGrpSpPr>
          <p:grpSpPr bwMode="auto">
            <a:xfrm>
              <a:off x="285721" y="1000108"/>
              <a:ext cx="8572560" cy="5429288"/>
              <a:chOff x="285720" y="1214422"/>
              <a:chExt cx="8691563" cy="5500726"/>
            </a:xfrm>
          </p:grpSpPr>
          <p:pic>
            <p:nvPicPr>
              <p:cNvPr id="35855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7158" y="1214422"/>
                <a:ext cx="8620125" cy="543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Elipsa 14"/>
              <p:cNvSpPr/>
              <p:nvPr/>
            </p:nvSpPr>
            <p:spPr>
              <a:xfrm>
                <a:off x="285720" y="3786253"/>
                <a:ext cx="428140" cy="292889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  <p:sp>
          <p:nvSpPr>
            <p:cNvPr id="16" name="Elipsa 15"/>
            <p:cNvSpPr/>
            <p:nvPr/>
          </p:nvSpPr>
          <p:spPr>
            <a:xfrm>
              <a:off x="4929192" y="2643183"/>
              <a:ext cx="2571768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0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37891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7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3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Problems &amp; impediments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9" name="pole tekstowe 18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grpSp>
        <p:nvGrpSpPr>
          <p:cNvPr id="37900" name="Grupa 17"/>
          <p:cNvGrpSpPr>
            <a:grpSpLocks/>
          </p:cNvGrpSpPr>
          <p:nvPr/>
        </p:nvGrpSpPr>
        <p:grpSpPr bwMode="auto">
          <a:xfrm>
            <a:off x="285750" y="1982788"/>
            <a:ext cx="8501063" cy="2660650"/>
            <a:chOff x="285720" y="214290"/>
            <a:chExt cx="8501090" cy="2660841"/>
          </a:xfrm>
        </p:grpSpPr>
        <p:pic>
          <p:nvPicPr>
            <p:cNvPr id="3790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20" y="214290"/>
              <a:ext cx="8501090" cy="26608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" name="Elipsa 20"/>
            <p:cNvSpPr/>
            <p:nvPr/>
          </p:nvSpPr>
          <p:spPr>
            <a:xfrm>
              <a:off x="2285976" y="2214684"/>
              <a:ext cx="2143132" cy="4286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upa 23"/>
          <p:cNvGrpSpPr>
            <a:grpSpLocks/>
          </p:cNvGrpSpPr>
          <p:nvPr/>
        </p:nvGrpSpPr>
        <p:grpSpPr bwMode="auto">
          <a:xfrm>
            <a:off x="433388" y="785813"/>
            <a:ext cx="8277225" cy="5505450"/>
            <a:chOff x="428596" y="676275"/>
            <a:chExt cx="8277254" cy="5505450"/>
          </a:xfrm>
        </p:grpSpPr>
        <p:pic>
          <p:nvPicPr>
            <p:cNvPr id="3994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8150" y="676275"/>
              <a:ext cx="82677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Elipsa 25"/>
            <p:cNvSpPr/>
            <p:nvPr/>
          </p:nvSpPr>
          <p:spPr>
            <a:xfrm>
              <a:off x="428596" y="2571750"/>
              <a:ext cx="1500192" cy="4286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7" name="Elipsa 26"/>
            <p:cNvSpPr/>
            <p:nvPr/>
          </p:nvSpPr>
          <p:spPr>
            <a:xfrm>
              <a:off x="4000484" y="1714500"/>
              <a:ext cx="3214698" cy="4286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39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39940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1</a:t>
            </a:r>
            <a:r>
              <a:rPr lang="en-US">
                <a:latin typeface="Monotype Corsiva" pitchFamily="66" charset="0"/>
              </a:rPr>
              <a:t>8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2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Problems &amp; impediments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8" name="pole tekstowe 18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86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41987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Monotype Corsiva" pitchFamily="66" charset="0"/>
              </a:rPr>
              <a:t>19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89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Problems &amp; impediments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5" name="pole tekstowe 18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grpSp>
        <p:nvGrpSpPr>
          <p:cNvPr id="41996" name="Grupa 33"/>
          <p:cNvGrpSpPr>
            <a:grpSpLocks/>
          </p:cNvGrpSpPr>
          <p:nvPr/>
        </p:nvGrpSpPr>
        <p:grpSpPr bwMode="auto">
          <a:xfrm>
            <a:off x="428625" y="1036638"/>
            <a:ext cx="8215313" cy="5249862"/>
            <a:chOff x="428596" y="1036956"/>
            <a:chExt cx="8215370" cy="5249564"/>
          </a:xfrm>
        </p:grpSpPr>
        <p:grpSp>
          <p:nvGrpSpPr>
            <p:cNvPr id="41997" name="Grupa 16"/>
            <p:cNvGrpSpPr>
              <a:grpSpLocks/>
            </p:cNvGrpSpPr>
            <p:nvPr/>
          </p:nvGrpSpPr>
          <p:grpSpPr bwMode="auto">
            <a:xfrm>
              <a:off x="428596" y="1036956"/>
              <a:ext cx="8215370" cy="5249564"/>
              <a:chOff x="357158" y="142852"/>
              <a:chExt cx="8501122" cy="6385438"/>
            </a:xfrm>
          </p:grpSpPr>
          <p:pic>
            <p:nvPicPr>
              <p:cNvPr id="41999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85852" y="142852"/>
                <a:ext cx="7572396" cy="3430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2000" name="Grupa 12"/>
              <p:cNvGrpSpPr>
                <a:grpSpLocks/>
              </p:cNvGrpSpPr>
              <p:nvPr/>
            </p:nvGrpSpPr>
            <p:grpSpPr bwMode="auto">
              <a:xfrm>
                <a:off x="357158" y="3643313"/>
                <a:ext cx="8501122" cy="2884977"/>
                <a:chOff x="0" y="3643314"/>
                <a:chExt cx="9051730" cy="3071834"/>
              </a:xfrm>
            </p:grpSpPr>
            <p:pic>
              <p:nvPicPr>
                <p:cNvPr id="42002" name="Picture 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3643314"/>
                  <a:ext cx="9051730" cy="3052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Elipsa 22"/>
                <p:cNvSpPr/>
                <p:nvPr/>
              </p:nvSpPr>
              <p:spPr>
                <a:xfrm>
                  <a:off x="215143" y="6429372"/>
                  <a:ext cx="1142179" cy="28577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24" name="Elipsa 23"/>
                <p:cNvSpPr/>
                <p:nvPr/>
              </p:nvSpPr>
              <p:spPr>
                <a:xfrm>
                  <a:off x="215143" y="6001735"/>
                  <a:ext cx="1142179" cy="28577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28" name="Elipsa 27"/>
                <p:cNvSpPr/>
                <p:nvPr/>
              </p:nvSpPr>
              <p:spPr>
                <a:xfrm>
                  <a:off x="215143" y="5572041"/>
                  <a:ext cx="1142179" cy="28577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29" name="Elipsa 28"/>
                <p:cNvSpPr/>
                <p:nvPr/>
              </p:nvSpPr>
              <p:spPr>
                <a:xfrm>
                  <a:off x="215143" y="5144404"/>
                  <a:ext cx="1142179" cy="28577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30" name="Elipsa 29"/>
                <p:cNvSpPr/>
                <p:nvPr/>
              </p:nvSpPr>
              <p:spPr>
                <a:xfrm>
                  <a:off x="215143" y="4714712"/>
                  <a:ext cx="1142179" cy="28577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31" name="Elipsa 30"/>
                <p:cNvSpPr/>
                <p:nvPr/>
              </p:nvSpPr>
              <p:spPr>
                <a:xfrm>
                  <a:off x="215143" y="4287075"/>
                  <a:ext cx="1142179" cy="28577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32" name="Elipsa 31"/>
                <p:cNvSpPr/>
                <p:nvPr/>
              </p:nvSpPr>
              <p:spPr>
                <a:xfrm>
                  <a:off x="215143" y="3857381"/>
                  <a:ext cx="1142179" cy="28577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pic>
            <p:nvPicPr>
              <p:cNvPr id="42001" name="Picture 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-5400000">
                <a:off x="-975335" y="1515460"/>
                <a:ext cx="3419480" cy="674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Elipsa 32"/>
            <p:cNvSpPr/>
            <p:nvPr/>
          </p:nvSpPr>
          <p:spPr>
            <a:xfrm>
              <a:off x="5072066" y="1429046"/>
              <a:ext cx="1857388" cy="357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86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16387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16388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2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Contents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6" name="Symbol zastępczy zawartości 2"/>
          <p:cNvSpPr>
            <a:spLocks noGrp="1"/>
          </p:cNvSpPr>
          <p:nvPr>
            <p:ph idx="1"/>
          </p:nvPr>
        </p:nvSpPr>
        <p:spPr>
          <a:xfrm>
            <a:off x="1214438" y="1214438"/>
            <a:ext cx="6929437" cy="5000625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en-GB" smtClean="0">
                <a:latin typeface="Monotype Corsiva" pitchFamily="66" charset="0"/>
              </a:rPr>
              <a:t>Introduction</a:t>
            </a:r>
            <a:r>
              <a:rPr lang="pl-PL" smtClean="0">
                <a:latin typeface="Monotype Corsiva" pitchFamily="66" charset="0"/>
              </a:rPr>
              <a:t> and </a:t>
            </a:r>
            <a:r>
              <a:rPr lang="en-GB" smtClean="0">
                <a:latin typeface="Monotype Corsiva" pitchFamily="66" charset="0"/>
              </a:rPr>
              <a:t>strategy</a:t>
            </a:r>
            <a:r>
              <a:rPr lang="pl-PL" smtClean="0">
                <a:latin typeface="Monotype Corsiva" pitchFamily="66" charset="0"/>
              </a:rPr>
              <a:t> </a:t>
            </a:r>
            <a:endParaRPr lang="en-GB" smtClean="0">
              <a:latin typeface="Monotype Corsiva" pitchFamily="66" charset="0"/>
            </a:endParaRPr>
          </a:p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en-GB" smtClean="0">
                <a:latin typeface="Monotype Corsiva" pitchFamily="66" charset="0"/>
              </a:rPr>
              <a:t>Main Quadrupole Geometry</a:t>
            </a:r>
            <a:r>
              <a:rPr lang="pl-PL" smtClean="0">
                <a:latin typeface="Monotype Corsiva" pitchFamily="66" charset="0"/>
              </a:rPr>
              <a:t> </a:t>
            </a:r>
            <a:r>
              <a:rPr lang="en-GB" smtClean="0">
                <a:latin typeface="Monotype Corsiva" pitchFamily="66" charset="0"/>
              </a:rPr>
              <a:t>in </a:t>
            </a:r>
            <a:r>
              <a:rPr lang="pl-PL" smtClean="0">
                <a:latin typeface="Monotype Corsiva" pitchFamily="66" charset="0"/>
              </a:rPr>
              <a:t>Geant4</a:t>
            </a:r>
            <a:endParaRPr lang="en-GB" smtClean="0">
              <a:latin typeface="Monotype Corsiva" pitchFamily="66" charset="0"/>
            </a:endParaRPr>
          </a:p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en-GB" smtClean="0">
                <a:latin typeface="Monotype Corsiva" pitchFamily="66" charset="0"/>
              </a:rPr>
              <a:t>Loss</a:t>
            </a:r>
            <a:r>
              <a:rPr lang="pl-PL" smtClean="0">
                <a:latin typeface="Monotype Corsiva" pitchFamily="66" charset="0"/>
              </a:rPr>
              <a:t> </a:t>
            </a:r>
            <a:r>
              <a:rPr lang="en-GB" smtClean="0">
                <a:latin typeface="Monotype Corsiva" pitchFamily="66" charset="0"/>
              </a:rPr>
              <a:t>locations</a:t>
            </a:r>
          </a:p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pl-PL" smtClean="0">
                <a:latin typeface="Monotype Corsiva" pitchFamily="66" charset="0"/>
              </a:rPr>
              <a:t>Energy </a:t>
            </a:r>
            <a:r>
              <a:rPr lang="en-GB" smtClean="0">
                <a:latin typeface="Monotype Corsiva" pitchFamily="66" charset="0"/>
              </a:rPr>
              <a:t>density in coils  </a:t>
            </a:r>
          </a:p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en-GB" smtClean="0">
                <a:latin typeface="Monotype Corsiva" pitchFamily="66" charset="0"/>
              </a:rPr>
              <a:t>BLM signal</a:t>
            </a:r>
          </a:p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en-GB" smtClean="0">
                <a:latin typeface="Monotype Corsiva" pitchFamily="66" charset="0"/>
              </a:rPr>
              <a:t>Initial quench level studies</a:t>
            </a:r>
            <a:r>
              <a:rPr lang="pl-PL" smtClean="0">
                <a:latin typeface="Monotype Corsiva" pitchFamily="66" charset="0"/>
              </a:rPr>
              <a:t> </a:t>
            </a:r>
            <a:endParaRPr lang="en-GB" smtClean="0">
              <a:latin typeface="Monotype Corsiva" pitchFamily="66" charset="0"/>
            </a:endParaRPr>
          </a:p>
          <a:p>
            <a:pPr marL="514350" indent="-514350" eaLnBrk="1" hangingPunct="1">
              <a:lnSpc>
                <a:spcPct val="120000"/>
              </a:lnSpc>
              <a:buFont typeface="Arial" charset="0"/>
              <a:buAutoNum type="arabicParenR"/>
            </a:pPr>
            <a:r>
              <a:rPr lang="en-GB" smtClean="0">
                <a:latin typeface="Monotype Corsiva" pitchFamily="66" charset="0"/>
              </a:rPr>
              <a:t>Summary </a:t>
            </a:r>
            <a:r>
              <a:rPr lang="pl-PL" smtClean="0">
                <a:latin typeface="Monotype Corsiva" pitchFamily="66" charset="0"/>
              </a:rPr>
              <a:t>and </a:t>
            </a:r>
            <a:r>
              <a:rPr lang="en-GB" smtClean="0">
                <a:latin typeface="Monotype Corsiva" pitchFamily="66" charset="0"/>
              </a:rPr>
              <a:t>further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34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44035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44036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2</a:t>
            </a:r>
            <a:r>
              <a:rPr lang="en-US">
                <a:latin typeface="Monotype Corsiva" pitchFamily="66" charset="0"/>
              </a:rPr>
              <a:t>0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38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Monotype Corsiva" pitchFamily="66" charset="0"/>
                <a:cs typeface="Times New Roman" pitchFamily="18" charset="0"/>
              </a:rPr>
              <a:t>Cell volume</a:t>
            </a:r>
            <a:endParaRPr lang="en-GB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404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4" name="pole tekstowe 14"/>
          <p:cNvSpPr txBox="1">
            <a:spLocks noChangeArrowheads="1"/>
          </p:cNvSpPr>
          <p:nvPr/>
        </p:nvSpPr>
        <p:spPr bwMode="auto">
          <a:xfrm>
            <a:off x="2000250" y="1214438"/>
            <a:ext cx="535781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alibri" pitchFamily="34" charset="0"/>
              </a:rPr>
              <a:t>r = 0, 1, 2</a:t>
            </a:r>
          </a:p>
          <a:p>
            <a:r>
              <a:rPr lang="pl-PL" sz="2400">
                <a:latin typeface="Calibri" pitchFamily="34" charset="0"/>
              </a:rPr>
              <a:t>ρ = 0, 1, …, 90</a:t>
            </a:r>
          </a:p>
          <a:p>
            <a:r>
              <a:rPr lang="pl-PL" sz="2400">
                <a:latin typeface="Calibri" pitchFamily="34" charset="0"/>
              </a:rPr>
              <a:t>z = 0, 1, …, 300</a:t>
            </a:r>
          </a:p>
          <a:p>
            <a:endParaRPr lang="pl-PL" sz="2400">
              <a:latin typeface="Calibri" pitchFamily="34" charset="0"/>
            </a:endParaRPr>
          </a:p>
          <a:p>
            <a:r>
              <a:rPr lang="pl-PL" sz="2400">
                <a:latin typeface="Calibri" pitchFamily="34" charset="0"/>
              </a:rPr>
              <a:t>r</a:t>
            </a:r>
            <a:r>
              <a:rPr lang="pl-PL" sz="2400" baseline="-25000">
                <a:latin typeface="Calibri" pitchFamily="34" charset="0"/>
              </a:rPr>
              <a:t>Coil,inner</a:t>
            </a:r>
            <a:r>
              <a:rPr lang="pl-PL" sz="2400">
                <a:latin typeface="Calibri" pitchFamily="34" charset="0"/>
              </a:rPr>
              <a:t> = 28 mm</a:t>
            </a:r>
          </a:p>
          <a:p>
            <a:r>
              <a:rPr lang="pl-PL" sz="2400">
                <a:latin typeface="Calibri" pitchFamily="34" charset="0"/>
              </a:rPr>
              <a:t>r</a:t>
            </a:r>
            <a:r>
              <a:rPr lang="pl-PL" sz="2400" baseline="-25000">
                <a:latin typeface="Calibri" pitchFamily="34" charset="0"/>
              </a:rPr>
              <a:t>Coil,outer</a:t>
            </a:r>
            <a:r>
              <a:rPr lang="pl-PL" sz="2400">
                <a:latin typeface="Calibri" pitchFamily="34" charset="0"/>
              </a:rPr>
              <a:t> = 43.36 mm</a:t>
            </a:r>
          </a:p>
          <a:p>
            <a:endParaRPr lang="pl-PL" sz="2400">
              <a:latin typeface="Calibri" pitchFamily="34" charset="0"/>
            </a:endParaRPr>
          </a:p>
          <a:p>
            <a:r>
              <a:rPr lang="pl-PL" sz="2400">
                <a:latin typeface="Calibri" pitchFamily="34" charset="0"/>
              </a:rPr>
              <a:t>r</a:t>
            </a:r>
            <a:r>
              <a:rPr lang="pl-PL" sz="2400" baseline="-25000">
                <a:latin typeface="Calibri" pitchFamily="34" charset="0"/>
              </a:rPr>
              <a:t>Cell,inner</a:t>
            </a:r>
            <a:r>
              <a:rPr lang="pl-PL" sz="2400">
                <a:latin typeface="Calibri" pitchFamily="34" charset="0"/>
              </a:rPr>
              <a:t> = 28 + r · (r</a:t>
            </a:r>
            <a:r>
              <a:rPr lang="pl-PL" sz="2400" baseline="-25000">
                <a:latin typeface="Calibri" pitchFamily="34" charset="0"/>
              </a:rPr>
              <a:t>Coil,outer</a:t>
            </a:r>
            <a:r>
              <a:rPr lang="pl-PL" sz="2400">
                <a:latin typeface="Calibri" pitchFamily="34" charset="0"/>
              </a:rPr>
              <a:t>-r</a:t>
            </a:r>
            <a:r>
              <a:rPr lang="pl-PL" sz="2400" baseline="-25000">
                <a:latin typeface="Calibri" pitchFamily="34" charset="0"/>
              </a:rPr>
              <a:t>Coil,inner</a:t>
            </a:r>
            <a:r>
              <a:rPr lang="pl-PL" sz="2400">
                <a:latin typeface="Calibri" pitchFamily="34" charset="0"/>
              </a:rPr>
              <a:t>) · ⅓ </a:t>
            </a:r>
          </a:p>
          <a:p>
            <a:r>
              <a:rPr lang="pl-PL" sz="2400">
                <a:latin typeface="Calibri" pitchFamily="34" charset="0"/>
              </a:rPr>
              <a:t>r</a:t>
            </a:r>
            <a:r>
              <a:rPr lang="pl-PL" sz="2400" baseline="-25000">
                <a:latin typeface="Calibri" pitchFamily="34" charset="0"/>
              </a:rPr>
              <a:t>Cell,outer</a:t>
            </a:r>
            <a:r>
              <a:rPr lang="pl-PL" sz="2400">
                <a:latin typeface="Calibri" pitchFamily="34" charset="0"/>
              </a:rPr>
              <a:t> = 28 + (r+1) · (r</a:t>
            </a:r>
            <a:r>
              <a:rPr lang="pl-PL" sz="2400" baseline="-25000">
                <a:latin typeface="Calibri" pitchFamily="34" charset="0"/>
              </a:rPr>
              <a:t>Coil,outer</a:t>
            </a:r>
            <a:r>
              <a:rPr lang="pl-PL" sz="2400">
                <a:latin typeface="Calibri" pitchFamily="34" charset="0"/>
              </a:rPr>
              <a:t>-r</a:t>
            </a:r>
            <a:r>
              <a:rPr lang="pl-PL" sz="2400" baseline="-25000">
                <a:latin typeface="Calibri" pitchFamily="34" charset="0"/>
              </a:rPr>
              <a:t>Coil,inner</a:t>
            </a:r>
            <a:r>
              <a:rPr lang="pl-PL" sz="2400">
                <a:latin typeface="Calibri" pitchFamily="34" charset="0"/>
              </a:rPr>
              <a:t>) · ⅓</a:t>
            </a:r>
          </a:p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r>
              <a:rPr lang="pl-PL" sz="2400">
                <a:latin typeface="Calibri" pitchFamily="34" charset="0"/>
              </a:rPr>
              <a:t>V = </a:t>
            </a:r>
            <a:r>
              <a:rPr lang="el-GR" sz="2400">
                <a:latin typeface="Calibri" pitchFamily="34" charset="0"/>
              </a:rPr>
              <a:t>π</a:t>
            </a:r>
            <a:r>
              <a:rPr lang="pl-PL" sz="2400">
                <a:latin typeface="Calibri" pitchFamily="34" charset="0"/>
              </a:rPr>
              <a:t> · [(r</a:t>
            </a:r>
            <a:r>
              <a:rPr lang="pl-PL" sz="2400" baseline="-25000">
                <a:latin typeface="Calibri" pitchFamily="34" charset="0"/>
              </a:rPr>
              <a:t>Cell,outer</a:t>
            </a:r>
            <a:r>
              <a:rPr lang="pl-PL" sz="2400">
                <a:latin typeface="Calibri" pitchFamily="34" charset="0"/>
              </a:rPr>
              <a:t>)</a:t>
            </a:r>
            <a:r>
              <a:rPr lang="pl-PL" sz="2400" baseline="30000">
                <a:latin typeface="Calibri" pitchFamily="34" charset="0"/>
              </a:rPr>
              <a:t>2</a:t>
            </a:r>
            <a:r>
              <a:rPr lang="pl-PL" sz="2400">
                <a:latin typeface="Calibri" pitchFamily="34" charset="0"/>
              </a:rPr>
              <a:t> - (r</a:t>
            </a:r>
            <a:r>
              <a:rPr lang="pl-PL" sz="2400" baseline="-25000">
                <a:latin typeface="Calibri" pitchFamily="34" charset="0"/>
              </a:rPr>
              <a:t>Cell,inner</a:t>
            </a:r>
            <a:r>
              <a:rPr lang="pl-PL" sz="2400">
                <a:latin typeface="Calibri" pitchFamily="34" charset="0"/>
              </a:rPr>
              <a:t>)</a:t>
            </a:r>
            <a:r>
              <a:rPr lang="pl-PL" sz="2400" baseline="30000">
                <a:latin typeface="Calibri" pitchFamily="34" charset="0"/>
              </a:rPr>
              <a:t>2</a:t>
            </a:r>
            <a:r>
              <a:rPr lang="pl-PL" sz="2400">
                <a:latin typeface="Calibri" pitchFamily="34" charset="0"/>
              </a:rPr>
              <a:t>] · z ·⅟</a:t>
            </a:r>
            <a:r>
              <a:rPr lang="pl-PL" sz="2400" baseline="-25000">
                <a:latin typeface="Calibri" pitchFamily="34" charset="0"/>
              </a:rPr>
              <a:t>300</a:t>
            </a:r>
            <a:r>
              <a:rPr lang="pl-PL" sz="2400">
                <a:latin typeface="Calibri" pitchFamily="34" charset="0"/>
              </a:rPr>
              <a:t> ·⅟</a:t>
            </a:r>
            <a:r>
              <a:rPr lang="pl-PL" sz="2400" baseline="-25000">
                <a:latin typeface="Calibri" pitchFamily="34" charset="0"/>
              </a:rPr>
              <a:t>90</a:t>
            </a:r>
          </a:p>
          <a:p>
            <a:endParaRPr lang="pl-PL" sz="2400" baseline="-25000">
              <a:latin typeface="Calibri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00250" y="5072063"/>
            <a:ext cx="5214938" cy="78581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2550" y="1000125"/>
            <a:ext cx="2474913" cy="214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00125"/>
            <a:ext cx="5857875" cy="539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0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45061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45062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2</a:t>
            </a:r>
            <a:r>
              <a:rPr lang="en-US">
                <a:latin typeface="Monotype Corsiva" pitchFamily="66" charset="0"/>
              </a:rPr>
              <a:t>1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4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Energy</a:t>
            </a:r>
            <a:r>
              <a:rPr lang="pl-PL" smtClean="0">
                <a:latin typeface="Monotype Corsiva" pitchFamily="66" charset="0"/>
                <a:cs typeface="Times New Roman" pitchFamily="18" charset="0"/>
              </a:rPr>
              <a:t> depositions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 in the coil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506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70" name="pole tekstowe 21"/>
          <p:cNvSpPr txBox="1">
            <a:spLocks noChangeArrowheads="1"/>
          </p:cNvSpPr>
          <p:nvPr/>
        </p:nvSpPr>
        <p:spPr bwMode="auto">
          <a:xfrm>
            <a:off x="6357938" y="5786438"/>
            <a:ext cx="2643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Monotype Corsiva" pitchFamily="66" charset="0"/>
              </a:rPr>
              <a:t>2D histogram:</a:t>
            </a:r>
            <a:r>
              <a:rPr lang="pl-PL" sz="2000">
                <a:latin typeface="Monotype Corsiva" pitchFamily="66" charset="0"/>
              </a:rPr>
              <a:t>   </a:t>
            </a:r>
            <a:r>
              <a:rPr lang="en-GB" sz="2000">
                <a:latin typeface="Monotype Corsiva" pitchFamily="66" charset="0"/>
              </a:rPr>
              <a:t>(φ, r) weighted by energy density</a:t>
            </a:r>
          </a:p>
        </p:txBody>
      </p:sp>
      <p:sp>
        <p:nvSpPr>
          <p:cNvPr id="45071" name="pole tekstowe 22"/>
          <p:cNvSpPr txBox="1">
            <a:spLocks noChangeArrowheads="1"/>
          </p:cNvSpPr>
          <p:nvPr/>
        </p:nvSpPr>
        <p:spPr bwMode="auto">
          <a:xfrm>
            <a:off x="5214938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Log (z)</a:t>
            </a:r>
            <a:endParaRPr lang="en-GB">
              <a:latin typeface="Calibri" pitchFamily="34" charset="0"/>
            </a:endParaRPr>
          </a:p>
        </p:txBody>
      </p:sp>
      <p:sp>
        <p:nvSpPr>
          <p:cNvPr id="45072" name="pole tekstowe 24"/>
          <p:cNvSpPr txBox="1">
            <a:spLocks noChangeArrowheads="1"/>
          </p:cNvSpPr>
          <p:nvPr/>
        </p:nvSpPr>
        <p:spPr bwMode="auto">
          <a:xfrm>
            <a:off x="8358188" y="2857500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Log (z)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45073" name="pole tekstowe 25"/>
          <p:cNvSpPr txBox="1">
            <a:spLocks noChangeArrowheads="1"/>
          </p:cNvSpPr>
          <p:nvPr/>
        </p:nvSpPr>
        <p:spPr bwMode="auto">
          <a:xfrm>
            <a:off x="71438" y="605948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[mJ/cm</a:t>
            </a:r>
            <a:r>
              <a:rPr lang="pl-PL" baseline="30000">
                <a:latin typeface="Calibri" pitchFamily="34" charset="0"/>
              </a:rPr>
              <a:t>3</a:t>
            </a:r>
            <a:r>
              <a:rPr lang="pl-PL">
                <a:latin typeface="Calibri" pitchFamily="34" charset="0"/>
              </a:rPr>
              <a:t>]</a:t>
            </a:r>
            <a:endParaRPr lang="en-GB">
              <a:latin typeface="Calibri" pitchFamily="34" charset="0"/>
            </a:endParaRPr>
          </a:p>
        </p:txBody>
      </p:sp>
      <p:sp>
        <p:nvSpPr>
          <p:cNvPr id="45074" name="pole tekstowe 27"/>
          <p:cNvSpPr txBox="1">
            <a:spLocks noChangeArrowheads="1"/>
          </p:cNvSpPr>
          <p:nvPr/>
        </p:nvSpPr>
        <p:spPr bwMode="auto">
          <a:xfrm>
            <a:off x="6215063" y="2938463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>
                <a:latin typeface="Calibri" pitchFamily="34" charset="0"/>
              </a:rPr>
              <a:t>[mJ/cm</a:t>
            </a:r>
            <a:r>
              <a:rPr lang="pl-PL" sz="1200" baseline="30000">
                <a:latin typeface="Calibri" pitchFamily="34" charset="0"/>
              </a:rPr>
              <a:t>3</a:t>
            </a:r>
            <a:r>
              <a:rPr lang="pl-PL" sz="1200">
                <a:latin typeface="Calibri" pitchFamily="34" charset="0"/>
              </a:rPr>
              <a:t>]</a:t>
            </a:r>
            <a:endParaRPr lang="en-GB" sz="1200">
              <a:latin typeface="Calibri" pitchFamily="34" charset="0"/>
            </a:endParaRPr>
          </a:p>
        </p:txBody>
      </p:sp>
      <p:grpSp>
        <p:nvGrpSpPr>
          <p:cNvPr id="45075" name="Grupa 23"/>
          <p:cNvGrpSpPr>
            <a:grpSpLocks/>
          </p:cNvGrpSpPr>
          <p:nvPr/>
        </p:nvGrpSpPr>
        <p:grpSpPr bwMode="auto">
          <a:xfrm>
            <a:off x="6215063" y="3286125"/>
            <a:ext cx="2690812" cy="2433638"/>
            <a:chOff x="6215074" y="3286124"/>
            <a:chExt cx="2690490" cy="2433335"/>
          </a:xfrm>
        </p:grpSpPr>
        <p:pic>
          <p:nvPicPr>
            <p:cNvPr id="45076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388" y="3286124"/>
              <a:ext cx="2476176" cy="2433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5077" name="pole tekstowe 28"/>
            <p:cNvSpPr txBox="1">
              <a:spLocks noChangeArrowheads="1"/>
            </p:cNvSpPr>
            <p:nvPr/>
          </p:nvSpPr>
          <p:spPr bwMode="auto">
            <a:xfrm>
              <a:off x="6215074" y="5429264"/>
              <a:ext cx="1071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[mJ/cm</a:t>
              </a:r>
              <a:r>
                <a:rPr lang="pl-PL" sz="1200" baseline="30000">
                  <a:latin typeface="Calibri" pitchFamily="34" charset="0"/>
                </a:rPr>
                <a:t>3</a:t>
              </a:r>
              <a:r>
                <a:rPr lang="pl-PL" sz="1200">
                  <a:latin typeface="Calibri" pitchFamily="34" charset="0"/>
                </a:rPr>
                <a:t>]</a:t>
              </a:r>
              <a:endParaRPr lang="en-GB" sz="12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82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46083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46084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Monotype Corsiva" pitchFamily="66" charset="0"/>
              </a:rPr>
              <a:t>22</a:t>
            </a:r>
            <a:endParaRPr lang="pl-PL">
              <a:latin typeface="Monotype Corsiva" pitchFamily="66" charset="0"/>
            </a:endParaRP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86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Monotype Corsiva" pitchFamily="66" charset="0"/>
                <a:cs typeface="Times New Roman" pitchFamily="18" charset="0"/>
              </a:rPr>
              <a:t>Cross - section</a:t>
            </a:r>
            <a:endParaRPr lang="en-GB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609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9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1766888"/>
            <a:ext cx="29416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5463" y="1766888"/>
            <a:ext cx="25781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1766888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Łącznik łamany 52"/>
          <p:cNvCxnSpPr/>
          <p:nvPr/>
        </p:nvCxnSpPr>
        <p:spPr>
          <a:xfrm rot="16200000" flipH="1">
            <a:off x="4249737" y="4070361"/>
            <a:ext cx="3175" cy="2000250"/>
          </a:xfrm>
          <a:prstGeom prst="bentConnector3">
            <a:avLst>
              <a:gd name="adj1" fmla="val 14395466"/>
            </a:avLst>
          </a:prstGeom>
          <a:ln w="190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1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17412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17413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3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5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Introduction</a:t>
            </a:r>
            <a:r>
              <a:rPr lang="pl-PL" smtClean="0">
                <a:latin typeface="Monotype Corsiva" pitchFamily="66" charset="0"/>
                <a:cs typeface="Times New Roman" pitchFamily="18" charset="0"/>
              </a:rPr>
              <a:t> and s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trategy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742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" name="Sześcian 45"/>
          <p:cNvSpPr/>
          <p:nvPr/>
        </p:nvSpPr>
        <p:spPr>
          <a:xfrm>
            <a:off x="7072313" y="3786188"/>
            <a:ext cx="1928812" cy="785812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Response function</a:t>
            </a:r>
          </a:p>
        </p:txBody>
      </p:sp>
      <p:sp>
        <p:nvSpPr>
          <p:cNvPr id="80" name="Sześcian 79"/>
          <p:cNvSpPr/>
          <p:nvPr/>
        </p:nvSpPr>
        <p:spPr>
          <a:xfrm>
            <a:off x="2714625" y="5715000"/>
            <a:ext cx="3071813" cy="714375"/>
          </a:xfrm>
          <a:prstGeom prst="cub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Threshold </a:t>
            </a:r>
            <a:r>
              <a:rPr lang="pl-PL" sz="2000" b="1" dirty="0"/>
              <a:t>       </a:t>
            </a:r>
            <a:endParaRPr lang="en-GB" sz="2000" b="1" dirty="0"/>
          </a:p>
        </p:txBody>
      </p:sp>
      <p:grpSp>
        <p:nvGrpSpPr>
          <p:cNvPr id="17423" name="Grupa 109"/>
          <p:cNvGrpSpPr>
            <a:grpSpLocks/>
          </p:cNvGrpSpPr>
          <p:nvPr/>
        </p:nvGrpSpPr>
        <p:grpSpPr bwMode="auto">
          <a:xfrm>
            <a:off x="2214563" y="2857500"/>
            <a:ext cx="4714875" cy="2500313"/>
            <a:chOff x="2285984" y="3071810"/>
            <a:chExt cx="4714908" cy="2500330"/>
          </a:xfrm>
        </p:grpSpPr>
        <p:sp>
          <p:nvSpPr>
            <p:cNvPr id="45" name="Sześcian 44"/>
            <p:cNvSpPr/>
            <p:nvPr/>
          </p:nvSpPr>
          <p:spPr>
            <a:xfrm>
              <a:off x="2285984" y="3071810"/>
              <a:ext cx="4714908" cy="250033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ROOT data analysis</a:t>
              </a:r>
            </a:p>
          </p:txBody>
        </p:sp>
        <p:sp>
          <p:nvSpPr>
            <p:cNvPr id="81" name="pole tekstowe 80"/>
            <p:cNvSpPr txBox="1"/>
            <p:nvPr/>
          </p:nvSpPr>
          <p:spPr>
            <a:xfrm>
              <a:off x="2357421" y="3997329"/>
              <a:ext cx="1928827" cy="6461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Energy deposition </a:t>
              </a:r>
              <a:endParaRPr lang="pl-PL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in coils</a:t>
              </a:r>
            </a:p>
          </p:txBody>
        </p:sp>
        <p:sp>
          <p:nvSpPr>
            <p:cNvPr id="85" name="Prostokąt 84"/>
            <p:cNvSpPr/>
            <p:nvPr/>
          </p:nvSpPr>
          <p:spPr>
            <a:xfrm>
              <a:off x="4357685" y="4857760"/>
              <a:ext cx="1928827" cy="642941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>
                  <a:solidFill>
                    <a:schemeClr val="tx1"/>
                  </a:solidFill>
                </a:rPr>
                <a:t>BLM </a:t>
              </a:r>
              <a:r>
                <a:rPr lang="en-GB" dirty="0">
                  <a:solidFill>
                    <a:schemeClr val="tx1"/>
                  </a:solidFill>
                </a:rPr>
                <a:t>signal</a:t>
              </a:r>
            </a:p>
          </p:txBody>
        </p:sp>
        <p:sp>
          <p:nvSpPr>
            <p:cNvPr id="86" name="Prostokąt 85"/>
            <p:cNvSpPr/>
            <p:nvPr/>
          </p:nvSpPr>
          <p:spPr>
            <a:xfrm>
              <a:off x="4357685" y="4000504"/>
              <a:ext cx="1928827" cy="64294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/>
                <a:t>Fluence</a:t>
              </a:r>
              <a:endParaRPr lang="en-GB" dirty="0"/>
            </a:p>
          </p:txBody>
        </p:sp>
        <p:sp>
          <p:nvSpPr>
            <p:cNvPr id="88" name="Prostokąt 87"/>
            <p:cNvSpPr/>
            <p:nvPr/>
          </p:nvSpPr>
          <p:spPr>
            <a:xfrm>
              <a:off x="2357421" y="4857760"/>
              <a:ext cx="1928827" cy="642941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Critical number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of protons </a:t>
              </a:r>
            </a:p>
          </p:txBody>
        </p:sp>
      </p:grpSp>
      <p:cxnSp>
        <p:nvCxnSpPr>
          <p:cNvPr id="89" name="Łącznik łamany 88"/>
          <p:cNvCxnSpPr/>
          <p:nvPr/>
        </p:nvCxnSpPr>
        <p:spPr>
          <a:xfrm rot="5400000" flipH="1" flipV="1">
            <a:off x="4496594" y="65882"/>
            <a:ext cx="141287" cy="3867150"/>
          </a:xfrm>
          <a:prstGeom prst="bentConnector4">
            <a:avLst>
              <a:gd name="adj1" fmla="val -161797"/>
              <a:gd name="adj2" fmla="val 1005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5" name="Grupa 89"/>
          <p:cNvGrpSpPr>
            <a:grpSpLocks/>
          </p:cNvGrpSpPr>
          <p:nvPr/>
        </p:nvGrpSpPr>
        <p:grpSpPr bwMode="auto">
          <a:xfrm>
            <a:off x="71438" y="1000125"/>
            <a:ext cx="5429250" cy="1214438"/>
            <a:chOff x="285720" y="1000108"/>
            <a:chExt cx="5429288" cy="1214446"/>
          </a:xfrm>
        </p:grpSpPr>
        <p:sp>
          <p:nvSpPr>
            <p:cNvPr id="91" name="Sześcian 90"/>
            <p:cNvSpPr/>
            <p:nvPr/>
          </p:nvSpPr>
          <p:spPr>
            <a:xfrm>
              <a:off x="285720" y="1000108"/>
              <a:ext cx="5429288" cy="1214446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10800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/>
                <a:t>Geometry and </a:t>
              </a:r>
              <a:r>
                <a:rPr lang="en-GB" dirty="0"/>
                <a:t>material description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" name="pole tekstowe 91"/>
            <p:cNvSpPr txBox="1"/>
            <p:nvPr/>
          </p:nvSpPr>
          <p:spPr>
            <a:xfrm>
              <a:off x="357157" y="1714488"/>
              <a:ext cx="1928827" cy="3698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/>
                <a:t>LHC Design Report</a:t>
              </a:r>
              <a:endParaRPr lang="en-GB" dirty="0"/>
            </a:p>
          </p:txBody>
        </p:sp>
        <p:sp>
          <p:nvSpPr>
            <p:cNvPr id="93" name="pole tekstowe 92"/>
            <p:cNvSpPr txBox="1"/>
            <p:nvPr/>
          </p:nvSpPr>
          <p:spPr>
            <a:xfrm>
              <a:off x="2428860" y="1714488"/>
              <a:ext cx="1928825" cy="3698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/>
                <a:t>LHC </a:t>
              </a:r>
              <a:r>
                <a:rPr lang="pl-PL" dirty="0" err="1"/>
                <a:t>Layouts</a:t>
              </a:r>
              <a:endParaRPr lang="en-GB" dirty="0"/>
            </a:p>
          </p:txBody>
        </p:sp>
        <p:sp>
          <p:nvSpPr>
            <p:cNvPr id="94" name="pole tekstowe 93"/>
            <p:cNvSpPr txBox="1"/>
            <p:nvPr/>
          </p:nvSpPr>
          <p:spPr>
            <a:xfrm>
              <a:off x="4500561" y="1714488"/>
              <a:ext cx="785819" cy="3698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 err="1"/>
                <a:t>edms</a:t>
              </a:r>
              <a:endParaRPr lang="en-GB" dirty="0"/>
            </a:p>
          </p:txBody>
        </p:sp>
      </p:grpSp>
      <p:grpSp>
        <p:nvGrpSpPr>
          <p:cNvPr id="17426" name="Grupa 96"/>
          <p:cNvGrpSpPr>
            <a:grpSpLocks/>
          </p:cNvGrpSpPr>
          <p:nvPr/>
        </p:nvGrpSpPr>
        <p:grpSpPr bwMode="auto">
          <a:xfrm>
            <a:off x="5653088" y="1000125"/>
            <a:ext cx="2062162" cy="1214438"/>
            <a:chOff x="6162697" y="1000108"/>
            <a:chExt cx="2062178" cy="1214446"/>
          </a:xfrm>
        </p:grpSpPr>
        <p:sp>
          <p:nvSpPr>
            <p:cNvPr id="98" name="Sześcian 97"/>
            <p:cNvSpPr/>
            <p:nvPr/>
          </p:nvSpPr>
          <p:spPr>
            <a:xfrm>
              <a:off x="6162697" y="1000108"/>
              <a:ext cx="2062178" cy="1214446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10800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Magnetic</a:t>
              </a:r>
              <a:r>
                <a:rPr lang="pl-PL" dirty="0"/>
                <a:t> field</a:t>
              </a:r>
              <a:endParaRPr lang="en-GB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9" name="pole tekstowe 98"/>
            <p:cNvSpPr txBox="1"/>
            <p:nvPr/>
          </p:nvSpPr>
          <p:spPr>
            <a:xfrm>
              <a:off x="6653238" y="1714488"/>
              <a:ext cx="785819" cy="3698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/>
                <a:t>ROXIE</a:t>
              </a:r>
              <a:endParaRPr lang="en-GB" dirty="0"/>
            </a:p>
          </p:txBody>
        </p:sp>
      </p:grpSp>
      <p:cxnSp>
        <p:nvCxnSpPr>
          <p:cNvPr id="101" name="Łącznik prosty ze strzałką 100"/>
          <p:cNvCxnSpPr/>
          <p:nvPr/>
        </p:nvCxnSpPr>
        <p:spPr>
          <a:xfrm rot="5400000">
            <a:off x="4375150" y="3197225"/>
            <a:ext cx="39528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Łącznik prosty ze strzałką 103"/>
          <p:cNvCxnSpPr/>
          <p:nvPr/>
        </p:nvCxnSpPr>
        <p:spPr>
          <a:xfrm>
            <a:off x="642938" y="4646613"/>
            <a:ext cx="1643062" cy="282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ze strzałką 108"/>
          <p:cNvCxnSpPr/>
          <p:nvPr/>
        </p:nvCxnSpPr>
        <p:spPr>
          <a:xfrm rot="5400000">
            <a:off x="6871494" y="3942557"/>
            <a:ext cx="320675" cy="1652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/>
          <p:cNvCxnSpPr/>
          <p:nvPr/>
        </p:nvCxnSpPr>
        <p:spPr>
          <a:xfrm rot="5400000">
            <a:off x="3089275" y="4554538"/>
            <a:ext cx="252413" cy="1587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Łącznik prosty ze strzałką 114"/>
          <p:cNvCxnSpPr/>
          <p:nvPr/>
        </p:nvCxnSpPr>
        <p:spPr>
          <a:xfrm rot="5400000">
            <a:off x="5159375" y="4554538"/>
            <a:ext cx="252413" cy="1587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6" name="Sześcian 115"/>
          <p:cNvSpPr/>
          <p:nvPr/>
        </p:nvSpPr>
        <p:spPr>
          <a:xfrm>
            <a:off x="3249613" y="2428875"/>
            <a:ext cx="2644775" cy="64293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Geant4 </a:t>
            </a:r>
            <a:r>
              <a:rPr lang="en-GB" dirty="0"/>
              <a:t>simulations</a:t>
            </a:r>
          </a:p>
        </p:txBody>
      </p:sp>
      <p:cxnSp>
        <p:nvCxnSpPr>
          <p:cNvPr id="117" name="Łącznik prosty ze strzałką 116"/>
          <p:cNvCxnSpPr/>
          <p:nvPr/>
        </p:nvCxnSpPr>
        <p:spPr>
          <a:xfrm rot="5400000">
            <a:off x="4483100" y="2374900"/>
            <a:ext cx="17938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eścian 38"/>
          <p:cNvSpPr/>
          <p:nvPr/>
        </p:nvSpPr>
        <p:spPr>
          <a:xfrm>
            <a:off x="71438" y="3857625"/>
            <a:ext cx="1928812" cy="78581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Quench level</a:t>
            </a:r>
            <a:endParaRPr lang="pl-PL" dirty="0"/>
          </a:p>
        </p:txBody>
      </p:sp>
      <p:sp>
        <p:nvSpPr>
          <p:cNvPr id="43" name="Sześcian 42"/>
          <p:cNvSpPr/>
          <p:nvPr/>
        </p:nvSpPr>
        <p:spPr bwMode="auto">
          <a:xfrm>
            <a:off x="7786688" y="1000125"/>
            <a:ext cx="1204912" cy="121443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/>
              <a:t>Loss</a:t>
            </a:r>
            <a:r>
              <a:rPr lang="pl-PL" dirty="0"/>
              <a:t> </a:t>
            </a:r>
            <a:r>
              <a:rPr lang="pl-PL" dirty="0" err="1"/>
              <a:t>maps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50" name="Kształt 49"/>
          <p:cNvCxnSpPr>
            <a:stCxn id="43" idx="3"/>
          </p:cNvCxnSpPr>
          <p:nvPr/>
        </p:nvCxnSpPr>
        <p:spPr>
          <a:xfrm rot="5400000">
            <a:off x="6786563" y="1262063"/>
            <a:ext cx="500062" cy="2405062"/>
          </a:xfrm>
          <a:prstGeom prst="bentConnector2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a 50"/>
          <p:cNvSpPr/>
          <p:nvPr/>
        </p:nvSpPr>
        <p:spPr>
          <a:xfrm>
            <a:off x="71438" y="2357438"/>
            <a:ext cx="2071687" cy="92868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Difficult to find the data!</a:t>
            </a:r>
          </a:p>
        </p:txBody>
      </p:sp>
      <p:cxnSp>
        <p:nvCxnSpPr>
          <p:cNvPr id="52" name="Łącznik prosty ze strzałką 51"/>
          <p:cNvCxnSpPr/>
          <p:nvPr/>
        </p:nvCxnSpPr>
        <p:spPr>
          <a:xfrm rot="5400000">
            <a:off x="4053682" y="5661819"/>
            <a:ext cx="323850" cy="158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4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18435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4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7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Main Quadrupole</a:t>
            </a:r>
            <a:r>
              <a:rPr lang="pl-PL" smtClean="0">
                <a:latin typeface="Monotype Corsiva" pitchFamily="66" charset="0"/>
                <a:cs typeface="Times New Roman" pitchFamily="18" charset="0"/>
              </a:rPr>
              <a:t> Geometry</a:t>
            </a:r>
            <a:endParaRPr lang="en-GB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3" name="pole tekstowe 18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grpSp>
        <p:nvGrpSpPr>
          <p:cNvPr id="18444" name="Grupa 26"/>
          <p:cNvGrpSpPr>
            <a:grpSpLocks/>
          </p:cNvGrpSpPr>
          <p:nvPr/>
        </p:nvGrpSpPr>
        <p:grpSpPr bwMode="auto">
          <a:xfrm>
            <a:off x="142875" y="892175"/>
            <a:ext cx="8858250" cy="5537200"/>
            <a:chOff x="142844" y="892800"/>
            <a:chExt cx="8858342" cy="553659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lum bright="20000"/>
            </a:blip>
            <a:srcRect/>
            <a:stretch>
              <a:fillRect/>
            </a:stretch>
          </p:blipFill>
          <p:spPr bwMode="auto">
            <a:xfrm>
              <a:off x="1063604" y="892800"/>
              <a:ext cx="7937582" cy="550008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lum bright="20000"/>
            </a:blip>
            <a:srcRect/>
            <a:stretch>
              <a:fillRect/>
            </a:stretch>
          </p:blipFill>
          <p:spPr bwMode="auto">
            <a:xfrm>
              <a:off x="142844" y="3589669"/>
              <a:ext cx="2714653" cy="2839727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5" name="Prostokąt 14"/>
            <p:cNvSpPr/>
            <p:nvPr/>
          </p:nvSpPr>
          <p:spPr>
            <a:xfrm>
              <a:off x="7072354" y="3115058"/>
              <a:ext cx="857259" cy="21429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7072354" y="2808704"/>
              <a:ext cx="1928832" cy="192066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072354" y="2500763"/>
              <a:ext cx="785820" cy="21428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7072354" y="3429348"/>
              <a:ext cx="1071573" cy="21429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072354" y="4357935"/>
              <a:ext cx="1785956" cy="21428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072354" y="4643654"/>
              <a:ext cx="928697" cy="21428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7072354" y="2215044"/>
              <a:ext cx="1643079" cy="21428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5" name="Prostokąt 24"/>
          <p:cNvSpPr/>
          <p:nvPr/>
        </p:nvSpPr>
        <p:spPr bwMode="auto">
          <a:xfrm>
            <a:off x="7072313" y="3714750"/>
            <a:ext cx="1143000" cy="2143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pole tekstowe 23"/>
          <p:cNvSpPr txBox="1"/>
          <p:nvPr/>
        </p:nvSpPr>
        <p:spPr>
          <a:xfrm>
            <a:off x="71438" y="1068388"/>
            <a:ext cx="928687" cy="646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3600" dirty="0">
                <a:latin typeface="Monotype Corsiva" pitchFamily="66" charset="0"/>
              </a:rPr>
              <a:t>MQ</a:t>
            </a:r>
            <a:endParaRPr lang="en-GB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2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20483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0484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5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6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Superconducting</a:t>
            </a:r>
            <a:r>
              <a:rPr lang="pl-PL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Coils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025775"/>
            <a:ext cx="4214812" cy="3403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928688"/>
            <a:ext cx="2857500" cy="25590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pole tekstowe 16"/>
          <p:cNvSpPr txBox="1"/>
          <p:nvPr/>
        </p:nvSpPr>
        <p:spPr>
          <a:xfrm>
            <a:off x="3071813" y="939800"/>
            <a:ext cx="4714875" cy="163195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Monotype Corsiva" pitchFamily="66" charset="0"/>
                <a:cs typeface="+mn-cs"/>
              </a:rPr>
              <a:t>Coil simplifications: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8"/>
              </a:buBlip>
              <a:defRPr/>
            </a:pPr>
            <a:r>
              <a:rPr lang="en-GB" sz="2000" dirty="0">
                <a:latin typeface="Monotype Corsiva" pitchFamily="66" charset="0"/>
                <a:cs typeface="+mn-cs"/>
              </a:rPr>
              <a:t>Cu wedges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8"/>
              </a:buBlip>
              <a:defRPr/>
            </a:pPr>
            <a:r>
              <a:rPr lang="en-GB" sz="2000" dirty="0">
                <a:latin typeface="Monotype Corsiva" pitchFamily="66" charset="0"/>
                <a:cs typeface="+mn-cs"/>
              </a:rPr>
              <a:t>An angle </a:t>
            </a:r>
            <a:r>
              <a:rPr lang="pl-PL" sz="2000" dirty="0">
                <a:latin typeface="Monotype Corsiva" pitchFamily="66" charset="0"/>
                <a:cs typeface="+mn-cs"/>
              </a:rPr>
              <a:t>(</a:t>
            </a:r>
            <a:r>
              <a:rPr lang="en-GB" sz="2000" dirty="0">
                <a:latin typeface="Monotype Corsiva" pitchFamily="66" charset="0"/>
                <a:cs typeface="+mn-cs"/>
              </a:rPr>
              <a:t>displacement respectively to a centre of a coil-creating circle</a:t>
            </a:r>
            <a:r>
              <a:rPr lang="pl-PL" sz="2000" dirty="0">
                <a:latin typeface="Monotype Corsiva" pitchFamily="66" charset="0"/>
                <a:cs typeface="+mn-cs"/>
              </a:rPr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8"/>
              </a:buBlip>
              <a:defRPr/>
            </a:pPr>
            <a:r>
              <a:rPr lang="en-GB" sz="2000" dirty="0">
                <a:latin typeface="Monotype Corsiva" pitchFamily="66" charset="0"/>
                <a:cs typeface="+mn-cs"/>
              </a:rPr>
              <a:t>Endings</a:t>
            </a:r>
          </a:p>
        </p:txBody>
      </p:sp>
      <p:cxnSp>
        <p:nvCxnSpPr>
          <p:cNvPr id="24" name="Łącznik zakrzywiony 23"/>
          <p:cNvCxnSpPr/>
          <p:nvPr/>
        </p:nvCxnSpPr>
        <p:spPr>
          <a:xfrm rot="10800000">
            <a:off x="2357438" y="2643188"/>
            <a:ext cx="4643437" cy="857250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zakrzywiony 25"/>
          <p:cNvCxnSpPr/>
          <p:nvPr/>
        </p:nvCxnSpPr>
        <p:spPr>
          <a:xfrm rot="10800000">
            <a:off x="2714625" y="3214688"/>
            <a:ext cx="2928938" cy="1285875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7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3538538"/>
            <a:ext cx="2857500" cy="293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pole tekstowe 51"/>
          <p:cNvSpPr txBox="1">
            <a:spLocks noChangeArrowheads="1"/>
          </p:cNvSpPr>
          <p:nvPr/>
        </p:nvSpPr>
        <p:spPr bwMode="auto">
          <a:xfrm>
            <a:off x="4857750" y="2214563"/>
            <a:ext cx="4143375" cy="708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Monotype Corsiva" pitchFamily="66" charset="0"/>
              </a:rPr>
              <a:t>Weighted density</a:t>
            </a:r>
            <a:r>
              <a:rPr lang="pl-PL" sz="2000" dirty="0">
                <a:latin typeface="Monotype Corsiva" pitchFamily="66" charset="0"/>
              </a:rPr>
              <a:t>   </a:t>
            </a:r>
            <a:r>
              <a:rPr lang="el-GR" sz="2000" dirty="0">
                <a:latin typeface="Monotype Corsiva" pitchFamily="66" charset="0"/>
              </a:rPr>
              <a:t>ρ</a:t>
            </a:r>
            <a:r>
              <a:rPr lang="pl-PL" sz="2000" dirty="0">
                <a:latin typeface="Monotype Corsiva" pitchFamily="66" charset="0"/>
              </a:rPr>
              <a:t>: </a:t>
            </a:r>
            <a:r>
              <a:rPr lang="en-GB" sz="2000" dirty="0">
                <a:latin typeface="Monotype Corsiva" pitchFamily="66" charset="0"/>
              </a:rPr>
              <a:t>7.7801</a:t>
            </a:r>
            <a:r>
              <a:rPr lang="pl-PL" sz="2000" dirty="0">
                <a:latin typeface="Monotype Corsiva" pitchFamily="66" charset="0"/>
              </a:rPr>
              <a:t> </a:t>
            </a:r>
            <a:r>
              <a:rPr lang="en-GB" sz="2000" dirty="0">
                <a:latin typeface="Monotype Corsiva" pitchFamily="66" charset="0"/>
              </a:rPr>
              <a:t>g/cm</a:t>
            </a:r>
            <a:r>
              <a:rPr lang="en-GB" sz="2000" baseline="30000" dirty="0">
                <a:latin typeface="Monotype Corsiva" pitchFamily="66" charset="0"/>
              </a:rPr>
              <a:t>3</a:t>
            </a:r>
          </a:p>
          <a:p>
            <a:pPr>
              <a:defRPr/>
            </a:pPr>
            <a:r>
              <a:rPr lang="en-GB" sz="2000" dirty="0">
                <a:latin typeface="Monotype Corsiva" pitchFamily="66" charset="0"/>
              </a:rPr>
              <a:t>Copper</a:t>
            </a:r>
            <a:r>
              <a:rPr lang="pl-PL" sz="2000" dirty="0">
                <a:latin typeface="Monotype Corsiva" pitchFamily="66" charset="0"/>
              </a:rPr>
              <a:t> to </a:t>
            </a:r>
            <a:r>
              <a:rPr lang="en-GB" sz="2000" dirty="0">
                <a:latin typeface="Monotype Corsiva" pitchFamily="66" charset="0"/>
              </a:rPr>
              <a:t>superconductor</a:t>
            </a:r>
            <a:r>
              <a:rPr lang="pl-PL" sz="2000" dirty="0">
                <a:latin typeface="Monotype Corsiva" pitchFamily="66" charset="0"/>
              </a:rPr>
              <a:t> </a:t>
            </a:r>
            <a:r>
              <a:rPr lang="en-GB" sz="2000" dirty="0">
                <a:latin typeface="Monotype Corsiva" pitchFamily="66" charset="0"/>
              </a:rPr>
              <a:t>ratio</a:t>
            </a:r>
            <a:r>
              <a:rPr lang="pl-PL" sz="2000" dirty="0">
                <a:latin typeface="Monotype Corsiva" pitchFamily="66" charset="0"/>
              </a:rPr>
              <a:t>: 1.95 ± 0.05</a:t>
            </a:r>
          </a:p>
        </p:txBody>
      </p:sp>
      <p:sp>
        <p:nvSpPr>
          <p:cNvPr id="20499" name="pole tekstowe 19"/>
          <p:cNvSpPr txBox="1">
            <a:spLocks noChangeArrowheads="1"/>
          </p:cNvSpPr>
          <p:nvPr/>
        </p:nvSpPr>
        <p:spPr bwMode="auto">
          <a:xfrm>
            <a:off x="1143000" y="3571875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>
                <a:latin typeface="Arial Black" pitchFamily="34" charset="0"/>
              </a:rPr>
              <a:t>Magnetic field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4"/>
          <p:cNvSpPr/>
          <p:nvPr/>
        </p:nvSpPr>
        <p:spPr>
          <a:xfrm>
            <a:off x="71438" y="3857625"/>
            <a:ext cx="8929687" cy="2571750"/>
          </a:xfrm>
          <a:prstGeom prst="rect">
            <a:avLst/>
          </a:prstGeom>
          <a:solidFill>
            <a:srgbClr val="9966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7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21508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1509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6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1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Monotype Corsiva" pitchFamily="66" charset="0"/>
                <a:cs typeface="Times New Roman" pitchFamily="18" charset="0"/>
              </a:rPr>
              <a:t>Read-out geometry</a:t>
            </a:r>
            <a:endParaRPr lang="en-GB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2" name="Picture 3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428625" y="928688"/>
            <a:ext cx="3143250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183" name="Picture 2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4357688" y="1189038"/>
            <a:ext cx="200025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21519" name="Grupa 23"/>
          <p:cNvGrpSpPr>
            <a:grpSpLocks noChangeAspect="1"/>
          </p:cNvGrpSpPr>
          <p:nvPr/>
        </p:nvGrpSpPr>
        <p:grpSpPr bwMode="auto">
          <a:xfrm>
            <a:off x="7143750" y="984250"/>
            <a:ext cx="1516063" cy="2435225"/>
            <a:chOff x="6048374" y="1714488"/>
            <a:chExt cx="3095625" cy="4972050"/>
          </a:xfrm>
        </p:grpSpPr>
        <p:pic>
          <p:nvPicPr>
            <p:cNvPr id="7195" name="Picture 4"/>
            <p:cNvPicPr>
              <a:picLocks noChangeAspect="1" noChangeArrowheads="1"/>
            </p:cNvPicPr>
            <p:nvPr/>
          </p:nvPicPr>
          <p:blipFill>
            <a:blip r:embed="rId8">
              <a:lum bright="20000"/>
            </a:blip>
            <a:srcRect/>
            <a:stretch>
              <a:fillRect/>
            </a:stretch>
          </p:blipFill>
          <p:spPr bwMode="auto">
            <a:xfrm>
              <a:off x="6048374" y="1714488"/>
              <a:ext cx="3095625" cy="4972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80000"/>
                </a:srgbClr>
              </a:outerShdw>
            </a:effectLst>
          </p:spPr>
        </p:pic>
        <p:sp>
          <p:nvSpPr>
            <p:cNvPr id="21535" name="pole tekstowe 26"/>
            <p:cNvSpPr txBox="1">
              <a:spLocks noChangeArrowheads="1"/>
            </p:cNvSpPr>
            <p:nvPr/>
          </p:nvSpPr>
          <p:spPr bwMode="auto">
            <a:xfrm>
              <a:off x="7143768" y="2629911"/>
              <a:ext cx="1571635" cy="94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400" b="1">
                  <a:solidFill>
                    <a:srgbClr val="FF0000"/>
                  </a:solidFill>
                  <a:latin typeface="Monotype Corsiva" pitchFamily="66" charset="0"/>
                </a:rPr>
                <a:t>r = 2</a:t>
              </a:r>
              <a:endParaRPr lang="en-GB" sz="2400" b="1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  <p:sp>
          <p:nvSpPr>
            <p:cNvPr id="21536" name="pole tekstowe 27"/>
            <p:cNvSpPr txBox="1">
              <a:spLocks noChangeArrowheads="1"/>
            </p:cNvSpPr>
            <p:nvPr/>
          </p:nvSpPr>
          <p:spPr bwMode="auto">
            <a:xfrm>
              <a:off x="7143768" y="4059799"/>
              <a:ext cx="1571635" cy="94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400" b="1">
                  <a:solidFill>
                    <a:srgbClr val="FF0000"/>
                  </a:solidFill>
                  <a:latin typeface="Monotype Corsiva" pitchFamily="66" charset="0"/>
                </a:rPr>
                <a:t>r = 1</a:t>
              </a:r>
              <a:endParaRPr lang="en-GB" sz="2400" b="1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  <p:sp>
          <p:nvSpPr>
            <p:cNvPr id="21537" name="pole tekstowe 28"/>
            <p:cNvSpPr txBox="1">
              <a:spLocks noChangeArrowheads="1"/>
            </p:cNvSpPr>
            <p:nvPr/>
          </p:nvSpPr>
          <p:spPr bwMode="auto">
            <a:xfrm>
              <a:off x="7072329" y="5429263"/>
              <a:ext cx="1571635" cy="94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400" b="1">
                  <a:solidFill>
                    <a:srgbClr val="FF0000"/>
                  </a:solidFill>
                  <a:latin typeface="Monotype Corsiva" pitchFamily="66" charset="0"/>
                </a:rPr>
                <a:t>r = 0</a:t>
              </a:r>
              <a:endParaRPr lang="en-GB" sz="2400" b="1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</p:grpSp>
      <p:cxnSp>
        <p:nvCxnSpPr>
          <p:cNvPr id="31" name="Łącznik prosty 30"/>
          <p:cNvCxnSpPr/>
          <p:nvPr/>
        </p:nvCxnSpPr>
        <p:spPr>
          <a:xfrm>
            <a:off x="71438" y="3786188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21" name="pole tekstowe 31"/>
          <p:cNvSpPr txBox="1">
            <a:spLocks noChangeArrowheads="1"/>
          </p:cNvSpPr>
          <p:nvPr/>
        </p:nvSpPr>
        <p:spPr bwMode="auto">
          <a:xfrm>
            <a:off x="428625" y="3457575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Monotype Corsiva" pitchFamily="66" charset="0"/>
              </a:rPr>
              <a:t>Division in z </a:t>
            </a:r>
            <a:endParaRPr lang="en-GB" sz="2000">
              <a:latin typeface="Monotype Corsiva" pitchFamily="66" charset="0"/>
            </a:endParaRPr>
          </a:p>
        </p:txBody>
      </p:sp>
      <p:sp>
        <p:nvSpPr>
          <p:cNvPr id="21522" name="pole tekstowe 32"/>
          <p:cNvSpPr txBox="1">
            <a:spLocks noChangeArrowheads="1"/>
          </p:cNvSpPr>
          <p:nvPr/>
        </p:nvSpPr>
        <p:spPr bwMode="auto">
          <a:xfrm>
            <a:off x="4357688" y="3429000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Monotype Corsiva" pitchFamily="66" charset="0"/>
              </a:rPr>
              <a:t>Division in </a:t>
            </a:r>
            <a:r>
              <a:rPr lang="el-GR" sz="2000">
                <a:latin typeface="Monotype Corsiva" pitchFamily="66" charset="0"/>
              </a:rPr>
              <a:t>φ</a:t>
            </a:r>
            <a:endParaRPr lang="en-GB" sz="2000">
              <a:latin typeface="Monotype Corsiva" pitchFamily="66" charset="0"/>
            </a:endParaRPr>
          </a:p>
        </p:txBody>
      </p:sp>
      <p:sp>
        <p:nvSpPr>
          <p:cNvPr id="21523" name="pole tekstowe 33"/>
          <p:cNvSpPr txBox="1">
            <a:spLocks noChangeArrowheads="1"/>
          </p:cNvSpPr>
          <p:nvPr/>
        </p:nvSpPr>
        <p:spPr bwMode="auto">
          <a:xfrm>
            <a:off x="7143750" y="34575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Monotype Corsiva" pitchFamily="66" charset="0"/>
              </a:rPr>
              <a:t>Division in r</a:t>
            </a:r>
            <a:endParaRPr lang="en-GB" sz="2000">
              <a:latin typeface="Monotype Corsiva" pitchFamily="66" charset="0"/>
            </a:endParaRPr>
          </a:p>
        </p:txBody>
      </p:sp>
      <p:sp>
        <p:nvSpPr>
          <p:cNvPr id="21524" name="pole tekstowe 37"/>
          <p:cNvSpPr txBox="1">
            <a:spLocks noChangeArrowheads="1"/>
          </p:cNvSpPr>
          <p:nvPr/>
        </p:nvSpPr>
        <p:spPr bwMode="auto">
          <a:xfrm>
            <a:off x="6143625" y="4362450"/>
            <a:ext cx="2786063" cy="923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Monotype Corsiva" pitchFamily="66" charset="0"/>
              </a:rPr>
              <a:t>Δ</a:t>
            </a:r>
            <a:r>
              <a:rPr lang="pl-PL" dirty="0">
                <a:latin typeface="Monotype Corsiva" pitchFamily="66" charset="0"/>
              </a:rPr>
              <a:t>z = 0, 1, …, </a:t>
            </a:r>
            <a:r>
              <a:rPr lang="pl-PL" dirty="0" smtClean="0">
                <a:latin typeface="Monotype Corsiva" pitchFamily="66" charset="0"/>
              </a:rPr>
              <a:t>299</a:t>
            </a:r>
            <a:r>
              <a:rPr lang="pl-PL" dirty="0" smtClean="0">
                <a:latin typeface="Monotype Corsiva" pitchFamily="66" charset="0"/>
              </a:rPr>
              <a:t> </a:t>
            </a:r>
            <a:r>
              <a:rPr lang="pl-PL" dirty="0">
                <a:latin typeface="Monotype Corsiva" pitchFamily="66" charset="0"/>
              </a:rPr>
              <a:t>→10.53 mm</a:t>
            </a:r>
          </a:p>
          <a:p>
            <a:r>
              <a:rPr lang="el-GR" dirty="0">
                <a:latin typeface="Monotype Corsiva" pitchFamily="66" charset="0"/>
              </a:rPr>
              <a:t>Δφ</a:t>
            </a:r>
            <a:r>
              <a:rPr lang="pl-PL" dirty="0">
                <a:latin typeface="Monotype Corsiva" pitchFamily="66" charset="0"/>
              </a:rPr>
              <a:t> = 0, 1, </a:t>
            </a:r>
            <a:r>
              <a:rPr lang="pl-PL">
                <a:latin typeface="Monotype Corsiva" pitchFamily="66" charset="0"/>
              </a:rPr>
              <a:t>…, </a:t>
            </a:r>
            <a:r>
              <a:rPr lang="pl-PL" smtClean="0">
                <a:latin typeface="Monotype Corsiva" pitchFamily="66" charset="0"/>
              </a:rPr>
              <a:t>89</a:t>
            </a:r>
            <a:r>
              <a:rPr lang="pl-PL" smtClean="0">
                <a:latin typeface="Monotype Corsiva" pitchFamily="66" charset="0"/>
              </a:rPr>
              <a:t>  </a:t>
            </a:r>
            <a:r>
              <a:rPr lang="pl-PL" dirty="0">
                <a:latin typeface="Monotype Corsiva" pitchFamily="66" charset="0"/>
              </a:rPr>
              <a:t>→4 °</a:t>
            </a:r>
          </a:p>
          <a:p>
            <a:r>
              <a:rPr lang="el-GR" dirty="0">
                <a:latin typeface="Monotype Corsiva" pitchFamily="66" charset="0"/>
              </a:rPr>
              <a:t>Δ</a:t>
            </a:r>
            <a:r>
              <a:rPr lang="pl-PL" dirty="0" err="1">
                <a:latin typeface="Monotype Corsiva" pitchFamily="66" charset="0"/>
              </a:rPr>
              <a:t>r</a:t>
            </a:r>
            <a:r>
              <a:rPr lang="pl-PL" dirty="0">
                <a:latin typeface="Monotype Corsiva" pitchFamily="66" charset="0"/>
              </a:rPr>
              <a:t> = 0, 1, 2            →5.12 mm</a:t>
            </a:r>
          </a:p>
        </p:txBody>
      </p:sp>
      <p:pic>
        <p:nvPicPr>
          <p:cNvPr id="2152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775" y="3929063"/>
            <a:ext cx="3395663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1526" name="Grupa 41"/>
          <p:cNvGrpSpPr>
            <a:grpSpLocks/>
          </p:cNvGrpSpPr>
          <p:nvPr/>
        </p:nvGrpSpPr>
        <p:grpSpPr bwMode="auto">
          <a:xfrm>
            <a:off x="3500438" y="3924300"/>
            <a:ext cx="2571750" cy="2443163"/>
            <a:chOff x="6344156" y="3286124"/>
            <a:chExt cx="2561408" cy="2433335"/>
          </a:xfrm>
        </p:grpSpPr>
        <p:pic>
          <p:nvPicPr>
            <p:cNvPr id="21532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29388" y="3286124"/>
              <a:ext cx="2476176" cy="2433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33" name="pole tekstowe 43"/>
            <p:cNvSpPr txBox="1">
              <a:spLocks noChangeArrowheads="1"/>
            </p:cNvSpPr>
            <p:nvPr/>
          </p:nvSpPr>
          <p:spPr bwMode="auto">
            <a:xfrm>
              <a:off x="6344156" y="5429265"/>
              <a:ext cx="1071570" cy="27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[mJ/cm</a:t>
              </a:r>
              <a:r>
                <a:rPr lang="pl-PL" sz="1200" baseline="30000">
                  <a:latin typeface="Calibri" pitchFamily="34" charset="0"/>
                </a:rPr>
                <a:t>3</a:t>
              </a:r>
              <a:r>
                <a:rPr lang="pl-PL" sz="1200">
                  <a:latin typeface="Calibri" pitchFamily="34" charset="0"/>
                </a:rPr>
                <a:t>]</a:t>
              </a:r>
              <a:endParaRPr lang="en-GB" sz="1200">
                <a:latin typeface="Calibri" pitchFamily="34" charset="0"/>
              </a:endParaRPr>
            </a:p>
          </p:txBody>
        </p:sp>
      </p:grpSp>
      <p:sp>
        <p:nvSpPr>
          <p:cNvPr id="21527" name="pole tekstowe 45"/>
          <p:cNvSpPr txBox="1">
            <a:spLocks noChangeArrowheads="1"/>
          </p:cNvSpPr>
          <p:nvPr/>
        </p:nvSpPr>
        <p:spPr bwMode="auto">
          <a:xfrm>
            <a:off x="3643313" y="392906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Monotype Corsiva" pitchFamily="66" charset="0"/>
              </a:rPr>
              <a:t>2D histogram:</a:t>
            </a:r>
            <a:r>
              <a:rPr lang="pl-PL" sz="1200">
                <a:latin typeface="Monotype Corsiva" pitchFamily="66" charset="0"/>
              </a:rPr>
              <a:t>   </a:t>
            </a:r>
            <a:r>
              <a:rPr lang="en-GB" sz="1200">
                <a:latin typeface="Monotype Corsiva" pitchFamily="66" charset="0"/>
              </a:rPr>
              <a:t>(φ, r) weighted by energy density</a:t>
            </a:r>
          </a:p>
        </p:txBody>
      </p:sp>
      <p:sp>
        <p:nvSpPr>
          <p:cNvPr id="21528" name="pole tekstowe 37"/>
          <p:cNvSpPr txBox="1">
            <a:spLocks noChangeArrowheads="1"/>
          </p:cNvSpPr>
          <p:nvPr/>
        </p:nvSpPr>
        <p:spPr bwMode="auto">
          <a:xfrm>
            <a:off x="6143625" y="5680075"/>
            <a:ext cx="2786063" cy="67786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900">
                <a:latin typeface="Monotype Corsiva" pitchFamily="66" charset="0"/>
              </a:rPr>
              <a:t> </a:t>
            </a:r>
            <a:r>
              <a:rPr lang="en-GB" sz="1900">
                <a:latin typeface="Monotype Corsiva" pitchFamily="66" charset="0"/>
              </a:rPr>
              <a:t>bin size  &lt;&lt; shower scale</a:t>
            </a:r>
            <a:endParaRPr lang="pl-PL" sz="1900">
              <a:latin typeface="Monotype Corsiva" pitchFamily="66" charset="0"/>
            </a:endParaRPr>
          </a:p>
          <a:p>
            <a:pPr algn="ctr"/>
            <a:r>
              <a:rPr lang="pl-PL" sz="1900">
                <a:latin typeface="Monotype Corsiva" pitchFamily="66" charset="0"/>
              </a:rPr>
              <a:t>→ b</a:t>
            </a:r>
            <a:r>
              <a:rPr lang="en-GB" sz="1900">
                <a:latin typeface="Monotype Corsiva" pitchFamily="66" charset="0"/>
              </a:rPr>
              <a:t>inning is correct</a:t>
            </a:r>
          </a:p>
        </p:txBody>
      </p:sp>
      <p:sp>
        <p:nvSpPr>
          <p:cNvPr id="21529" name="pole tekstowe 37"/>
          <p:cNvSpPr txBox="1">
            <a:spLocks noChangeArrowheads="1"/>
          </p:cNvSpPr>
          <p:nvPr/>
        </p:nvSpPr>
        <p:spPr bwMode="auto">
          <a:xfrm>
            <a:off x="6143625" y="4000500"/>
            <a:ext cx="2786063" cy="3698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THE BASIC CELL</a:t>
            </a:r>
          </a:p>
        </p:txBody>
      </p:sp>
      <p:sp>
        <p:nvSpPr>
          <p:cNvPr id="21530" name="pole tekstowe 33"/>
          <p:cNvSpPr txBox="1">
            <a:spLocks noChangeArrowheads="1"/>
          </p:cNvSpPr>
          <p:nvPr/>
        </p:nvSpPr>
        <p:spPr bwMode="auto">
          <a:xfrm>
            <a:off x="2071688" y="3978275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Monotype Corsiva" pitchFamily="66" charset="0"/>
              </a:rPr>
              <a:t>Distortion due to B</a:t>
            </a:r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3276600" y="40322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0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M.Sapiński</a:t>
            </a:r>
          </a:p>
        </p:txBody>
      </p:sp>
      <p:sp>
        <p:nvSpPr>
          <p:cNvPr id="22531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2532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7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4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Monotype Corsiva" pitchFamily="66" charset="0"/>
                <a:cs typeface="Times New Roman" pitchFamily="18" charset="0"/>
              </a:rPr>
              <a:t>BLMs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4572000" y="2106613"/>
            <a:ext cx="4270375" cy="3179762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22541" name="Picture 5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250825" y="2108200"/>
            <a:ext cx="3892550" cy="3178175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22542" name="pole tekstowe 23"/>
          <p:cNvSpPr txBox="1">
            <a:spLocks noChangeArrowheads="1"/>
          </p:cNvSpPr>
          <p:nvPr/>
        </p:nvSpPr>
        <p:spPr bwMode="auto">
          <a:xfrm>
            <a:off x="214313" y="1312863"/>
            <a:ext cx="392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Monotype Corsiva" pitchFamily="66" charset="0"/>
              </a:rPr>
              <a:t>Real </a:t>
            </a:r>
            <a:r>
              <a:rPr lang="en-GB" sz="2400">
                <a:latin typeface="Monotype Corsiva" pitchFamily="66" charset="0"/>
              </a:rPr>
              <a:t>situation</a:t>
            </a:r>
            <a:r>
              <a:rPr lang="pl-PL" sz="2400">
                <a:latin typeface="Monotype Corsiva" pitchFamily="66" charset="0"/>
              </a:rPr>
              <a:t>: </a:t>
            </a:r>
          </a:p>
          <a:p>
            <a:pPr algn="ctr"/>
            <a:r>
              <a:rPr lang="pl-PL" sz="2400">
                <a:latin typeface="Monotype Corsiva" pitchFamily="66" charset="0"/>
              </a:rPr>
              <a:t>BLM: ø = 87 mm, l = 491 mm</a:t>
            </a:r>
            <a:endParaRPr lang="en-GB" sz="2400">
              <a:latin typeface="Monotype Corsiva" pitchFamily="66" charset="0"/>
            </a:endParaRPr>
          </a:p>
        </p:txBody>
      </p:sp>
      <p:sp>
        <p:nvSpPr>
          <p:cNvPr id="22543" name="pole tekstowe 25"/>
          <p:cNvSpPr txBox="1">
            <a:spLocks noChangeArrowheads="1"/>
          </p:cNvSpPr>
          <p:nvPr/>
        </p:nvSpPr>
        <p:spPr bwMode="auto">
          <a:xfrm>
            <a:off x="4572000" y="1312863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Monotype Corsiva" pitchFamily="66" charset="0"/>
              </a:rPr>
              <a:t>Geant4 </a:t>
            </a:r>
            <a:r>
              <a:rPr lang="en-GB" sz="2400">
                <a:latin typeface="Monotype Corsiva" pitchFamily="66" charset="0"/>
              </a:rPr>
              <a:t>simulation</a:t>
            </a:r>
            <a:r>
              <a:rPr lang="pl-PL" sz="2400">
                <a:latin typeface="Monotype Corsiva" pitchFamily="66" charset="0"/>
              </a:rPr>
              <a:t>: </a:t>
            </a:r>
          </a:p>
          <a:p>
            <a:pPr algn="ctr"/>
            <a:r>
              <a:rPr lang="en-GB" sz="2400">
                <a:latin typeface="Monotype Corsiva" pitchFamily="66" charset="0"/>
              </a:rPr>
              <a:t>Plate</a:t>
            </a:r>
            <a:r>
              <a:rPr lang="pl-PL" sz="2400">
                <a:latin typeface="Monotype Corsiva" pitchFamily="66" charset="0"/>
              </a:rPr>
              <a:t>: a = 5 mm, b = 90 mm, l = l</a:t>
            </a:r>
            <a:r>
              <a:rPr lang="pl-PL" sz="2400" baseline="-25000">
                <a:latin typeface="Monotype Corsiva" pitchFamily="66" charset="0"/>
              </a:rPr>
              <a:t>sector</a:t>
            </a:r>
            <a:endParaRPr lang="en-GB" sz="2400">
              <a:latin typeface="Monotype Corsiva" pitchFamily="66" charset="0"/>
            </a:endParaRPr>
          </a:p>
        </p:txBody>
      </p:sp>
      <p:sp>
        <p:nvSpPr>
          <p:cNvPr id="22544" name="pole tekstowe 26"/>
          <p:cNvSpPr txBox="1">
            <a:spLocks noChangeArrowheads="1"/>
          </p:cNvSpPr>
          <p:nvPr/>
        </p:nvSpPr>
        <p:spPr bwMode="auto">
          <a:xfrm>
            <a:off x="1143000" y="5300663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Monotype Corsiva" pitchFamily="66" charset="0"/>
              </a:rPr>
              <a:t>Reasons</a:t>
            </a:r>
            <a:r>
              <a:rPr lang="pl-PL" sz="2400">
                <a:latin typeface="Monotype Corsiva" pitchFamily="66" charset="0"/>
              </a:rPr>
              <a:t> of  u</a:t>
            </a:r>
            <a:r>
              <a:rPr lang="en-GB" sz="2400">
                <a:latin typeface="Monotype Corsiva" pitchFamily="66" charset="0"/>
              </a:rPr>
              <a:t>se this kind of detector </a:t>
            </a:r>
            <a:r>
              <a:rPr lang="pl-PL" sz="2400">
                <a:latin typeface="Monotype Corsiva" pitchFamily="66" charset="0"/>
              </a:rPr>
              <a:t>geometry</a:t>
            </a:r>
            <a:r>
              <a:rPr lang="en-GB" sz="2400">
                <a:latin typeface="Monotype Corsiva" pitchFamily="66" charset="0"/>
              </a:rPr>
              <a:t>:</a:t>
            </a:r>
          </a:p>
          <a:p>
            <a:pPr>
              <a:buFontTx/>
              <a:buBlip>
                <a:blip r:embed="rId8"/>
              </a:buBlip>
            </a:pPr>
            <a:r>
              <a:rPr lang="pl-PL" sz="2400">
                <a:latin typeface="Monotype Corsiva" pitchFamily="66" charset="0"/>
              </a:rPr>
              <a:t>  </a:t>
            </a:r>
            <a:r>
              <a:rPr lang="en-GB" sz="2400">
                <a:latin typeface="Monotype Corsiva" pitchFamily="66" charset="0"/>
              </a:rPr>
              <a:t>Flexibility (different BLM positions on various magnets</a:t>
            </a:r>
            <a:r>
              <a:rPr lang="pl-PL" sz="2400">
                <a:latin typeface="Monotype Corsiva" pitchFamily="66" charset="0"/>
              </a:rPr>
              <a:t>)</a:t>
            </a:r>
          </a:p>
          <a:p>
            <a:pPr>
              <a:buFontTx/>
              <a:buBlip>
                <a:blip r:embed="rId8"/>
              </a:buBlip>
            </a:pPr>
            <a:r>
              <a:rPr lang="pl-PL" sz="2400">
                <a:latin typeface="Monotype Corsiva" pitchFamily="66" charset="0"/>
              </a:rPr>
              <a:t>  </a:t>
            </a:r>
            <a:r>
              <a:rPr lang="en-GB" sz="2400">
                <a:latin typeface="Monotype Corsiva" pitchFamily="66" charset="0"/>
              </a:rPr>
              <a:t>Comparison with previous simulations</a:t>
            </a:r>
          </a:p>
        </p:txBody>
      </p:sp>
      <p:sp>
        <p:nvSpPr>
          <p:cNvPr id="22545" name="pole tekstowe 17"/>
          <p:cNvSpPr txBox="1">
            <a:spLocks noChangeArrowheads="1"/>
          </p:cNvSpPr>
          <p:nvPr/>
        </p:nvSpPr>
        <p:spPr bwMode="auto">
          <a:xfrm>
            <a:off x="0" y="823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u="sng">
                <a:latin typeface="Monotype Corsiva" pitchFamily="66" charset="0"/>
              </a:rPr>
              <a:t>   </a:t>
            </a:r>
            <a:r>
              <a:rPr lang="en-GB" sz="2400" u="sng">
                <a:latin typeface="Monotype Corsiva" pitchFamily="66" charset="0"/>
              </a:rPr>
              <a:t>Scoring</a:t>
            </a:r>
            <a:r>
              <a:rPr lang="pl-PL" sz="2400" u="sng">
                <a:latin typeface="Monotype Corsiva" pitchFamily="66" charset="0"/>
              </a:rPr>
              <a:t> </a:t>
            </a:r>
            <a:r>
              <a:rPr lang="en-GB" sz="2400" u="sng">
                <a:latin typeface="Monotype Corsiva" pitchFamily="66" charset="0"/>
              </a:rPr>
              <a:t>particles</a:t>
            </a:r>
            <a:r>
              <a:rPr lang="pl-PL" sz="2400" u="sng">
                <a:latin typeface="Monotype Corsiva" pitchFamily="66" charset="0"/>
              </a:rPr>
              <a:t>  </a:t>
            </a:r>
            <a:endParaRPr lang="en-GB" sz="2400" u="sng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stokąt 75"/>
          <p:cNvSpPr/>
          <p:nvPr/>
        </p:nvSpPr>
        <p:spPr>
          <a:xfrm>
            <a:off x="71438" y="4429125"/>
            <a:ext cx="8929687" cy="2000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3554" name="Grupa 13"/>
          <p:cNvGrpSpPr>
            <a:grpSpLocks/>
          </p:cNvGrpSpPr>
          <p:nvPr/>
        </p:nvGrpSpPr>
        <p:grpSpPr bwMode="auto">
          <a:xfrm>
            <a:off x="0" y="2143125"/>
            <a:ext cx="9144000" cy="1614488"/>
            <a:chOff x="1" y="642918"/>
            <a:chExt cx="9144000" cy="1614733"/>
          </a:xfrm>
        </p:grpSpPr>
        <p:pic>
          <p:nvPicPr>
            <p:cNvPr id="236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642918"/>
              <a:ext cx="9144000" cy="161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a 5"/>
            <p:cNvSpPr>
              <a:spLocks noChangeAspect="1"/>
            </p:cNvSpPr>
            <p:nvPr/>
          </p:nvSpPr>
          <p:spPr>
            <a:xfrm>
              <a:off x="714376" y="1371692"/>
              <a:ext cx="128588" cy="12860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Elipsa 7"/>
            <p:cNvSpPr>
              <a:spLocks noChangeAspect="1"/>
            </p:cNvSpPr>
            <p:nvPr/>
          </p:nvSpPr>
          <p:spPr>
            <a:xfrm>
              <a:off x="2071689" y="1371692"/>
              <a:ext cx="128587" cy="12860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9" name="Elipsa 8"/>
            <p:cNvSpPr>
              <a:spLocks noChangeAspect="1"/>
            </p:cNvSpPr>
            <p:nvPr/>
          </p:nvSpPr>
          <p:spPr>
            <a:xfrm>
              <a:off x="2428876" y="1371692"/>
              <a:ext cx="128588" cy="12860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Elipsa 9"/>
            <p:cNvSpPr>
              <a:spLocks noChangeAspect="1"/>
            </p:cNvSpPr>
            <p:nvPr/>
          </p:nvSpPr>
          <p:spPr>
            <a:xfrm>
              <a:off x="3443289" y="1357401"/>
              <a:ext cx="128587" cy="1286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" name="Elipsa 10"/>
            <p:cNvSpPr>
              <a:spLocks noChangeAspect="1"/>
            </p:cNvSpPr>
            <p:nvPr/>
          </p:nvSpPr>
          <p:spPr>
            <a:xfrm>
              <a:off x="4786314" y="1371692"/>
              <a:ext cx="128587" cy="12860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Elipsa 11"/>
            <p:cNvSpPr>
              <a:spLocks noChangeAspect="1"/>
            </p:cNvSpPr>
            <p:nvPr/>
          </p:nvSpPr>
          <p:spPr>
            <a:xfrm>
              <a:off x="6215064" y="1357401"/>
              <a:ext cx="128587" cy="1286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" name="Elipsa 12"/>
            <p:cNvSpPr>
              <a:spLocks noChangeAspect="1"/>
            </p:cNvSpPr>
            <p:nvPr/>
          </p:nvSpPr>
          <p:spPr>
            <a:xfrm>
              <a:off x="7572376" y="1357401"/>
              <a:ext cx="128588" cy="1286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555" name="Grupa 56"/>
          <p:cNvGrpSpPr>
            <a:grpSpLocks/>
          </p:cNvGrpSpPr>
          <p:nvPr/>
        </p:nvGrpSpPr>
        <p:grpSpPr bwMode="auto">
          <a:xfrm>
            <a:off x="1071563" y="928688"/>
            <a:ext cx="7929562" cy="1905000"/>
            <a:chOff x="1071538" y="2857496"/>
            <a:chExt cx="7929618" cy="1905001"/>
          </a:xfrm>
        </p:grpSpPr>
        <p:cxnSp>
          <p:nvCxnSpPr>
            <p:cNvPr id="27" name="Łącznik prosty 26"/>
            <p:cNvCxnSpPr/>
            <p:nvPr/>
          </p:nvCxnSpPr>
          <p:spPr>
            <a:xfrm>
              <a:off x="2714612" y="3213096"/>
              <a:ext cx="1071571" cy="1587"/>
            </a:xfrm>
            <a:prstGeom prst="line">
              <a:avLst/>
            </a:prstGeom>
            <a:ln>
              <a:prstDash val="solid"/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605" name="Grupa 55"/>
            <p:cNvGrpSpPr>
              <a:grpSpLocks/>
            </p:cNvGrpSpPr>
            <p:nvPr/>
          </p:nvGrpSpPr>
          <p:grpSpPr bwMode="auto">
            <a:xfrm>
              <a:off x="1071538" y="2857496"/>
              <a:ext cx="7929618" cy="1905001"/>
              <a:chOff x="1071538" y="1238250"/>
              <a:chExt cx="7929618" cy="1905001"/>
            </a:xfrm>
          </p:grpSpPr>
          <p:cxnSp>
            <p:nvCxnSpPr>
              <p:cNvPr id="16" name="Łącznik prosty 15"/>
              <p:cNvCxnSpPr/>
              <p:nvPr/>
            </p:nvCxnSpPr>
            <p:spPr>
              <a:xfrm rot="5400000" flipH="1" flipV="1">
                <a:off x="285725" y="2357439"/>
                <a:ext cx="157162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 rot="5400000" flipH="1" flipV="1">
                <a:off x="1964515" y="2035969"/>
                <a:ext cx="92868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 rot="5400000" flipH="1" flipV="1">
                <a:off x="3321838" y="2035969"/>
                <a:ext cx="92868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 rot="16200000" flipV="1">
                <a:off x="4036218" y="2107406"/>
                <a:ext cx="1071563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4572000" y="1571625"/>
                <a:ext cx="4429156" cy="0"/>
              </a:xfrm>
              <a:prstGeom prst="line">
                <a:avLst/>
              </a:prstGeom>
              <a:ln>
                <a:prstDash val="solid"/>
                <a:head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>
                <a:off x="1071538" y="1571625"/>
                <a:ext cx="1357322" cy="1587"/>
              </a:xfrm>
              <a:prstGeom prst="line">
                <a:avLst/>
              </a:prstGeom>
              <a:ln>
                <a:prstDash val="solid"/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12" name="Text Box 4"/>
              <p:cNvSpPr txBox="1">
                <a:spLocks noChangeArrowheads="1"/>
              </p:cNvSpPr>
              <p:nvPr/>
            </p:nvSpPr>
            <p:spPr bwMode="auto">
              <a:xfrm>
                <a:off x="2714612" y="1238250"/>
                <a:ext cx="990600" cy="238125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pl-PL" sz="1100" b="1">
                    <a:latin typeface="Calibri" pitchFamily="34" charset="0"/>
                  </a:rPr>
                  <a:t>MO</a:t>
                </a:r>
                <a:endParaRPr lang="pl-PL"/>
              </a:p>
            </p:txBody>
          </p:sp>
          <p:sp>
            <p:nvSpPr>
              <p:cNvPr id="23613" name="Text Box 5"/>
              <p:cNvSpPr txBox="1">
                <a:spLocks noChangeArrowheads="1"/>
              </p:cNvSpPr>
              <p:nvPr/>
            </p:nvSpPr>
            <p:spPr bwMode="auto">
              <a:xfrm>
                <a:off x="4714876" y="1238250"/>
                <a:ext cx="4257675" cy="238125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pl-PL" sz="1100" b="1">
                    <a:latin typeface="Calibri" pitchFamily="34" charset="0"/>
                  </a:rPr>
                  <a:t>MQ</a:t>
                </a:r>
                <a:endParaRPr lang="pl-PL"/>
              </a:p>
            </p:txBody>
          </p:sp>
          <p:sp>
            <p:nvSpPr>
              <p:cNvPr id="23614" name="Text Box 6"/>
              <p:cNvSpPr txBox="1">
                <a:spLocks noChangeArrowheads="1"/>
              </p:cNvSpPr>
              <p:nvPr/>
            </p:nvSpPr>
            <p:spPr bwMode="auto">
              <a:xfrm>
                <a:off x="1142985" y="1238250"/>
                <a:ext cx="1285875" cy="238125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pl-PL" sz="1100" b="1">
                    <a:latin typeface="Calibri" pitchFamily="34" charset="0"/>
                  </a:rPr>
                  <a:t>BPM</a:t>
                </a:r>
                <a:endParaRPr lang="pl-PL"/>
              </a:p>
            </p:txBody>
          </p:sp>
          <p:cxnSp>
            <p:nvCxnSpPr>
              <p:cNvPr id="39" name="Łącznik prosty 38"/>
              <p:cNvCxnSpPr/>
              <p:nvPr/>
            </p:nvCxnSpPr>
            <p:spPr>
              <a:xfrm rot="5400000" flipH="1" flipV="1">
                <a:off x="2250267" y="2035969"/>
                <a:ext cx="92868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56" name="Grupa 87"/>
          <p:cNvGrpSpPr>
            <a:grpSpLocks/>
          </p:cNvGrpSpPr>
          <p:nvPr/>
        </p:nvGrpSpPr>
        <p:grpSpPr bwMode="auto">
          <a:xfrm>
            <a:off x="514350" y="3500438"/>
            <a:ext cx="8615363" cy="857250"/>
            <a:chOff x="514293" y="3586135"/>
            <a:chExt cx="8615480" cy="857256"/>
          </a:xfrm>
        </p:grpSpPr>
        <p:sp>
          <p:nvSpPr>
            <p:cNvPr id="41" name="pole tekstowe 40"/>
            <p:cNvSpPr txBox="1"/>
            <p:nvPr/>
          </p:nvSpPr>
          <p:spPr>
            <a:xfrm rot="-5400000">
              <a:off x="285720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i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i="1" dirty="0">
                  <a:latin typeface="Monotype Corsiva" pitchFamily="66" charset="0"/>
                  <a:cs typeface="+mn-cs"/>
                </a:rPr>
                <a:t> 1</a:t>
              </a:r>
            </a:p>
          </p:txBody>
        </p:sp>
        <p:sp>
          <p:nvSpPr>
            <p:cNvPr id="42" name="pole tekstowe 41"/>
            <p:cNvSpPr txBox="1"/>
            <p:nvPr/>
          </p:nvSpPr>
          <p:spPr>
            <a:xfrm rot="-5400000">
              <a:off x="1643042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2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 rot="-5400000">
              <a:off x="2000232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8</a:t>
              </a:r>
            </a:p>
          </p:txBody>
        </p:sp>
        <p:sp>
          <p:nvSpPr>
            <p:cNvPr id="44" name="pole tekstowe 43"/>
            <p:cNvSpPr txBox="1"/>
            <p:nvPr/>
          </p:nvSpPr>
          <p:spPr>
            <a:xfrm rot="-5400000">
              <a:off x="3000364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3</a:t>
              </a:r>
            </a:p>
          </p:txBody>
        </p:sp>
        <p:sp>
          <p:nvSpPr>
            <p:cNvPr id="45" name="pole tekstowe 44"/>
            <p:cNvSpPr txBox="1"/>
            <p:nvPr/>
          </p:nvSpPr>
          <p:spPr>
            <a:xfrm rot="-5400000">
              <a:off x="4357686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4</a:t>
              </a:r>
            </a:p>
          </p:txBody>
        </p:sp>
        <p:sp>
          <p:nvSpPr>
            <p:cNvPr id="46" name="pole tekstowe 45"/>
            <p:cNvSpPr txBox="1"/>
            <p:nvPr/>
          </p:nvSpPr>
          <p:spPr>
            <a:xfrm rot="-5400000">
              <a:off x="5786446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5</a:t>
              </a:r>
            </a:p>
          </p:txBody>
        </p:sp>
        <p:sp>
          <p:nvSpPr>
            <p:cNvPr id="47" name="pole tekstowe 46"/>
            <p:cNvSpPr txBox="1"/>
            <p:nvPr/>
          </p:nvSpPr>
          <p:spPr>
            <a:xfrm rot="-5400000">
              <a:off x="7143768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6</a:t>
              </a:r>
            </a:p>
          </p:txBody>
        </p:sp>
        <p:sp>
          <p:nvSpPr>
            <p:cNvPr id="48" name="pole tekstowe 47"/>
            <p:cNvSpPr txBox="1"/>
            <p:nvPr/>
          </p:nvSpPr>
          <p:spPr>
            <a:xfrm rot="-5400000">
              <a:off x="8501090" y="3814708"/>
              <a:ext cx="85725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 err="1">
                  <a:latin typeface="Monotype Corsiva" pitchFamily="66" charset="0"/>
                  <a:cs typeface="+mn-cs"/>
                </a:rPr>
                <a:t>loss</a:t>
              </a:r>
              <a:r>
                <a:rPr lang="pl-PL" sz="2000" b="1" dirty="0">
                  <a:latin typeface="Monotype Corsiva" pitchFamily="66" charset="0"/>
                  <a:cs typeface="+mn-cs"/>
                </a:rPr>
                <a:t> 7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>
          <a:xfrm>
            <a:off x="8929688" y="2857500"/>
            <a:ext cx="128587" cy="128588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9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23560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June 2008</a:t>
            </a:r>
          </a:p>
        </p:txBody>
      </p:sp>
      <p:sp>
        <p:nvSpPr>
          <p:cNvPr id="23561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8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3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  <a:cs typeface="Times New Roman" pitchFamily="18" charset="0"/>
              </a:rPr>
              <a:t>Loss</a:t>
            </a:r>
            <a:r>
              <a:rPr lang="pl-PL" smtClean="0">
                <a:latin typeface="Monotype Corsiva" pitchFamily="66" charset="0"/>
                <a:cs typeface="Times New Roman" pitchFamily="18" charset="0"/>
              </a:rPr>
              <a:t> locations</a:t>
            </a:r>
            <a:endParaRPr lang="en-GB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356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5" name="Łącznik prosty 74"/>
          <p:cNvCxnSpPr/>
          <p:nvPr/>
        </p:nvCxnSpPr>
        <p:spPr>
          <a:xfrm>
            <a:off x="71438" y="435610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70" name="Grupa 85"/>
          <p:cNvGrpSpPr>
            <a:grpSpLocks/>
          </p:cNvGrpSpPr>
          <p:nvPr/>
        </p:nvGrpSpPr>
        <p:grpSpPr bwMode="auto">
          <a:xfrm>
            <a:off x="500063" y="4498975"/>
            <a:ext cx="1785937" cy="1930400"/>
            <a:chOff x="1357290" y="4498202"/>
            <a:chExt cx="1785950" cy="1931194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77941" y="4498202"/>
              <a:ext cx="1450986" cy="1859728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3595" name="pole tekstowe 78"/>
            <p:cNvSpPr txBox="1">
              <a:spLocks noChangeArrowheads="1"/>
            </p:cNvSpPr>
            <p:nvPr/>
          </p:nvSpPr>
          <p:spPr bwMode="auto">
            <a:xfrm>
              <a:off x="1357290" y="6029286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latin typeface="Monotype Corsiva" pitchFamily="66" charset="0"/>
                </a:rPr>
                <a:t>Beam pipe</a:t>
              </a:r>
            </a:p>
          </p:txBody>
        </p:sp>
      </p:grpSp>
      <p:grpSp>
        <p:nvGrpSpPr>
          <p:cNvPr id="23571" name="Grupa 84"/>
          <p:cNvGrpSpPr>
            <a:grpSpLocks/>
          </p:cNvGrpSpPr>
          <p:nvPr/>
        </p:nvGrpSpPr>
        <p:grpSpPr bwMode="auto">
          <a:xfrm>
            <a:off x="2286000" y="4498975"/>
            <a:ext cx="1849438" cy="1930400"/>
            <a:chOff x="3437101" y="4498202"/>
            <a:chExt cx="1849279" cy="1931194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37101" y="4498202"/>
              <a:ext cx="1849279" cy="1848610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3593" name="pole tekstowe 80"/>
            <p:cNvSpPr txBox="1">
              <a:spLocks noChangeArrowheads="1"/>
            </p:cNvSpPr>
            <p:nvPr/>
          </p:nvSpPr>
          <p:spPr bwMode="auto">
            <a:xfrm>
              <a:off x="3500430" y="6029286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000" b="1">
                  <a:latin typeface="Monotype Corsiva" pitchFamily="66" charset="0"/>
                </a:rPr>
                <a:t>BPM</a:t>
              </a:r>
              <a:endParaRPr lang="en-GB" sz="2000" b="1">
                <a:latin typeface="Monotype Corsiva" pitchFamily="66" charset="0"/>
              </a:endParaRPr>
            </a:p>
          </p:txBody>
        </p:sp>
      </p:grpSp>
      <p:grpSp>
        <p:nvGrpSpPr>
          <p:cNvPr id="23572" name="Grupa 83"/>
          <p:cNvGrpSpPr>
            <a:grpSpLocks/>
          </p:cNvGrpSpPr>
          <p:nvPr/>
        </p:nvGrpSpPr>
        <p:grpSpPr bwMode="auto">
          <a:xfrm>
            <a:off x="4286250" y="4429125"/>
            <a:ext cx="1785938" cy="2000250"/>
            <a:chOff x="5715008" y="4429132"/>
            <a:chExt cx="1785951" cy="2000264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86447" y="4498982"/>
              <a:ext cx="1655774" cy="1847863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3590" name="pole tekstowe 81"/>
            <p:cNvSpPr txBox="1">
              <a:spLocks noChangeArrowheads="1"/>
            </p:cNvSpPr>
            <p:nvPr/>
          </p:nvSpPr>
          <p:spPr bwMode="auto">
            <a:xfrm>
              <a:off x="5715008" y="6029286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latin typeface="Monotype Corsiva" pitchFamily="66" charset="0"/>
                </a:rPr>
                <a:t>Beam screen</a:t>
              </a:r>
            </a:p>
          </p:txBody>
        </p:sp>
        <p:sp>
          <p:nvSpPr>
            <p:cNvPr id="23591" name="pole tekstowe 82"/>
            <p:cNvSpPr txBox="1">
              <a:spLocks noChangeArrowheads="1"/>
            </p:cNvSpPr>
            <p:nvPr/>
          </p:nvSpPr>
          <p:spPr bwMode="auto">
            <a:xfrm>
              <a:off x="5715008" y="4429132"/>
              <a:ext cx="17859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latin typeface="Monotype Corsiva" pitchFamily="66" charset="0"/>
                </a:rPr>
                <a:t>Beam</a:t>
              </a:r>
              <a:r>
                <a:rPr lang="pl-PL" sz="2000" b="1">
                  <a:latin typeface="Monotype Corsiva" pitchFamily="66" charset="0"/>
                </a:rPr>
                <a:t> </a:t>
              </a:r>
              <a:r>
                <a:rPr lang="en-GB" sz="2000" b="1">
                  <a:latin typeface="Monotype Corsiva" pitchFamily="66" charset="0"/>
                </a:rPr>
                <a:t>pipe</a:t>
              </a:r>
              <a:r>
                <a:rPr lang="pl-PL" sz="2000" b="1">
                  <a:latin typeface="Monotype Corsiva" pitchFamily="66" charset="0"/>
                </a:rPr>
                <a:t> and</a:t>
              </a:r>
              <a:endParaRPr lang="en-GB" sz="2000" b="1">
                <a:latin typeface="Monotype Corsiva" pitchFamily="66" charset="0"/>
              </a:endParaRPr>
            </a:p>
          </p:txBody>
        </p:sp>
      </p:grpSp>
      <p:sp>
        <p:nvSpPr>
          <p:cNvPr id="87" name="pole tekstowe 86"/>
          <p:cNvSpPr txBox="1"/>
          <p:nvPr/>
        </p:nvSpPr>
        <p:spPr>
          <a:xfrm rot="-5400000">
            <a:off x="-682504" y="5183043"/>
            <a:ext cx="2000265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latin typeface="Monotype Corsiva" pitchFamily="66" charset="0"/>
                <a:cs typeface="+mn-cs"/>
              </a:rPr>
              <a:t>Cross - </a:t>
            </a:r>
            <a:r>
              <a:rPr lang="pl-PL" sz="2600" b="1" dirty="0" err="1">
                <a:latin typeface="Monotype Corsiva" pitchFamily="66" charset="0"/>
                <a:cs typeface="+mn-cs"/>
              </a:rPr>
              <a:t>section</a:t>
            </a:r>
            <a:endParaRPr lang="en-GB" sz="2600" b="1" dirty="0">
              <a:latin typeface="Monotype Corsiva" pitchFamily="66" charset="0"/>
              <a:cs typeface="+mn-cs"/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5857875" y="1428750"/>
            <a:ext cx="1500188" cy="785813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75" name="pole tekstowe 68"/>
          <p:cNvSpPr txBox="1">
            <a:spLocks noChangeArrowheads="1"/>
          </p:cNvSpPr>
          <p:nvPr/>
        </p:nvSpPr>
        <p:spPr bwMode="auto">
          <a:xfrm>
            <a:off x="5857875" y="1362075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Monotype Corsiva" pitchFamily="66" charset="0"/>
              </a:rPr>
              <a:t>Particle</a:t>
            </a:r>
            <a:r>
              <a:rPr lang="pl-PL">
                <a:latin typeface="Monotype Corsiva" pitchFamily="66" charset="0"/>
              </a:rPr>
              <a:t>: p</a:t>
            </a:r>
            <a:r>
              <a:rPr lang="pl-PL" baseline="30000">
                <a:latin typeface="Monotype Corsiva" pitchFamily="66" charset="0"/>
              </a:rPr>
              <a:t>+</a:t>
            </a:r>
          </a:p>
          <a:p>
            <a:r>
              <a:rPr lang="pl-PL">
                <a:latin typeface="Monotype Corsiva" pitchFamily="66" charset="0"/>
              </a:rPr>
              <a:t>Energy: 7 </a:t>
            </a:r>
            <a:r>
              <a:rPr lang="en-GB">
                <a:latin typeface="Monotype Corsiva" pitchFamily="66" charset="0"/>
              </a:rPr>
              <a:t>TeV</a:t>
            </a:r>
          </a:p>
          <a:p>
            <a:r>
              <a:rPr lang="en-GB">
                <a:latin typeface="Monotype Corsiva" pitchFamily="66" charset="0"/>
              </a:rPr>
              <a:t>Angle</a:t>
            </a:r>
            <a:r>
              <a:rPr lang="pl-PL">
                <a:latin typeface="Monotype Corsiva" pitchFamily="66" charset="0"/>
              </a:rPr>
              <a:t>: 240 </a:t>
            </a:r>
            <a:r>
              <a:rPr lang="el-GR">
                <a:latin typeface="Monotype Corsiva" pitchFamily="66" charset="0"/>
              </a:rPr>
              <a:t>μ</a:t>
            </a:r>
            <a:r>
              <a:rPr lang="pl-PL">
                <a:latin typeface="Monotype Corsiva" pitchFamily="66" charset="0"/>
              </a:rPr>
              <a:t>rad</a:t>
            </a:r>
          </a:p>
        </p:txBody>
      </p:sp>
      <p:sp>
        <p:nvSpPr>
          <p:cNvPr id="62" name="Elipsa 61"/>
          <p:cNvSpPr>
            <a:spLocks noChangeAspect="1"/>
          </p:cNvSpPr>
          <p:nvPr/>
        </p:nvSpPr>
        <p:spPr>
          <a:xfrm>
            <a:off x="1928813" y="5429250"/>
            <a:ext cx="71437" cy="71438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>
            <a:spLocks noChangeAspect="1"/>
          </p:cNvSpPr>
          <p:nvPr/>
        </p:nvSpPr>
        <p:spPr>
          <a:xfrm>
            <a:off x="3786188" y="5429250"/>
            <a:ext cx="71437" cy="71438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7" name="Elipsa 66"/>
          <p:cNvSpPr>
            <a:spLocks noChangeAspect="1"/>
          </p:cNvSpPr>
          <p:nvPr/>
        </p:nvSpPr>
        <p:spPr>
          <a:xfrm>
            <a:off x="5786438" y="5429250"/>
            <a:ext cx="71437" cy="71438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8" name="Elipsa 67"/>
          <p:cNvSpPr>
            <a:spLocks noChangeAspect="1"/>
          </p:cNvSpPr>
          <p:nvPr/>
        </p:nvSpPr>
        <p:spPr>
          <a:xfrm>
            <a:off x="1357313" y="4786313"/>
            <a:ext cx="71437" cy="71437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9" name="Elipsa 68"/>
          <p:cNvSpPr>
            <a:spLocks noChangeAspect="1"/>
          </p:cNvSpPr>
          <p:nvPr/>
        </p:nvSpPr>
        <p:spPr>
          <a:xfrm>
            <a:off x="3214688" y="4805363"/>
            <a:ext cx="71437" cy="71437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0" name="Elipsa 69"/>
          <p:cNvSpPr>
            <a:spLocks noChangeAspect="1"/>
          </p:cNvSpPr>
          <p:nvPr/>
        </p:nvSpPr>
        <p:spPr>
          <a:xfrm>
            <a:off x="5286375" y="4929188"/>
            <a:ext cx="71438" cy="71437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7429500" y="1428750"/>
            <a:ext cx="1500188" cy="785813"/>
          </a:xfrm>
          <a:prstGeom prst="rect">
            <a:avLst/>
          </a:prstGeom>
          <a:solidFill>
            <a:srgbClr val="99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83" name="pole tekstowe 68"/>
          <p:cNvSpPr txBox="1">
            <a:spLocks noChangeArrowheads="1"/>
          </p:cNvSpPr>
          <p:nvPr/>
        </p:nvSpPr>
        <p:spPr bwMode="auto">
          <a:xfrm>
            <a:off x="7500938" y="1384300"/>
            <a:ext cx="178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Monotype Corsiva" pitchFamily="66" charset="0"/>
              </a:rPr>
              <a:t>Time: 30min/p</a:t>
            </a:r>
            <a:r>
              <a:rPr lang="pl-PL" sz="1600" baseline="30000">
                <a:latin typeface="Monotype Corsiva" pitchFamily="66" charset="0"/>
              </a:rPr>
              <a:t>+</a:t>
            </a:r>
            <a:endParaRPr lang="pl-PL" sz="1600">
              <a:latin typeface="Monotype Corsiva" pitchFamily="66" charset="0"/>
            </a:endParaRPr>
          </a:p>
          <a:p>
            <a:r>
              <a:rPr lang="pl-PL" sz="1600">
                <a:latin typeface="Monotype Corsiva" pitchFamily="66" charset="0"/>
              </a:rPr>
              <a:t>→ use lsf</a:t>
            </a:r>
          </a:p>
          <a:p>
            <a:r>
              <a:rPr lang="pl-PL" sz="1600">
                <a:latin typeface="Monotype Corsiva" pitchFamily="66" charset="0"/>
              </a:rPr>
              <a:t>→ try GRID</a:t>
            </a:r>
          </a:p>
        </p:txBody>
      </p:sp>
      <p:cxnSp>
        <p:nvCxnSpPr>
          <p:cNvPr id="79" name="Łącznik prosty ze strzałką 78"/>
          <p:cNvCxnSpPr>
            <a:endCxn id="72" idx="0"/>
          </p:cNvCxnSpPr>
          <p:nvPr/>
        </p:nvCxnSpPr>
        <p:spPr>
          <a:xfrm rot="16200000" flipH="1">
            <a:off x="352426" y="3505200"/>
            <a:ext cx="1427162" cy="560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>
            <a:endCxn id="73" idx="0"/>
          </p:cNvCxnSpPr>
          <p:nvPr/>
        </p:nvCxnSpPr>
        <p:spPr>
          <a:xfrm rot="16200000" flipH="1">
            <a:off x="1962944" y="3251994"/>
            <a:ext cx="1427162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Nawias klamrowy zamykający 87"/>
          <p:cNvSpPr/>
          <p:nvPr/>
        </p:nvSpPr>
        <p:spPr>
          <a:xfrm rot="5400000">
            <a:off x="5616575" y="0"/>
            <a:ext cx="214313" cy="650081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1" name="Łącznik prosty ze strzałką 90"/>
          <p:cNvCxnSpPr/>
          <p:nvPr/>
        </p:nvCxnSpPr>
        <p:spPr>
          <a:xfrm rot="5400000">
            <a:off x="4911725" y="3697288"/>
            <a:ext cx="1071563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8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4500563"/>
            <a:ext cx="2622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923925"/>
            <a:ext cx="90106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Łącznik prosty 53"/>
          <p:cNvCxnSpPr/>
          <p:nvPr/>
        </p:nvCxnSpPr>
        <p:spPr>
          <a:xfrm>
            <a:off x="71438" y="6499225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79" name="pole tekstowe 54"/>
          <p:cNvSpPr txBox="1">
            <a:spLocks noChangeArrowheads="1"/>
          </p:cNvSpPr>
          <p:nvPr/>
        </p:nvSpPr>
        <p:spPr bwMode="auto">
          <a:xfrm>
            <a:off x="71438" y="6488113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A.Priebe, M.Sapinski</a:t>
            </a:r>
          </a:p>
        </p:txBody>
      </p:sp>
      <p:sp>
        <p:nvSpPr>
          <p:cNvPr id="24580" name="pole tekstowe 57"/>
          <p:cNvSpPr txBox="1">
            <a:spLocks noChangeArrowheads="1"/>
          </p:cNvSpPr>
          <p:nvPr/>
        </p:nvSpPr>
        <p:spPr bwMode="auto">
          <a:xfrm>
            <a:off x="0" y="64881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10 </a:t>
            </a:r>
            <a:r>
              <a:rPr lang="en-GB">
                <a:latin typeface="Monotype Corsiva" pitchFamily="66" charset="0"/>
              </a:rPr>
              <a:t>June</a:t>
            </a:r>
            <a:r>
              <a:rPr lang="pl-PL">
                <a:latin typeface="Monotype Corsiva" pitchFamily="66" charset="0"/>
              </a:rPr>
              <a:t> 2008</a:t>
            </a:r>
          </a:p>
        </p:txBody>
      </p:sp>
      <p:sp>
        <p:nvSpPr>
          <p:cNvPr id="24581" name="pole tekstowe 58"/>
          <p:cNvSpPr txBox="1">
            <a:spLocks noChangeArrowheads="1"/>
          </p:cNvSpPr>
          <p:nvPr/>
        </p:nvSpPr>
        <p:spPr bwMode="auto">
          <a:xfrm>
            <a:off x="8643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Monotype Corsiva" pitchFamily="66" charset="0"/>
              </a:rPr>
              <a:t>9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71438" y="855663"/>
            <a:ext cx="89296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3" name="Tytuł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pPr eaLnBrk="1" hangingPunct="1"/>
            <a:r>
              <a:rPr lang="el-GR" smtClean="0">
                <a:latin typeface="Monotype Corsiva" pitchFamily="66" charset="0"/>
                <a:cs typeface="Times New Roman" pitchFamily="18" charset="0"/>
              </a:rPr>
              <a:t>ρ</a:t>
            </a:r>
            <a:r>
              <a:rPr lang="en-GB" baseline="-25000" smtClean="0">
                <a:latin typeface="Monotype Corsiva" pitchFamily="66" charset="0"/>
                <a:cs typeface="Times New Roman" pitchFamily="18" charset="0"/>
              </a:rPr>
              <a:t>Edep</a:t>
            </a:r>
            <a:r>
              <a:rPr lang="pl-PL" baseline="-2500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mtClean="0">
                <a:latin typeface="Monotype Corsiva" pitchFamily="66" charset="0"/>
                <a:cs typeface="Times New Roman" pitchFamily="18" charset="0"/>
              </a:rPr>
              <a:t>in the coil &amp; BLM signal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642937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8350250" y="142875"/>
            <a:ext cx="650875" cy="642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5" name="Łącznik prosty 64"/>
          <p:cNvCxnSpPr/>
          <p:nvPr/>
        </p:nvCxnSpPr>
        <p:spPr>
          <a:xfrm>
            <a:off x="71438" y="69850"/>
            <a:ext cx="8929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7643813" y="142875"/>
            <a:ext cx="642937" cy="642938"/>
          </a:xfrm>
          <a:prstGeom prst="ellipse">
            <a:avLst/>
          </a:prstGeom>
          <a:blipFill>
            <a:blip r:embed="rId5" cstate="print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458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19063"/>
            <a:ext cx="6667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Łącznik prosty ze strzałką 17"/>
          <p:cNvCxnSpPr/>
          <p:nvPr/>
        </p:nvCxnSpPr>
        <p:spPr>
          <a:xfrm rot="10800000">
            <a:off x="6215063" y="4572000"/>
            <a:ext cx="285750" cy="1588"/>
          </a:xfrm>
          <a:prstGeom prst="straightConnector1">
            <a:avLst/>
          </a:prstGeom>
          <a:ln w="1905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0800000">
            <a:off x="6143625" y="4643438"/>
            <a:ext cx="357188" cy="142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10800000">
            <a:off x="6215063" y="4857750"/>
            <a:ext cx="285750" cy="14287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10800000">
            <a:off x="5429250" y="4857750"/>
            <a:ext cx="642938" cy="285750"/>
          </a:xfrm>
          <a:prstGeom prst="straightConnector1">
            <a:avLst/>
          </a:prstGeom>
          <a:ln w="1905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6200000" flipH="1">
            <a:off x="1893094" y="4393406"/>
            <a:ext cx="428625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pole tekstowe 34"/>
          <p:cNvSpPr txBox="1">
            <a:spLocks noChangeArrowheads="1"/>
          </p:cNvSpPr>
          <p:nvPr/>
        </p:nvSpPr>
        <p:spPr bwMode="auto">
          <a:xfrm>
            <a:off x="792163" y="882650"/>
            <a:ext cx="750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Monotype Corsiva" pitchFamily="66" charset="0"/>
              </a:rPr>
              <a:t>ParticleGun: (119.69; 80; -2360 )                                                                        1020 events   </a:t>
            </a:r>
            <a:endParaRPr lang="en-GB">
              <a:latin typeface="Monotype Corsiva" pitchFamily="66" charset="0"/>
            </a:endParaRPr>
          </a:p>
        </p:txBody>
      </p:sp>
      <p:sp>
        <p:nvSpPr>
          <p:cNvPr id="10260" name="pole tekstowe 35"/>
          <p:cNvSpPr txBox="1">
            <a:spLocks noChangeArrowheads="1"/>
          </p:cNvSpPr>
          <p:nvPr/>
        </p:nvSpPr>
        <p:spPr bwMode="auto">
          <a:xfrm>
            <a:off x="53975" y="6084888"/>
            <a:ext cx="9018588" cy="4159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100" dirty="0" err="1">
                <a:solidFill>
                  <a:schemeClr val="bg1"/>
                </a:solidFill>
                <a:latin typeface="Monotype Corsiva" pitchFamily="66" charset="0"/>
              </a:rPr>
              <a:t>Particle</a:t>
            </a:r>
            <a:r>
              <a:rPr lang="pl-PL" sz="2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l-PL" sz="2100" dirty="0" err="1">
                <a:solidFill>
                  <a:schemeClr val="bg1"/>
                </a:solidFill>
                <a:latin typeface="Monotype Corsiva" pitchFamily="66" charset="0"/>
              </a:rPr>
              <a:t>number</a:t>
            </a:r>
            <a:r>
              <a:rPr lang="pl-PL" sz="2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GB" sz="2100" dirty="0">
                <a:solidFill>
                  <a:schemeClr val="bg1"/>
                </a:solidFill>
                <a:latin typeface="Monotype Corsiva" pitchFamily="66" charset="0"/>
              </a:rPr>
              <a:t>peak  ~ </a:t>
            </a:r>
            <a:r>
              <a:rPr lang="pl-PL" sz="2100" dirty="0">
                <a:solidFill>
                  <a:schemeClr val="bg1"/>
                </a:solidFill>
                <a:latin typeface="Monotype Corsiva" pitchFamily="66" charset="0"/>
              </a:rPr>
              <a:t>1m</a:t>
            </a:r>
            <a:r>
              <a:rPr lang="en-GB" sz="2100" dirty="0">
                <a:solidFill>
                  <a:schemeClr val="bg1"/>
                </a:solidFill>
                <a:latin typeface="Monotype Corsiva" pitchFamily="66" charset="0"/>
              </a:rPr>
              <a:t> after the beam loss</a:t>
            </a:r>
            <a:r>
              <a:rPr lang="pl-PL" sz="2100" dirty="0">
                <a:solidFill>
                  <a:schemeClr val="bg1"/>
                </a:solidFill>
                <a:latin typeface="Monotype Corsiva" pitchFamily="66" charset="0"/>
              </a:rPr>
              <a:t>            →        1</a:t>
            </a:r>
            <a:r>
              <a:rPr lang="pl-PL" sz="2100" baseline="30000" dirty="0">
                <a:solidFill>
                  <a:schemeClr val="bg1"/>
                </a:solidFill>
                <a:latin typeface="Monotype Corsiva" pitchFamily="66" charset="0"/>
              </a:rPr>
              <a:t>st</a:t>
            </a:r>
            <a:r>
              <a:rPr lang="pl-PL" sz="2100" dirty="0">
                <a:solidFill>
                  <a:schemeClr val="bg1"/>
                </a:solidFill>
                <a:latin typeface="Monotype Corsiva" pitchFamily="66" charset="0"/>
              </a:rPr>
              <a:t> BLM was </a:t>
            </a:r>
            <a:r>
              <a:rPr lang="en-GB" sz="2100" dirty="0">
                <a:solidFill>
                  <a:schemeClr val="bg1"/>
                </a:solidFill>
                <a:latin typeface="Monotype Corsiva" pitchFamily="66" charset="0"/>
              </a:rPr>
              <a:t>located correctly </a:t>
            </a:r>
            <a:r>
              <a:rPr lang="pl-PL" sz="2100" dirty="0">
                <a:solidFill>
                  <a:schemeClr val="bg1"/>
                </a:solidFill>
                <a:latin typeface="Monotype Corsiva" pitchFamily="66" charset="0"/>
              </a:rPr>
              <a:t>!</a:t>
            </a:r>
            <a:endParaRPr lang="en-GB" sz="21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4596" name="pole tekstowe 22"/>
          <p:cNvSpPr txBox="1">
            <a:spLocks noChangeArrowheads="1"/>
          </p:cNvSpPr>
          <p:nvPr/>
        </p:nvSpPr>
        <p:spPr bwMode="auto">
          <a:xfrm>
            <a:off x="6500813" y="441642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66CC"/>
                </a:solidFill>
                <a:latin typeface="Calibri" pitchFamily="34" charset="0"/>
              </a:rPr>
              <a:t>He-Vessel</a:t>
            </a:r>
          </a:p>
        </p:txBody>
      </p:sp>
      <p:sp>
        <p:nvSpPr>
          <p:cNvPr id="24597" name="pole tekstowe 24"/>
          <p:cNvSpPr txBox="1">
            <a:spLocks noChangeArrowheads="1"/>
          </p:cNvSpPr>
          <p:nvPr/>
        </p:nvSpPr>
        <p:spPr bwMode="auto">
          <a:xfrm>
            <a:off x="650081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MQ Coil</a:t>
            </a:r>
          </a:p>
        </p:txBody>
      </p:sp>
      <p:sp>
        <p:nvSpPr>
          <p:cNvPr id="24598" name="pole tekstowe 25"/>
          <p:cNvSpPr txBox="1">
            <a:spLocks noChangeArrowheads="1"/>
          </p:cNvSpPr>
          <p:nvPr/>
        </p:nvSpPr>
        <p:spPr bwMode="auto">
          <a:xfrm>
            <a:off x="6500813" y="4845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B050"/>
                </a:solidFill>
                <a:latin typeface="Calibri" pitchFamily="34" charset="0"/>
              </a:rPr>
              <a:t>Beam Screen</a:t>
            </a:r>
          </a:p>
        </p:txBody>
      </p:sp>
      <p:sp>
        <p:nvSpPr>
          <p:cNvPr id="24599" name="pole tekstowe 27"/>
          <p:cNvSpPr txBox="1">
            <a:spLocks noChangeArrowheads="1"/>
          </p:cNvSpPr>
          <p:nvPr/>
        </p:nvSpPr>
        <p:spPr bwMode="auto">
          <a:xfrm>
            <a:off x="5786438" y="505936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CC66FF"/>
                </a:solidFill>
                <a:latin typeface="Calibri" pitchFamily="34" charset="0"/>
              </a:rPr>
              <a:t>Beam Pipe</a:t>
            </a:r>
          </a:p>
        </p:txBody>
      </p:sp>
      <p:sp>
        <p:nvSpPr>
          <p:cNvPr id="24600" name="pole tekstowe 28"/>
          <p:cNvSpPr txBox="1">
            <a:spLocks noChangeArrowheads="1"/>
          </p:cNvSpPr>
          <p:nvPr/>
        </p:nvSpPr>
        <p:spPr bwMode="auto">
          <a:xfrm>
            <a:off x="1571625" y="4000500"/>
            <a:ext cx="135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latin typeface="Calibri" pitchFamily="34" charset="0"/>
              </a:rPr>
              <a:t>Particle Gun</a:t>
            </a:r>
          </a:p>
        </p:txBody>
      </p:sp>
      <p:sp>
        <p:nvSpPr>
          <p:cNvPr id="24601" name="pole tekstowe 30"/>
          <p:cNvSpPr txBox="1">
            <a:spLocks noChangeArrowheads="1"/>
          </p:cNvSpPr>
          <p:nvPr/>
        </p:nvSpPr>
        <p:spPr bwMode="auto">
          <a:xfrm rot="-5400000">
            <a:off x="-720725" y="3351213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009999"/>
                </a:solidFill>
                <a:latin typeface="Calibri" pitchFamily="34" charset="0"/>
              </a:rPr>
              <a:t>Virtual Interconnection Plane</a:t>
            </a:r>
          </a:p>
        </p:txBody>
      </p:sp>
      <p:sp>
        <p:nvSpPr>
          <p:cNvPr id="24602" name="pole tekstowe 31"/>
          <p:cNvSpPr txBox="1">
            <a:spLocks noChangeArrowheads="1"/>
          </p:cNvSpPr>
          <p:nvPr/>
        </p:nvSpPr>
        <p:spPr bwMode="auto">
          <a:xfrm>
            <a:off x="3000375" y="5130800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990099"/>
                </a:solidFill>
                <a:latin typeface="Calibri" pitchFamily="34" charset="0"/>
              </a:rPr>
              <a:t>BLM1</a:t>
            </a:r>
          </a:p>
        </p:txBody>
      </p:sp>
      <p:sp>
        <p:nvSpPr>
          <p:cNvPr id="24603" name="pole tekstowe 36"/>
          <p:cNvSpPr txBox="1">
            <a:spLocks noChangeArrowheads="1"/>
          </p:cNvSpPr>
          <p:nvPr/>
        </p:nvSpPr>
        <p:spPr bwMode="auto">
          <a:xfrm>
            <a:off x="4786313" y="5143500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990099"/>
                </a:solidFill>
                <a:latin typeface="Calibri" pitchFamily="34" charset="0"/>
              </a:rPr>
              <a:t>BLM2</a:t>
            </a:r>
          </a:p>
        </p:txBody>
      </p:sp>
      <p:sp>
        <p:nvSpPr>
          <p:cNvPr id="24604" name="pole tekstowe 37"/>
          <p:cNvSpPr txBox="1">
            <a:spLocks noChangeArrowheads="1"/>
          </p:cNvSpPr>
          <p:nvPr/>
        </p:nvSpPr>
        <p:spPr bwMode="auto">
          <a:xfrm>
            <a:off x="2357438" y="5143500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>
                <a:solidFill>
                  <a:srgbClr val="6600CC"/>
                </a:solidFill>
                <a:latin typeface="Calibri" pitchFamily="34" charset="0"/>
              </a:rPr>
              <a:t>MO</a:t>
            </a:r>
          </a:p>
        </p:txBody>
      </p:sp>
      <p:sp>
        <p:nvSpPr>
          <p:cNvPr id="24605" name="pole tekstowe 38"/>
          <p:cNvSpPr txBox="1">
            <a:spLocks noChangeArrowheads="1"/>
          </p:cNvSpPr>
          <p:nvPr/>
        </p:nvSpPr>
        <p:spPr bwMode="auto">
          <a:xfrm>
            <a:off x="1857375" y="504983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>
                <a:latin typeface="Calibri" pitchFamily="34" charset="0"/>
              </a:rPr>
              <a:t>BPM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142875" y="977900"/>
            <a:ext cx="642938" cy="30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+mn-lt"/>
                <a:cs typeface="+mn-cs"/>
              </a:rPr>
              <a:t>Loss8 </a:t>
            </a:r>
            <a:endParaRPr lang="en-GB" sz="1400" b="1" dirty="0">
              <a:latin typeface="+mn-lt"/>
              <a:cs typeface="+mn-cs"/>
            </a:endParaRPr>
          </a:p>
        </p:txBody>
      </p:sp>
      <p:grpSp>
        <p:nvGrpSpPr>
          <p:cNvPr id="24607" name="Grupa 44"/>
          <p:cNvGrpSpPr>
            <a:grpSpLocks/>
          </p:cNvGrpSpPr>
          <p:nvPr/>
        </p:nvGrpSpPr>
        <p:grpSpPr bwMode="auto">
          <a:xfrm>
            <a:off x="5286375" y="1252538"/>
            <a:ext cx="2898775" cy="3138487"/>
            <a:chOff x="1976438" y="928670"/>
            <a:chExt cx="5238768" cy="5672041"/>
          </a:xfrm>
        </p:grpSpPr>
        <p:pic>
          <p:nvPicPr>
            <p:cNvPr id="24616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76438" y="928670"/>
              <a:ext cx="5191125" cy="516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617" name="pole tekstowe 46"/>
            <p:cNvSpPr txBox="1">
              <a:spLocks noChangeArrowheads="1"/>
            </p:cNvSpPr>
            <p:nvPr/>
          </p:nvSpPr>
          <p:spPr bwMode="auto">
            <a:xfrm>
              <a:off x="2000233" y="6072206"/>
              <a:ext cx="5214973" cy="52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300" b="1">
                  <a:latin typeface="Calibri" pitchFamily="34" charset="0"/>
                </a:rPr>
                <a:t>L.Ponce „</a:t>
              </a:r>
              <a:r>
                <a:rPr lang="en-GB" sz="1300" b="1">
                  <a:latin typeface="Calibri" pitchFamily="34" charset="0"/>
                </a:rPr>
                <a:t>Positioning of the LHC B</a:t>
              </a:r>
              <a:r>
                <a:rPr lang="pl-PL" sz="1300" b="1">
                  <a:latin typeface="Calibri" pitchFamily="34" charset="0"/>
                </a:rPr>
                <a:t>LM”</a:t>
              </a:r>
            </a:p>
          </p:txBody>
        </p:sp>
      </p:grpSp>
      <p:sp>
        <p:nvSpPr>
          <p:cNvPr id="24608" name="pole tekstowe 52"/>
          <p:cNvSpPr txBox="1">
            <a:spLocks noChangeArrowheads="1"/>
          </p:cNvSpPr>
          <p:nvPr/>
        </p:nvSpPr>
        <p:spPr bwMode="auto">
          <a:xfrm>
            <a:off x="7143750" y="1416050"/>
            <a:ext cx="928688" cy="369888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>
                <a:solidFill>
                  <a:schemeClr val="bg1"/>
                </a:solidFill>
                <a:latin typeface="Calibri" pitchFamily="34" charset="0"/>
              </a:rPr>
              <a:t>Geant3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609" name="pole tekstowe 55"/>
          <p:cNvSpPr txBox="1">
            <a:spLocks noChangeArrowheads="1"/>
          </p:cNvSpPr>
          <p:nvPr/>
        </p:nvSpPr>
        <p:spPr bwMode="auto">
          <a:xfrm>
            <a:off x="928688" y="1285875"/>
            <a:ext cx="928687" cy="369888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chemeClr val="bg1"/>
                </a:solidFill>
                <a:latin typeface="Calibri" pitchFamily="34" charset="0"/>
              </a:rPr>
              <a:t>Geant4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928938" y="1357313"/>
            <a:ext cx="428625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Elipsa 39"/>
          <p:cNvSpPr/>
          <p:nvPr/>
        </p:nvSpPr>
        <p:spPr>
          <a:xfrm>
            <a:off x="3357563" y="1357313"/>
            <a:ext cx="1857375" cy="857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Critical number of protons</a:t>
            </a:r>
          </a:p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≈ 9 · 10</a:t>
            </a:r>
            <a:r>
              <a:rPr lang="pl-PL" sz="1600" b="1" baseline="30000" dirty="0">
                <a:solidFill>
                  <a:schemeClr val="tx1"/>
                </a:solidFill>
              </a:rPr>
              <a:t>7 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43" name="Łącznik prosty ze strzałką 42"/>
          <p:cNvCxnSpPr>
            <a:stCxn id="40" idx="1"/>
          </p:cNvCxnSpPr>
          <p:nvPr/>
        </p:nvCxnSpPr>
        <p:spPr>
          <a:xfrm rot="16200000" flipH="1" flipV="1">
            <a:off x="3484562" y="1355726"/>
            <a:ext cx="17463" cy="2714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rot="10800000" flipV="1">
            <a:off x="3786188" y="3643313"/>
            <a:ext cx="2571750" cy="5715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4214813" y="1009650"/>
            <a:ext cx="2786062" cy="3476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Quench level = 1.41 </a:t>
            </a:r>
            <a:r>
              <a:rPr lang="en-GB" sz="1200" b="1" dirty="0" err="1">
                <a:solidFill>
                  <a:schemeClr val="tx1"/>
                </a:solidFill>
              </a:rPr>
              <a:t>mJ</a:t>
            </a:r>
            <a:r>
              <a:rPr lang="en-GB" sz="1200" b="1" dirty="0">
                <a:solidFill>
                  <a:schemeClr val="tx1"/>
                </a:solidFill>
              </a:rPr>
              <a:t>/cm</a:t>
            </a:r>
            <a:r>
              <a:rPr lang="en-GB" sz="1200" b="1" baseline="300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4" name="Łącznik prosty ze strzałką 43"/>
          <p:cNvCxnSpPr>
            <a:endCxn id="40" idx="7"/>
          </p:cNvCxnSpPr>
          <p:nvPr/>
        </p:nvCxnSpPr>
        <p:spPr>
          <a:xfrm rot="10800000" flipV="1">
            <a:off x="4943475" y="1339850"/>
            <a:ext cx="27146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8356</TotalTime>
  <Words>987</Words>
  <Application>Microsoft Office PowerPoint</Application>
  <PresentationFormat>Pokaz na ekranie (4:3)</PresentationFormat>
  <Paragraphs>271</Paragraphs>
  <Slides>22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Contents</vt:lpstr>
      <vt:lpstr>Introduction and strategy</vt:lpstr>
      <vt:lpstr>Main Quadrupole Geometry</vt:lpstr>
      <vt:lpstr>Superconducting Coils</vt:lpstr>
      <vt:lpstr>Read-out geometry</vt:lpstr>
      <vt:lpstr>BLMs </vt:lpstr>
      <vt:lpstr>Loss locations</vt:lpstr>
      <vt:lpstr>ρEdep in the coil &amp; BLM signal</vt:lpstr>
      <vt:lpstr>BLM signal</vt:lpstr>
      <vt:lpstr>Note 44 vs. Geant4 simulation</vt:lpstr>
      <vt:lpstr>Summary and further aims</vt:lpstr>
      <vt:lpstr>Slajd 13</vt:lpstr>
      <vt:lpstr>Comparison with Geant3</vt:lpstr>
      <vt:lpstr>ρEdep in the coil &amp; BLM signal</vt:lpstr>
      <vt:lpstr>Problems &amp; impediments</vt:lpstr>
      <vt:lpstr>Problems &amp; impediments</vt:lpstr>
      <vt:lpstr>Problems &amp; impediments</vt:lpstr>
      <vt:lpstr>Problems &amp; impediments</vt:lpstr>
      <vt:lpstr>Cell volume</vt:lpstr>
      <vt:lpstr>Energy depositions in the coil </vt:lpstr>
      <vt:lpstr>Cross - section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abort threshold settings and particle shower (energy deposition) simulations (GEANT4, FLUKA) for cold magnets</dc:title>
  <dc:creator>Właściciel</dc:creator>
  <cp:lastModifiedBy>Właściciel</cp:lastModifiedBy>
  <cp:revision>301</cp:revision>
  <dcterms:created xsi:type="dcterms:W3CDTF">2008-05-18T20:59:21Z</dcterms:created>
  <dcterms:modified xsi:type="dcterms:W3CDTF">2008-06-09T21:27:07Z</dcterms:modified>
</cp:coreProperties>
</file>