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Default Extension="gif" ContentType="image/gif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6"/>
  </p:notesMasterIdLst>
  <p:sldIdLst>
    <p:sldId id="256" r:id="rId2"/>
    <p:sldId id="296" r:id="rId3"/>
    <p:sldId id="309" r:id="rId4"/>
    <p:sldId id="326" r:id="rId5"/>
    <p:sldId id="327" r:id="rId6"/>
    <p:sldId id="311" r:id="rId7"/>
    <p:sldId id="328" r:id="rId8"/>
    <p:sldId id="325" r:id="rId9"/>
    <p:sldId id="323" r:id="rId10"/>
    <p:sldId id="317" r:id="rId11"/>
    <p:sldId id="329" r:id="rId12"/>
    <p:sldId id="330" r:id="rId13"/>
    <p:sldId id="320" r:id="rId14"/>
    <p:sldId id="300" r:id="rId15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cmaglion" initials="cm" lastIdx="10" clrIdx="0"/>
  <p:cmAuthor id="1" name="Cesare Maglioni" initials="CM" lastIdx="2" clrIdx="1"/>
  <p:cmAuthor id="2" name="cmaglion" initials="c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3399"/>
    <a:srgbClr val="002776"/>
    <a:srgbClr val="00297A"/>
    <a:srgbClr val="0000FF"/>
    <a:srgbClr val="FF0000"/>
    <a:srgbClr val="002570"/>
    <a:srgbClr val="002368"/>
    <a:srgbClr val="3399FF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4266" autoAdjust="0"/>
    <p:restoredTop sz="97531" autoAdjust="0"/>
  </p:normalViewPr>
  <p:slideViewPr>
    <p:cSldViewPr>
      <p:cViewPr>
        <p:scale>
          <a:sx n="100" d="100"/>
          <a:sy n="100" d="100"/>
        </p:scale>
        <p:origin x="-1192" y="-5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24" y="-108"/>
      </p:cViewPr>
      <p:guideLst>
        <p:guide orient="horz" pos="3224"/>
        <p:guide pos="223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5480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7" tIns="47773" rIns="95547" bIns="47773" numCol="1" anchor="t" anchorCtr="0" compatLnSpc="1">
            <a:prstTxWarp prst="textNoShape">
              <a:avLst/>
            </a:prstTxWarp>
          </a:bodyPr>
          <a:lstStyle>
            <a:lvl1pPr defTabSz="955832" eaLnBrk="1" hangingPunct="1">
              <a:defRPr sz="11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1"/>
            <a:ext cx="3075480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7" tIns="47773" rIns="95547" bIns="47773" numCol="1" anchor="t" anchorCtr="0" compatLnSpc="1">
            <a:prstTxWarp prst="textNoShape">
              <a:avLst/>
            </a:prstTxWarp>
          </a:bodyPr>
          <a:lstStyle>
            <a:lvl1pPr algn="r" defTabSz="955832" eaLnBrk="1" hangingPunct="1">
              <a:defRPr sz="11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9938"/>
            <a:ext cx="51149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00" y="4861156"/>
            <a:ext cx="5680103" cy="460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7" tIns="47773" rIns="95547" bIns="477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10"/>
            <a:ext cx="3075480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7" tIns="47773" rIns="95547" bIns="47773" numCol="1" anchor="b" anchorCtr="0" compatLnSpc="1">
            <a:prstTxWarp prst="textNoShape">
              <a:avLst/>
            </a:prstTxWarp>
          </a:bodyPr>
          <a:lstStyle>
            <a:lvl1pPr defTabSz="955832" eaLnBrk="1" hangingPunct="1">
              <a:defRPr sz="11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310"/>
            <a:ext cx="3075480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7" tIns="47773" rIns="95547" bIns="47773" numCol="1" anchor="b" anchorCtr="0" compatLnSpc="1">
            <a:prstTxWarp prst="textNoShape">
              <a:avLst/>
            </a:prstTxWarp>
          </a:bodyPr>
          <a:lstStyle>
            <a:lvl1pPr algn="r" defTabSz="955832" eaLnBrk="1" hangingPunct="1">
              <a:defRPr sz="1100" smtClean="0"/>
            </a:lvl1pPr>
          </a:lstStyle>
          <a:p>
            <a:pPr>
              <a:defRPr/>
            </a:pPr>
            <a:fld id="{9D67B210-29E0-4B9C-808C-FDD224312EC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0319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C631A7-4082-456E-BFC6-A37C8900D9F1}" type="slidenum">
              <a:rPr lang="it-IT"/>
              <a:pPr/>
              <a:t>1</a:t>
            </a:fld>
            <a:endParaRPr lang="it-IT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4925" cy="38354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1E5947-1041-48AD-959D-1A5B99CE19CA}" type="slidenum">
              <a:rPr lang="it-IT"/>
              <a:pPr/>
              <a:t>10</a:t>
            </a:fld>
            <a:endParaRPr lang="it-IT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4925" cy="38354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1E5947-1041-48AD-959D-1A5B99CE19CA}" type="slidenum">
              <a:rPr lang="it-IT"/>
              <a:pPr/>
              <a:t>11</a:t>
            </a:fld>
            <a:endParaRPr lang="it-IT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4925" cy="38354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1E5947-1041-48AD-959D-1A5B99CE19CA}" type="slidenum">
              <a:rPr lang="it-IT"/>
              <a:pPr/>
              <a:t>12</a:t>
            </a:fld>
            <a:endParaRPr lang="it-IT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4925" cy="38354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C631A7-4082-456E-BFC6-A37C8900D9F1}" type="slidenum">
              <a:rPr lang="it-IT"/>
              <a:pPr/>
              <a:t>14</a:t>
            </a:fld>
            <a:endParaRPr lang="it-IT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4925" cy="38354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1E5947-1041-48AD-959D-1A5B99CE19CA}" type="slidenum">
              <a:rPr lang="it-IT"/>
              <a:pPr/>
              <a:t>2</a:t>
            </a:fld>
            <a:endParaRPr lang="it-IT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4925" cy="38354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1E5947-1041-48AD-959D-1A5B99CE19CA}" type="slidenum">
              <a:rPr lang="it-IT"/>
              <a:pPr/>
              <a:t>3</a:t>
            </a:fld>
            <a:endParaRPr lang="it-IT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4925" cy="38354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1E5947-1041-48AD-959D-1A5B99CE19CA}" type="slidenum">
              <a:rPr lang="it-IT"/>
              <a:pPr/>
              <a:t>4</a:t>
            </a:fld>
            <a:endParaRPr lang="it-IT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4925" cy="38354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1E5947-1041-48AD-959D-1A5B99CE19CA}" type="slidenum">
              <a:rPr lang="it-IT"/>
              <a:pPr/>
              <a:t>5</a:t>
            </a:fld>
            <a:endParaRPr lang="it-IT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4925" cy="38354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1E5947-1041-48AD-959D-1A5B99CE19CA}" type="slidenum">
              <a:rPr lang="it-IT"/>
              <a:pPr/>
              <a:t>6</a:t>
            </a:fld>
            <a:endParaRPr lang="it-IT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4925" cy="38354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1E5947-1041-48AD-959D-1A5B99CE19CA}" type="slidenum">
              <a:rPr lang="it-IT"/>
              <a:pPr/>
              <a:t>7</a:t>
            </a:fld>
            <a:endParaRPr lang="it-IT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4925" cy="38354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1E5947-1041-48AD-959D-1A5B99CE19CA}" type="slidenum">
              <a:rPr lang="it-IT"/>
              <a:pPr/>
              <a:t>8</a:t>
            </a:fld>
            <a:endParaRPr lang="it-IT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4925" cy="38354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1E5947-1041-48AD-959D-1A5B99CE19CA}" type="slidenum">
              <a:rPr lang="it-IT"/>
              <a:pPr/>
              <a:t>9</a:t>
            </a:fld>
            <a:endParaRPr lang="it-IT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4925" cy="38354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3BFE3-BF5E-4728-8AB2-CD2064274895}" type="datetime1">
              <a:rPr lang="en-US"/>
              <a:pPr>
                <a:defRPr/>
              </a:pPr>
              <a:t>10/18/11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Cryogenic Performance Panel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F6202-2B8B-463F-AC7C-7CA732A626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A1713-7DEE-406C-BEFB-5E62CC5A8C4B}" type="datetime1">
              <a:rPr lang="en-US"/>
              <a:pPr>
                <a:defRPr/>
              </a:pPr>
              <a:t>10/18/11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Cryogenic Performance Panel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5A064-6A0F-4A68-853A-A51103023B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D1A76-5C14-4245-8FA9-45A9A709283E}" type="datetime1">
              <a:rPr lang="en-US"/>
              <a:pPr>
                <a:defRPr/>
              </a:pPr>
              <a:t>10/18/11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Cryogenic Performance Panel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0A3A5-51DC-4023-B551-8FE450081C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1C2BB-325A-4699-8AB5-23906DC8F78A}" type="datetime1">
              <a:rPr lang="en-US"/>
              <a:pPr>
                <a:defRPr/>
              </a:pPr>
              <a:t>10/18/11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Cryogenic Performance Panel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FAB4E-DF5A-4FD2-BB7A-B74DF75A4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AEA54-02F9-47B8-A23C-B4E37144D7AA}" type="datetime1">
              <a:rPr lang="en-US"/>
              <a:pPr>
                <a:defRPr/>
              </a:pPr>
              <a:t>10/18/11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Cryogenic Performance Panel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72727-E67E-4E8D-A4A3-8E74640F56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4943B-D550-4F38-90AD-444834667CF6}" type="datetime1">
              <a:rPr lang="en-US"/>
              <a:pPr>
                <a:defRPr/>
              </a:pPr>
              <a:t>10/18/11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Cryogenic Performance Panel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B6461-EB68-4E04-A473-D0D42ADBCA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A6391-515E-4520-92CD-46C6F22D599C}" type="datetime1">
              <a:rPr lang="en-US"/>
              <a:pPr>
                <a:defRPr/>
              </a:pPr>
              <a:t>10/18/11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Cryogenic Performance Panel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187AD-9A22-49A9-8DF1-B4769B0B6F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0D44B-88F5-4BFF-A084-969965EC5B76}" type="datetime1">
              <a:rPr lang="en-US"/>
              <a:pPr>
                <a:defRPr/>
              </a:pPr>
              <a:t>10/18/11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Cryogenic Performance Panel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F5360-29E2-4597-86AE-22317D248D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8231E-9552-474B-8FE5-87CC07ED2E07}" type="datetime1">
              <a:rPr lang="en-US"/>
              <a:pPr>
                <a:defRPr/>
              </a:pPr>
              <a:t>10/18/11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Cryogenic Performance Panel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2147A-7BEC-4A03-81BA-89837B9B8F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3ABB8-9A86-448C-85BD-99639E2CADEA}" type="datetime1">
              <a:rPr lang="en-US"/>
              <a:pPr>
                <a:defRPr/>
              </a:pPr>
              <a:t>10/18/11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Cryogenic Performance Panel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3FACE-B7B7-48A1-A3F3-37313C6915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823BF-7141-4337-B314-430318ECD191}" type="datetime1">
              <a:rPr lang="en-US"/>
              <a:pPr>
                <a:defRPr/>
              </a:pPr>
              <a:t>10/18/11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Cryogenic Performance Panel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7CDA-E4A9-4AA8-AA85-40F2942123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fld id="{611B3EC3-B7F3-4CB5-B906-7A7727984DAE}" type="datetime1">
              <a:rPr lang="en-US"/>
              <a:pPr>
                <a:defRPr/>
              </a:pPr>
              <a:t>10/18/11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r>
              <a:rPr lang="en-US" dirty="0"/>
              <a:t>Cryogenic Performance Panel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191E7D53-5FD3-427C-94B5-32609A5070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2.gif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.png"/><Relationship Id="rId5" Type="http://schemas.openxmlformats.org/officeDocument/2006/relationships/image" Target="../media/image2.gif"/><Relationship Id="rId6" Type="http://schemas.openxmlformats.org/officeDocument/2006/relationships/image" Target="../media/image9.png"/><Relationship Id="rId7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295400"/>
            <a:ext cx="7239000" cy="2212975"/>
          </a:xfrm>
        </p:spPr>
        <p:txBody>
          <a:bodyPr/>
          <a:lstStyle/>
          <a:p>
            <a:pPr marL="457200" algn="l" eaLnBrk="1" hangingPunct="1">
              <a:defRPr/>
            </a:pPr>
            <a:r>
              <a:rPr 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nkGothic Lt BT" pitchFamily="34" charset="0"/>
              </a:rPr>
              <a:t>CNGS </a:t>
            </a:r>
            <a:r>
              <a:rPr lang="en-US" sz="4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nkGothic Lt BT" pitchFamily="34" charset="0"/>
              </a:rPr>
              <a:t>Target</a:t>
            </a:r>
            <a:r>
              <a:rPr 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nkGothic Lt BT" pitchFamily="34" charset="0"/>
              </a:rPr>
              <a:t/>
            </a:r>
            <a:br>
              <a:rPr 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nkGothic Lt BT" pitchFamily="34" charset="0"/>
              </a:rPr>
            </a:br>
            <a:r>
              <a:rPr lang="en-US" sz="30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nkGothic Lt BT" pitchFamily="34" charset="0"/>
              </a:rPr>
              <a:t>with LHC-bunched </a:t>
            </a:r>
            <a:r>
              <a:rPr lang="en-US" sz="3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nkGothic Lt BT" pitchFamily="34" charset="0"/>
              </a:rPr>
              <a:t>beams – preliminary</a:t>
            </a:r>
            <a:endParaRPr lang="en-US" sz="3000" dirty="0" smtClean="0">
              <a:solidFill>
                <a:srgbClr val="003399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10000"/>
            <a:ext cx="5943600" cy="762000"/>
          </a:xfrm>
        </p:spPr>
        <p:txBody>
          <a:bodyPr/>
          <a:lstStyle/>
          <a:p>
            <a:pPr algn="r" eaLnBrk="1" hangingPunct="1">
              <a:tabLst>
                <a:tab pos="6223000" algn="r"/>
              </a:tabLst>
            </a:pPr>
            <a:r>
              <a:rPr lang="en-US" sz="2400" dirty="0" smtClean="0"/>
              <a:t>Cesare Maglioni </a:t>
            </a:r>
            <a:r>
              <a:rPr lang="en-US" sz="2800" dirty="0" smtClean="0">
                <a:solidFill>
                  <a:srgbClr val="003399"/>
                </a:solidFill>
                <a:cs typeface="Arial" charset="0"/>
              </a:rPr>
              <a:t>‹</a:t>
            </a:r>
          </a:p>
          <a:p>
            <a:pPr algn="r" eaLnBrk="1" hangingPunct="1">
              <a:tabLst>
                <a:tab pos="6223000" algn="r"/>
              </a:tabLst>
            </a:pPr>
            <a:r>
              <a:rPr lang="en-US" sz="1600" dirty="0" smtClean="0">
                <a:cs typeface="Arial" charset="0"/>
              </a:rPr>
              <a:t>EN/STI-TCD </a:t>
            </a:r>
            <a:r>
              <a:rPr lang="en-US" sz="1600" dirty="0" smtClean="0">
                <a:solidFill>
                  <a:schemeClr val="bg1"/>
                </a:solidFill>
                <a:cs typeface="Arial" charset="0"/>
              </a:rPr>
              <a:t>b</a:t>
            </a:r>
          </a:p>
        </p:txBody>
      </p:sp>
      <p:pic>
        <p:nvPicPr>
          <p:cNvPr id="9224" name="Picture 6" descr="Ce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6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Rectangle 12"/>
          <p:cNvSpPr>
            <a:spLocks noChangeArrowheads="1"/>
          </p:cNvSpPr>
          <p:nvPr/>
        </p:nvSpPr>
        <p:spPr bwMode="auto">
          <a:xfrm>
            <a:off x="0" y="1143000"/>
            <a:ext cx="1295400" cy="4419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27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1" name="Rectangle 1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200150" algn="ctr" eaLnBrk="1" hangingPunct="1">
              <a:tabLst>
                <a:tab pos="4572000" algn="ctr"/>
                <a:tab pos="8858250" algn="r"/>
              </a:tabLst>
            </a:pPr>
            <a:r>
              <a:rPr lang="en-US" sz="1200" b="1" dirty="0" smtClean="0">
                <a:solidFill>
                  <a:srgbClr val="003399"/>
                </a:solidFill>
              </a:rPr>
              <a:t>October 13, 2011</a:t>
            </a:r>
            <a:endParaRPr lang="en-US" sz="1200" b="1" dirty="0">
              <a:solidFill>
                <a:srgbClr val="003399"/>
              </a:solidFill>
            </a:endParaRPr>
          </a:p>
        </p:txBody>
      </p:sp>
      <p:pic>
        <p:nvPicPr>
          <p:cNvPr id="9" name="Picture 1" descr="\\cern.ch\dfs\Users\l\losito\Public\EN-STI-LOGO\EN-STI-LOGO_small_mathieu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82212" cy="1143000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52600" y="4815840"/>
            <a:ext cx="579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n-US" sz="1600" dirty="0"/>
              <a:t>Thanks </a:t>
            </a:r>
            <a:r>
              <a:rPr lang="en-US" sz="1600" dirty="0" smtClean="0"/>
              <a:t>to :</a:t>
            </a:r>
            <a:endParaRPr lang="en-US" sz="1600" dirty="0"/>
          </a:p>
          <a:p>
            <a:pPr algn="r"/>
            <a:r>
              <a:rPr lang="en-US" sz="1600" dirty="0"/>
              <a:t>T. </a:t>
            </a:r>
            <a:r>
              <a:rPr lang="en-US" sz="1600" dirty="0" smtClean="0"/>
              <a:t>Antonakakis</a:t>
            </a:r>
            <a:r>
              <a:rPr lang="en-US" sz="1600" dirty="0">
                <a:solidFill>
                  <a:srgbClr val="003399"/>
                </a:solidFill>
                <a:cs typeface="Arial" charset="0"/>
              </a:rPr>
              <a:t> ‹</a:t>
            </a:r>
            <a:endParaRPr lang="fr-CH" sz="1600" dirty="0"/>
          </a:p>
          <a:p>
            <a:pPr algn="r"/>
            <a:r>
              <a:rPr lang="en-US" sz="1600" dirty="0"/>
              <a:t>A. </a:t>
            </a:r>
            <a:r>
              <a:rPr lang="en-US" sz="1600" dirty="0" smtClean="0"/>
              <a:t>Ferrari</a:t>
            </a:r>
            <a:r>
              <a:rPr lang="en-US" sz="1600" dirty="0">
                <a:solidFill>
                  <a:srgbClr val="003399"/>
                </a:solidFill>
                <a:cs typeface="Arial" charset="0"/>
              </a:rPr>
              <a:t> ‹</a:t>
            </a:r>
            <a:endParaRPr lang="en-US" sz="1600" dirty="0"/>
          </a:p>
          <a:p>
            <a:pPr algn="r"/>
            <a:r>
              <a:rPr lang="en-US" sz="1600" dirty="0"/>
              <a:t>R. </a:t>
            </a:r>
            <a:r>
              <a:rPr lang="en-US" sz="1600" dirty="0" smtClean="0"/>
              <a:t>Losito</a:t>
            </a:r>
            <a:r>
              <a:rPr lang="en-US" sz="1600" dirty="0">
                <a:solidFill>
                  <a:srgbClr val="003399"/>
                </a:solidFill>
                <a:cs typeface="Arial" charset="0"/>
              </a:rPr>
              <a:t> ‹</a:t>
            </a:r>
            <a:endParaRPr lang="en-US" sz="1600" dirty="0"/>
          </a:p>
          <a:p>
            <a:pPr algn="r"/>
            <a:r>
              <a:rPr lang="en-US" sz="1600" dirty="0" smtClean="0"/>
              <a:t>L. Bruno</a:t>
            </a:r>
            <a:r>
              <a:rPr lang="en-US" sz="1600" dirty="0" smtClean="0">
                <a:solidFill>
                  <a:srgbClr val="003399"/>
                </a:solidFill>
                <a:cs typeface="Arial" charset="0"/>
              </a:rPr>
              <a:t> ‹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C:\Users\cmaglion\Documents on OFFICE\CERN\CNGS\results\1pulse_bis.png"/>
          <p:cNvPicPr>
            <a:picLocks noChangeAspect="1" noChangeArrowheads="1"/>
          </p:cNvPicPr>
          <p:nvPr/>
        </p:nvPicPr>
        <p:blipFill rotWithShape="1">
          <a:blip r:embed="rId3" cstate="print"/>
          <a:srcRect l="5072" t="2121" r="23805" b="24434"/>
          <a:stretch/>
        </p:blipFill>
        <p:spPr bwMode="auto">
          <a:xfrm>
            <a:off x="117401" y="1371600"/>
            <a:ext cx="8897060" cy="5036821"/>
          </a:xfrm>
          <a:prstGeom prst="rect">
            <a:avLst/>
          </a:prstGeom>
          <a:noFill/>
        </p:spPr>
      </p:pic>
      <p:pic>
        <p:nvPicPr>
          <p:cNvPr id="10247" name="Picture 4" descr="Cer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838200" y="0"/>
            <a:ext cx="7696200" cy="609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277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0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nkGothic Lt BT" pitchFamily="34" charset="0"/>
              </a:rPr>
              <a:t>Instantaneous </a:t>
            </a:r>
            <a:r>
              <a:rPr lang="en-US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D</a:t>
            </a:r>
            <a:r>
              <a:rPr lang="en-US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nkGothic Lt BT" pitchFamily="34" charset="0"/>
              </a:rPr>
              <a:t>T</a:t>
            </a:r>
          </a:p>
        </p:txBody>
      </p:sp>
      <p:pic>
        <p:nvPicPr>
          <p:cNvPr id="24" name="Picture 1" descr="\\cern.ch\dfs\Users\l\losito\Public\EN-STI-LOGO\EN-STI-LOGO_small_mathieu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85800" cy="611341"/>
          </a:xfrm>
          <a:prstGeom prst="rect">
            <a:avLst/>
          </a:prstGeom>
          <a:noFill/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1219200"/>
            <a:ext cx="8229600" cy="949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lvl="4" indent="-285750" eaLnBrk="1" hangingPunct="1"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Pct val="150000"/>
              <a:buFont typeface="Arial" charset="0"/>
              <a:buChar char="›"/>
            </a:pPr>
            <a:r>
              <a:rPr lang="en-GB" dirty="0" smtClean="0">
                <a:solidFill>
                  <a:srgbClr val="000000"/>
                </a:solidFill>
                <a:cs typeface="Times New Roman" pitchFamily="18" charset="0"/>
              </a:rPr>
              <a:t>Beam energy : 400 </a:t>
            </a:r>
            <a:r>
              <a:rPr lang="en-GB" dirty="0" err="1">
                <a:solidFill>
                  <a:srgbClr val="000000"/>
                </a:solidFill>
                <a:cs typeface="Times New Roman" pitchFamily="18" charset="0"/>
              </a:rPr>
              <a:t>G</a:t>
            </a:r>
            <a:r>
              <a:rPr lang="en-GB" dirty="0" err="1" smtClean="0">
                <a:solidFill>
                  <a:srgbClr val="000000"/>
                </a:solidFill>
                <a:cs typeface="Times New Roman" pitchFamily="18" charset="0"/>
              </a:rPr>
              <a:t>eV</a:t>
            </a:r>
            <a:endParaRPr lang="en-GB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285750" lvl="4" indent="-285750" eaLnBrk="1" hangingPunct="1"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Pct val="150000"/>
              <a:buFont typeface="Arial" charset="0"/>
              <a:buChar char="›"/>
            </a:pPr>
            <a:r>
              <a:rPr lang="en-GB" dirty="0" smtClean="0">
                <a:solidFill>
                  <a:srgbClr val="000000"/>
                </a:solidFill>
                <a:cs typeface="Times New Roman" pitchFamily="18" charset="0"/>
              </a:rPr>
              <a:t>106.7 mA (1 pulse)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52400" y="762000"/>
            <a:ext cx="7919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Instantaneous temperature increase </a:t>
            </a:r>
            <a:r>
              <a:rPr lang="en-US" dirty="0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T in the 2</a:t>
            </a:r>
            <a:r>
              <a:rPr lang="en-US" baseline="30000" dirty="0" smtClean="0">
                <a:solidFill>
                  <a:srgbClr val="000000"/>
                </a:solidFill>
                <a:cs typeface="Times New Roman" pitchFamily="18" charset="0"/>
              </a:rPr>
              <a:t>nd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graphite rod (</a:t>
            </a:r>
            <a:r>
              <a:rPr lang="en-US" dirty="0" err="1" smtClean="0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 baseline="-25000" dirty="0" err="1" smtClean="0">
                <a:solidFill>
                  <a:srgbClr val="000000"/>
                </a:solidFill>
                <a:cs typeface="Times New Roman" pitchFamily="18" charset="0"/>
              </a:rPr>
              <a:t>initial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= 22°C)</a:t>
            </a:r>
            <a:endParaRPr lang="en-GB" dirty="0" smtClean="0"/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3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14300" eaLnBrk="1" hangingPunct="1">
              <a:tabLst>
                <a:tab pos="4572000" algn="ctr"/>
                <a:tab pos="8858250" algn="r"/>
              </a:tabLst>
            </a:pPr>
            <a:r>
              <a:rPr lang="en-US" sz="1200" b="1" dirty="0">
                <a:solidFill>
                  <a:srgbClr val="003399"/>
                </a:solidFill>
              </a:rPr>
              <a:t>C. Maglioni	CNGS </a:t>
            </a:r>
            <a:r>
              <a:rPr lang="en-US" sz="1200" b="1" dirty="0" smtClean="0">
                <a:solidFill>
                  <a:srgbClr val="003399"/>
                </a:solidFill>
              </a:rPr>
              <a:t>Target - </a:t>
            </a:r>
            <a:fld id="{BE1B7692-FBFA-45A3-8214-5C8627CBF687}" type="datetime4">
              <a:rPr lang="en-US" sz="1200" b="1">
                <a:solidFill>
                  <a:srgbClr val="003399"/>
                </a:solidFill>
              </a:rPr>
              <a:pPr marL="114300" eaLnBrk="1" hangingPunct="1">
                <a:tabLst>
                  <a:tab pos="4572000" algn="ctr"/>
                  <a:tab pos="8858250" algn="r"/>
                </a:tabLst>
              </a:pPr>
              <a:t>October 18, 2011</a:t>
            </a:fld>
            <a:r>
              <a:rPr lang="en-US" sz="1200" b="1" dirty="0">
                <a:solidFill>
                  <a:srgbClr val="003399"/>
                </a:solidFill>
              </a:rPr>
              <a:t>	</a:t>
            </a:r>
            <a:fld id="{1954EFC1-5DC9-4682-AD6F-5C1FC198E04A}" type="slidenum">
              <a:rPr lang="en-US" sz="1200" b="1">
                <a:solidFill>
                  <a:schemeClr val="bg1"/>
                </a:solidFill>
              </a:rPr>
              <a:pPr marL="114300" eaLnBrk="1" hangingPunct="1">
                <a:tabLst>
                  <a:tab pos="4572000" algn="ctr"/>
                  <a:tab pos="8858250" algn="r"/>
                </a:tabLst>
              </a:pPr>
              <a:t>10</a:t>
            </a:fld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4" descr="Ce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838200" y="0"/>
            <a:ext cx="7696200" cy="609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277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0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GB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nkGothic Lt BT" pitchFamily="34" charset="0"/>
              </a:rPr>
              <a:t>Wave propagation and vibration modes</a:t>
            </a:r>
            <a:endParaRPr lang="en-US" sz="2200" b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ankGothic Lt BT" pitchFamily="34" charset="0"/>
            </a:endParaRPr>
          </a:p>
        </p:txBody>
      </p:sp>
      <p:pic>
        <p:nvPicPr>
          <p:cNvPr id="24" name="Picture 1" descr="\\cern.ch\dfs\Users\l\losito\Public\EN-STI-LOGO\EN-STI-LOGO_small_mathieu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5800" cy="611341"/>
          </a:xfrm>
          <a:prstGeom prst="rect">
            <a:avLst/>
          </a:prstGeom>
          <a:noFill/>
        </p:spPr>
      </p:pic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3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14300" eaLnBrk="1" hangingPunct="1">
              <a:tabLst>
                <a:tab pos="4572000" algn="ctr"/>
                <a:tab pos="8858250" algn="r"/>
              </a:tabLst>
            </a:pPr>
            <a:r>
              <a:rPr lang="en-US" sz="1200" b="1" dirty="0">
                <a:solidFill>
                  <a:srgbClr val="003399"/>
                </a:solidFill>
              </a:rPr>
              <a:t>C. Maglioni	CNGS </a:t>
            </a:r>
            <a:r>
              <a:rPr lang="en-US" sz="1200" b="1" dirty="0" smtClean="0">
                <a:solidFill>
                  <a:srgbClr val="003399"/>
                </a:solidFill>
              </a:rPr>
              <a:t>Target - </a:t>
            </a:r>
            <a:fld id="{BE1B7692-FBFA-45A3-8214-5C8627CBF687}" type="datetime4">
              <a:rPr lang="en-US" sz="1200" b="1">
                <a:solidFill>
                  <a:srgbClr val="003399"/>
                </a:solidFill>
              </a:rPr>
              <a:pPr marL="114300" eaLnBrk="1" hangingPunct="1">
                <a:tabLst>
                  <a:tab pos="4572000" algn="ctr"/>
                  <a:tab pos="8858250" algn="r"/>
                </a:tabLst>
              </a:pPr>
              <a:t>October 18, 2011</a:t>
            </a:fld>
            <a:r>
              <a:rPr lang="en-US" sz="1200" b="1" dirty="0">
                <a:solidFill>
                  <a:srgbClr val="003399"/>
                </a:solidFill>
              </a:rPr>
              <a:t>	</a:t>
            </a:r>
            <a:fld id="{1954EFC1-5DC9-4682-AD6F-5C1FC198E04A}" type="slidenum">
              <a:rPr lang="en-US" sz="1200" b="1">
                <a:solidFill>
                  <a:schemeClr val="bg1"/>
                </a:solidFill>
              </a:rPr>
              <a:pPr marL="114300" eaLnBrk="1" hangingPunct="1">
                <a:tabLst>
                  <a:tab pos="4572000" algn="ctr"/>
                  <a:tab pos="8858250" algn="r"/>
                </a:tabLst>
              </a:pPr>
              <a:t>11</a:t>
            </a:fld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cmaglion\Documents on OFFICE\CERN\CNGS\results\mode6.png"/>
          <p:cNvPicPr>
            <a:picLocks noChangeAspect="1" noChangeArrowheads="1"/>
          </p:cNvPicPr>
          <p:nvPr/>
        </p:nvPicPr>
        <p:blipFill rotWithShape="1">
          <a:blip r:embed="rId5" cstate="print"/>
          <a:srcRect l="9536" t="17213" r="29697" b="26691"/>
          <a:stretch/>
        </p:blipFill>
        <p:spPr bwMode="auto">
          <a:xfrm>
            <a:off x="4781458" y="4160164"/>
            <a:ext cx="4335964" cy="2194375"/>
          </a:xfrm>
          <a:prstGeom prst="rect">
            <a:avLst/>
          </a:prstGeom>
          <a:noFill/>
        </p:spPr>
      </p:pic>
      <p:pic>
        <p:nvPicPr>
          <p:cNvPr id="11" name="Picture 2" descr="C:\Users\cmaglion\Documents on OFFICE\CERN\CNGS\results\mode6.pn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3" t="-323" r="90464" b="62248"/>
          <a:stretch/>
        </p:blipFill>
        <p:spPr bwMode="auto">
          <a:xfrm>
            <a:off x="3910160" y="3417859"/>
            <a:ext cx="1323680" cy="2948070"/>
          </a:xfrm>
          <a:prstGeom prst="rect">
            <a:avLst/>
          </a:prstGeom>
          <a:noFill/>
        </p:spPr>
      </p:pic>
      <p:pic>
        <p:nvPicPr>
          <p:cNvPr id="12" name="Picture 11"/>
          <p:cNvPicPr/>
          <p:nvPr/>
        </p:nvPicPr>
        <p:blipFill rotWithShape="1">
          <a:blip r:embed="rId6" cstate="print"/>
          <a:srcRect l="35450" t="24814" r="11640" b="10846"/>
          <a:stretch/>
        </p:blipFill>
        <p:spPr bwMode="auto">
          <a:xfrm>
            <a:off x="152400" y="762000"/>
            <a:ext cx="4038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 bwMode="auto">
          <a:xfrm>
            <a:off x="4395640" y="3971821"/>
            <a:ext cx="838200" cy="304800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oval" w="sm" len="sm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6949440" y="5098343"/>
            <a:ext cx="453482" cy="79266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8050622" y="4133949"/>
            <a:ext cx="678180" cy="36185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5233840" y="5098343"/>
            <a:ext cx="81202" cy="54045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62493"/>
            <a:ext cx="2928905" cy="212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002622" y="4629613"/>
            <a:ext cx="1266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Gauge #1</a:t>
            </a:r>
            <a:endParaRPr lang="fr-CH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22922" y="3790832"/>
            <a:ext cx="1266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Gauge #5</a:t>
            </a:r>
            <a:endParaRPr lang="fr-CH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06682" y="5985207"/>
            <a:ext cx="1266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Gauge #4</a:t>
            </a:r>
            <a:endParaRPr lang="fr-CH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33840" y="3787271"/>
            <a:ext cx="1266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~12 kHz</a:t>
            </a:r>
            <a:endParaRPr lang="fr-CH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14600" y="1660368"/>
            <a:ext cx="1266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Today’s analysis ~12 kHz</a:t>
            </a:r>
            <a:endParaRPr lang="fr-CH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14600" y="4145339"/>
            <a:ext cx="1266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Past analysis (2004)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~12kHz</a:t>
            </a:r>
            <a:endParaRPr lang="fr-CH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86210" y="1905000"/>
            <a:ext cx="2814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en-US" dirty="0" smtClean="0">
                <a:sym typeface="Wingdings" pitchFamily="2" charset="2"/>
              </a:rPr>
              <a:t> The beam excites the 6</a:t>
            </a:r>
            <a:r>
              <a:rPr lang="en-US" baseline="30000" dirty="0" smtClean="0">
                <a:sym typeface="Wingdings" pitchFamily="2" charset="2"/>
              </a:rPr>
              <a:t>th</a:t>
            </a:r>
            <a:r>
              <a:rPr lang="en-US" dirty="0" smtClean="0">
                <a:sym typeface="Wingdings" pitchFamily="2" charset="2"/>
              </a:rPr>
              <a:t> vibrating mode @ 12kHz!</a:t>
            </a:r>
            <a:endParaRPr lang="fr-CH" dirty="0"/>
          </a:p>
        </p:txBody>
      </p:sp>
      <p:sp>
        <p:nvSpPr>
          <p:cNvPr id="37" name="TextBox 36"/>
          <p:cNvSpPr txBox="1"/>
          <p:nvPr/>
        </p:nvSpPr>
        <p:spPr>
          <a:xfrm>
            <a:off x="3686210" y="890706"/>
            <a:ext cx="2943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en-US" dirty="0" smtClean="0">
                <a:sym typeface="Wingdings" pitchFamily="2" charset="2"/>
              </a:rPr>
              <a:t> Highest stresses for gauge #4 in tension, #1 and #5 in compression</a:t>
            </a:r>
            <a:endParaRPr lang="fr-CH" dirty="0"/>
          </a:p>
        </p:txBody>
      </p:sp>
      <p:sp>
        <p:nvSpPr>
          <p:cNvPr id="38" name="TextBox 37"/>
          <p:cNvSpPr txBox="1"/>
          <p:nvPr/>
        </p:nvSpPr>
        <p:spPr>
          <a:xfrm>
            <a:off x="495485" y="5996597"/>
            <a:ext cx="2814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en-US" dirty="0" smtClean="0">
                <a:sym typeface="Wingdings" pitchFamily="2" charset="2"/>
              </a:rPr>
              <a:t> Same conclusion</a:t>
            </a:r>
            <a:endParaRPr lang="fr-CH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6823198"/>
              </p:ext>
            </p:extLst>
          </p:nvPr>
        </p:nvGraphicFramePr>
        <p:xfrm>
          <a:off x="6606540" y="848061"/>
          <a:ext cx="2298700" cy="2385060"/>
        </p:xfrm>
        <a:graphic>
          <a:graphicData uri="http://schemas.openxmlformats.org/drawingml/2006/table">
            <a:tbl>
              <a:tblPr>
                <a:tableStyleId>{EB344D84-9AFB-497E-A393-DC336BA19D2E}</a:tableStyleId>
              </a:tblPr>
              <a:tblGrid>
                <a:gridCol w="1155700"/>
                <a:gridCol w="1143000"/>
              </a:tblGrid>
              <a:tr h="18288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dirty="0">
                          <a:effectLst/>
                        </a:rPr>
                        <a:t>rod proper vibration </a:t>
                      </a:r>
                      <a:r>
                        <a:rPr lang="en-GB" sz="1100" b="1" u="none" strike="noStrike" dirty="0" smtClean="0">
                          <a:effectLst/>
                        </a:rPr>
                        <a:t>frequencies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1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1st mode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2.16 kHz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2nd mode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2.16 kHz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3rd mode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5.87 kHz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4th mode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5.87 kHz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5th mode</a:t>
                      </a:r>
                      <a:endParaRPr lang="en-GB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11.30 kHz</a:t>
                      </a:r>
                      <a:endParaRPr lang="en-GB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6th mode</a:t>
                      </a:r>
                      <a:endParaRPr lang="en-GB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11.30 kHz</a:t>
                      </a:r>
                      <a:endParaRPr lang="en-GB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7th mode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17.50 kHz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8th mode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18.25 kHz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9th mode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18.25 kHz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10th mode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26.60 kHz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11th mode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26.60 kHz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12th mode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27.20 kHz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620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\\cernhomeC.cern.ch\C\cmaglion\Documents\1bunchT_bi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060" t="11554" r="21863" b="24542"/>
          <a:stretch/>
        </p:blipFill>
        <p:spPr bwMode="auto">
          <a:xfrm>
            <a:off x="4846401" y="2855964"/>
            <a:ext cx="4215330" cy="202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4" descr="Cer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838200" y="0"/>
            <a:ext cx="7696200" cy="609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277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0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GB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nkGothic Lt BT" pitchFamily="34" charset="0"/>
              </a:rPr>
              <a:t>Bunch/batch/pulse – does it matter?</a:t>
            </a:r>
            <a:endParaRPr lang="en-US" sz="2200" b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ankGothic Lt BT" pitchFamily="34" charset="0"/>
            </a:endParaRPr>
          </a:p>
        </p:txBody>
      </p:sp>
      <p:pic>
        <p:nvPicPr>
          <p:cNvPr id="24" name="Picture 1" descr="\\cern.ch\dfs\Users\l\losito\Public\EN-STI-LOGO\EN-STI-LOGO_small_mathieu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85800" cy="611341"/>
          </a:xfrm>
          <a:prstGeom prst="rect">
            <a:avLst/>
          </a:prstGeom>
          <a:noFill/>
        </p:spPr>
      </p:pic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3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14300" eaLnBrk="1" hangingPunct="1">
              <a:tabLst>
                <a:tab pos="4572000" algn="ctr"/>
                <a:tab pos="8858250" algn="r"/>
              </a:tabLst>
            </a:pPr>
            <a:r>
              <a:rPr lang="en-US" sz="1200" b="1" dirty="0">
                <a:solidFill>
                  <a:srgbClr val="003399"/>
                </a:solidFill>
              </a:rPr>
              <a:t>C. Maglioni	CNGS </a:t>
            </a:r>
            <a:r>
              <a:rPr lang="en-US" sz="1200" b="1" dirty="0" smtClean="0">
                <a:solidFill>
                  <a:srgbClr val="003399"/>
                </a:solidFill>
              </a:rPr>
              <a:t>Target - </a:t>
            </a:r>
            <a:fld id="{BE1B7692-FBFA-45A3-8214-5C8627CBF687}" type="datetime4">
              <a:rPr lang="en-US" sz="1200" b="1">
                <a:solidFill>
                  <a:srgbClr val="003399"/>
                </a:solidFill>
              </a:rPr>
              <a:pPr marL="114300" eaLnBrk="1" hangingPunct="1">
                <a:tabLst>
                  <a:tab pos="4572000" algn="ctr"/>
                  <a:tab pos="8858250" algn="r"/>
                </a:tabLst>
              </a:pPr>
              <a:t>October 18, 2011</a:t>
            </a:fld>
            <a:r>
              <a:rPr lang="en-US" sz="1200" b="1" dirty="0">
                <a:solidFill>
                  <a:srgbClr val="003399"/>
                </a:solidFill>
              </a:rPr>
              <a:t>	</a:t>
            </a:r>
            <a:fld id="{1954EFC1-5DC9-4682-AD6F-5C1FC198E04A}" type="slidenum">
              <a:rPr lang="en-US" sz="1200" b="1">
                <a:solidFill>
                  <a:schemeClr val="bg1"/>
                </a:solidFill>
              </a:rPr>
              <a:pPr marL="114300" eaLnBrk="1" hangingPunct="1">
                <a:tabLst>
                  <a:tab pos="4572000" algn="ctr"/>
                  <a:tab pos="8858250" algn="r"/>
                </a:tabLst>
              </a:pPr>
              <a:t>12</a:t>
            </a:fld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9081762"/>
              </p:ext>
            </p:extLst>
          </p:nvPr>
        </p:nvGraphicFramePr>
        <p:xfrm>
          <a:off x="152400" y="762000"/>
          <a:ext cx="2133600" cy="3482340"/>
        </p:xfrm>
        <a:graphic>
          <a:graphicData uri="http://schemas.openxmlformats.org/drawingml/2006/table">
            <a:tbl>
              <a:tblPr>
                <a:tableStyleId>{EB344D84-9AFB-497E-A393-DC336BA19D2E}</a:tableStyleId>
              </a:tblPr>
              <a:tblGrid>
                <a:gridCol w="1003300"/>
                <a:gridCol w="1130300"/>
              </a:tblGrid>
              <a:tr h="18288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dirty="0">
                          <a:effectLst/>
                        </a:rPr>
                        <a:t>bunch frequencies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1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 MHz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 MHz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 MHz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 MHz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 MHz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 MHz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 MHz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 MHz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 MHz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40 MHz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40 MHz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40 MHz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40 MHz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40 MHz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288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dirty="0">
                          <a:effectLst/>
                        </a:rPr>
                        <a:t>batch frequencies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1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225.0 ns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 MHz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500.0 ns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2 MHz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22" name="Content Placeholder 2"/>
          <p:cNvSpPr txBox="1">
            <a:spLocks/>
          </p:cNvSpPr>
          <p:nvPr/>
        </p:nvSpPr>
        <p:spPr>
          <a:xfrm>
            <a:off x="457200" y="4876800"/>
            <a:ext cx="8229600" cy="140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lvl="4" indent="-285750" eaLnBrk="1" hangingPunct="1"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Pct val="150000"/>
              <a:buFont typeface="Arial" charset="0"/>
              <a:buChar char="›"/>
            </a:pPr>
            <a:r>
              <a:rPr lang="en-GB" dirty="0" smtClean="0">
                <a:solidFill>
                  <a:srgbClr val="000000"/>
                </a:solidFill>
                <a:cs typeface="Times New Roman" pitchFamily="18" charset="0"/>
              </a:rPr>
              <a:t>No influence of bunching and batching structure on the wave propagation analysis</a:t>
            </a:r>
          </a:p>
          <a:p>
            <a:pPr marL="285750" lvl="4" indent="-285750" eaLnBrk="1" hangingPunct="1"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Pct val="150000"/>
              <a:buFont typeface="Arial" charset="0"/>
              <a:buChar char="›"/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No influence of bunching and batching times (in the “ns” scale) on the quasi-static stresses </a:t>
            </a:r>
            <a:endParaRPr lang="en-GB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285750" lvl="4" indent="-285750" eaLnBrk="1" hangingPunct="1"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Pct val="150000"/>
              <a:buFont typeface="Arial" charset="0"/>
              <a:buChar char="›"/>
            </a:pPr>
            <a:endParaRPr lang="en-GB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43011" name="Picture 3" descr="\\cernhomeC.cern.ch\C\cmaglion\Documents\1bunch+T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063" t="9373" r="21066" b="27735"/>
          <a:stretch/>
        </p:blipFill>
        <p:spPr bwMode="auto">
          <a:xfrm>
            <a:off x="4800600" y="724105"/>
            <a:ext cx="4261131" cy="198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6814174" y="2133600"/>
            <a:ext cx="1720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1bunch only</a:t>
            </a:r>
            <a:endParaRPr lang="fr-CH" b="1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14174" y="4229100"/>
            <a:ext cx="2177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1bunch + spacing</a:t>
            </a:r>
            <a:endParaRPr lang="fr-CH" b="1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76600" y="259079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</a:rPr>
              <a:t>Same result</a:t>
            </a:r>
            <a:endParaRPr lang="fr-CH" b="1" dirty="0">
              <a:solidFill>
                <a:srgbClr val="C00000"/>
              </a:solidFill>
            </a:endParaRPr>
          </a:p>
        </p:txBody>
      </p:sp>
      <p:sp>
        <p:nvSpPr>
          <p:cNvPr id="15" name="Left Brace 14"/>
          <p:cNvSpPr/>
          <p:nvPr/>
        </p:nvSpPr>
        <p:spPr bwMode="auto">
          <a:xfrm>
            <a:off x="4267200" y="838200"/>
            <a:ext cx="419100" cy="3962400"/>
          </a:xfrm>
          <a:prstGeom prst="leftBrace">
            <a:avLst>
              <a:gd name="adj1" fmla="val 28333"/>
              <a:gd name="adj2" fmla="val 53462"/>
            </a:avLst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Left Brace 41"/>
          <p:cNvSpPr/>
          <p:nvPr/>
        </p:nvSpPr>
        <p:spPr bwMode="auto">
          <a:xfrm flipH="1">
            <a:off x="2438400" y="769825"/>
            <a:ext cx="419100" cy="3466896"/>
          </a:xfrm>
          <a:prstGeom prst="leftBrace">
            <a:avLst>
              <a:gd name="adj1" fmla="val 28333"/>
              <a:gd name="adj2" fmla="val 25417"/>
            </a:avLst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2857500" y="130302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MHz range</a:t>
            </a:r>
            <a:endParaRPr lang="fr-CH" b="1" dirty="0">
              <a:solidFill>
                <a:srgbClr val="C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78530" y="6091535"/>
            <a:ext cx="505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 (at least numerically) it doesn’t matter !!</a:t>
            </a:r>
            <a:endParaRPr lang="fr-CH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854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38200" y="0"/>
            <a:ext cx="7696200" cy="609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277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GB" sz="3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nkGothic Lt BT" pitchFamily="34" charset="0"/>
              </a:rPr>
              <a:t>Conclusions</a:t>
            </a:r>
            <a:endParaRPr lang="en-US" sz="3000" b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ankGothic Lt BT" pitchFamily="34" charset="0"/>
            </a:endParaRPr>
          </a:p>
        </p:txBody>
      </p:sp>
      <p:pic>
        <p:nvPicPr>
          <p:cNvPr id="10" name="Picture 1" descr="\\cern.ch\dfs\Users\l\losito\Public\EN-STI-LOGO\EN-STI-LOGO_small_mathieu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11341"/>
          </a:xfrm>
          <a:prstGeom prst="rect">
            <a:avLst/>
          </a:prstGeom>
          <a:noFill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64820" y="11430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4" eaLnBrk="1" hangingPunct="1">
              <a:spcBef>
                <a:spcPts val="400"/>
              </a:spcBef>
              <a:spcAft>
                <a:spcPts val="400"/>
              </a:spcAft>
              <a:buClr>
                <a:srgbClr val="003399"/>
              </a:buClr>
              <a:buSzPct val="150000"/>
              <a:defRPr/>
            </a:pPr>
            <a:r>
              <a:rPr lang="en-US" b="1" kern="0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Results significance :</a:t>
            </a:r>
          </a:p>
          <a:p>
            <a:pPr marL="285750" lvl="4" indent="-285750" eaLnBrk="1" hangingPunct="1"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Pct val="150000"/>
              <a:buFont typeface="Arial" charset="0"/>
              <a:buChar char="›"/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Results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(quasi-static stresses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above all) are not absolute statements, rather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they are calculated for </a:t>
            </a:r>
            <a:r>
              <a:rPr lang="en-US" u="sng" dirty="0" smtClean="0">
                <a:solidFill>
                  <a:srgbClr val="000000"/>
                </a:solidFill>
                <a:cs typeface="Times New Roman" pitchFamily="18" charset="0"/>
              </a:rPr>
              <a:t>comparison purposes </a:t>
            </a:r>
          </a:p>
          <a:p>
            <a:pPr marL="285750" lvl="4" indent="-285750" eaLnBrk="1" hangingPunct="1"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Pct val="150000"/>
              <a:buFont typeface="Arial" charset="0"/>
              <a:buChar char="›"/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Detailed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analysis of the finally chosen solution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is needed, above all for stress wave propagation : </a:t>
            </a:r>
            <a:r>
              <a:rPr lang="en-US" u="sng" dirty="0" smtClean="0">
                <a:solidFill>
                  <a:srgbClr val="000000"/>
                </a:solidFill>
                <a:cs typeface="Times New Roman" pitchFamily="18" charset="0"/>
              </a:rPr>
              <a:t>dynamic stresses for case (1) under evaluation, results to be analyzed</a:t>
            </a:r>
            <a:r>
              <a:rPr lang="en-US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marL="0" lvl="4" eaLnBrk="1" hangingPunct="1">
              <a:spcBef>
                <a:spcPts val="400"/>
              </a:spcBef>
              <a:spcAft>
                <a:spcPts val="400"/>
              </a:spcAft>
              <a:buClr>
                <a:srgbClr val="003399"/>
              </a:buClr>
              <a:buSzPct val="150000"/>
              <a:defRPr/>
            </a:pPr>
            <a:r>
              <a:rPr lang="en-US" b="1" kern="0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Results confidence :</a:t>
            </a:r>
          </a:p>
          <a:p>
            <a:pPr marL="285750" lvl="4" indent="-285750" eaLnBrk="1" hangingPunct="1"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Pct val="150000"/>
              <a:buFont typeface="Arial" charset="0"/>
              <a:buChar char="›"/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The analyses are done as for a “</a:t>
            </a:r>
            <a:r>
              <a:rPr lang="en-US" u="sng" dirty="0" smtClean="0">
                <a:solidFill>
                  <a:srgbClr val="000000"/>
                </a:solidFill>
                <a:cs typeface="Times New Roman" pitchFamily="18" charset="0"/>
              </a:rPr>
              <a:t>brand-new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” target ! Ageing is not considered!</a:t>
            </a:r>
          </a:p>
          <a:p>
            <a:pPr marL="285750" lvl="4" indent="-285750" eaLnBrk="1" hangingPunct="1"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Pct val="150000"/>
              <a:buFont typeface="Arial" charset="0"/>
              <a:buChar char="›"/>
            </a:pPr>
            <a:r>
              <a:rPr lang="en-US" u="sng" dirty="0" smtClean="0">
                <a:solidFill>
                  <a:srgbClr val="000000"/>
                </a:solidFill>
                <a:cs typeface="Times New Roman" pitchFamily="18" charset="0"/>
              </a:rPr>
              <a:t>Beam sizes are the actual ones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! The smaller they are, the worse it is (</a:t>
            </a:r>
            <a:r>
              <a:rPr lang="en-US" dirty="0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T </a:t>
            </a:r>
            <a:r>
              <a:rPr lang="en-US" b="1" dirty="0" smtClean="0">
                <a:solidFill>
                  <a:srgbClr val="000000"/>
                </a:solidFill>
                <a:cs typeface="Times New Roman" pitchFamily="18" charset="0"/>
              </a:rPr>
              <a:t>↑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)</a:t>
            </a:r>
          </a:p>
          <a:p>
            <a:pPr marL="0" lvl="4" eaLnBrk="1" hangingPunct="1">
              <a:spcBef>
                <a:spcPts val="400"/>
              </a:spcBef>
              <a:spcAft>
                <a:spcPts val="400"/>
              </a:spcAft>
              <a:buClr>
                <a:srgbClr val="003399"/>
              </a:buClr>
              <a:buSzPct val="150000"/>
              <a:defRPr/>
            </a:pPr>
            <a:r>
              <a:rPr lang="en-US" b="1" kern="0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Beam choice guidelines :</a:t>
            </a:r>
          </a:p>
          <a:p>
            <a:pPr marL="285750" lvl="4" indent="-285750" eaLnBrk="1" hangingPunct="1"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Pct val="150000"/>
              <a:buFont typeface="Arial" charset="0"/>
              <a:buChar char="›"/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Batch spacing does not matter in the “ns scale” : anyhow making it very longer (</a:t>
            </a:r>
            <a:r>
              <a:rPr lang="en-US" dirty="0" err="1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dirty="0" err="1" smtClean="0">
                <a:solidFill>
                  <a:srgbClr val="000000"/>
                </a:solidFill>
                <a:cs typeface="Times New Roman" pitchFamily="18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) would help</a:t>
            </a:r>
          </a:p>
          <a:p>
            <a:pPr marL="285750" lvl="4" indent="-285750" eaLnBrk="1" hangingPunct="1"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Pct val="150000"/>
              <a:buFont typeface="Arial" charset="0"/>
              <a:buChar char="›"/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In general, spread the same number of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protons over longer times (uniformly)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and over larger beam areas is better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3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14300" eaLnBrk="1" hangingPunct="1">
              <a:tabLst>
                <a:tab pos="4572000" algn="ctr"/>
                <a:tab pos="8858250" algn="r"/>
              </a:tabLst>
            </a:pPr>
            <a:r>
              <a:rPr lang="en-US" sz="1200" b="1" dirty="0">
                <a:solidFill>
                  <a:srgbClr val="003399"/>
                </a:solidFill>
              </a:rPr>
              <a:t>C. Maglioni	CNGS </a:t>
            </a:r>
            <a:r>
              <a:rPr lang="en-US" sz="1200" b="1" dirty="0" smtClean="0">
                <a:solidFill>
                  <a:srgbClr val="003399"/>
                </a:solidFill>
              </a:rPr>
              <a:t>Target - </a:t>
            </a:r>
            <a:fld id="{BE1B7692-FBFA-45A3-8214-5C8627CBF687}" type="datetime4">
              <a:rPr lang="en-US" sz="1200" b="1">
                <a:solidFill>
                  <a:srgbClr val="003399"/>
                </a:solidFill>
              </a:rPr>
              <a:pPr marL="114300" eaLnBrk="1" hangingPunct="1">
                <a:tabLst>
                  <a:tab pos="4572000" algn="ctr"/>
                  <a:tab pos="8858250" algn="r"/>
                </a:tabLst>
              </a:pPr>
              <a:t>October 18, 2011</a:t>
            </a:fld>
            <a:r>
              <a:rPr lang="en-US" sz="1200" b="1" dirty="0">
                <a:solidFill>
                  <a:srgbClr val="003399"/>
                </a:solidFill>
              </a:rPr>
              <a:t>	</a:t>
            </a:r>
            <a:fld id="{1954EFC1-5DC9-4682-AD6F-5C1FC198E04A}" type="slidenum">
              <a:rPr lang="en-US" sz="1200" b="1">
                <a:solidFill>
                  <a:schemeClr val="bg1"/>
                </a:solidFill>
              </a:rPr>
              <a:pPr marL="114300" eaLnBrk="1" hangingPunct="1">
                <a:tabLst>
                  <a:tab pos="4572000" algn="ctr"/>
                  <a:tab pos="8858250" algn="r"/>
                </a:tabLst>
              </a:pPr>
              <a:t>13</a:t>
            </a:fld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295400"/>
            <a:ext cx="7239000" cy="2212975"/>
          </a:xfrm>
        </p:spPr>
        <p:txBody>
          <a:bodyPr/>
          <a:lstStyle/>
          <a:p>
            <a:pPr marL="457200" algn="l" eaLnBrk="1" hangingPunct="1">
              <a:defRPr/>
            </a:pPr>
            <a:r>
              <a:rPr lang="en-US" sz="4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nkGothic Lt BT" pitchFamily="34" charset="0"/>
              </a:rPr>
              <a:t>Thank You </a:t>
            </a:r>
            <a:r>
              <a:rPr lang="en-US" sz="4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nkGothic Lt BT" pitchFamily="34" charset="0"/>
                <a:sym typeface="Wingdings" pitchFamily="2" charset="2"/>
              </a:rPr>
              <a:t></a:t>
            </a:r>
            <a:endParaRPr lang="en-US" sz="4000" dirty="0" smtClean="0">
              <a:solidFill>
                <a:srgbClr val="003399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4038600"/>
            <a:ext cx="5943600" cy="762000"/>
          </a:xfrm>
        </p:spPr>
        <p:txBody>
          <a:bodyPr/>
          <a:lstStyle/>
          <a:p>
            <a:pPr algn="r" eaLnBrk="1" hangingPunct="1">
              <a:tabLst>
                <a:tab pos="6223000" algn="r"/>
              </a:tabLst>
            </a:pPr>
            <a:r>
              <a:rPr lang="en-US" sz="2400" dirty="0" smtClean="0"/>
              <a:t>Cesare Maglioni </a:t>
            </a:r>
            <a:r>
              <a:rPr lang="en-US" sz="2400" dirty="0" smtClean="0">
                <a:solidFill>
                  <a:srgbClr val="003399"/>
                </a:solidFill>
                <a:cs typeface="Arial" charset="0"/>
              </a:rPr>
              <a:t>‹</a:t>
            </a:r>
          </a:p>
          <a:p>
            <a:pPr algn="r" eaLnBrk="1" hangingPunct="1">
              <a:tabLst>
                <a:tab pos="6223000" algn="r"/>
              </a:tabLst>
            </a:pPr>
            <a:r>
              <a:rPr lang="en-US" sz="1600" dirty="0" smtClean="0">
                <a:cs typeface="Arial" charset="0"/>
              </a:rPr>
              <a:t>EN/STI-TCD </a:t>
            </a:r>
            <a:r>
              <a:rPr lang="en-US" sz="1600" dirty="0" smtClean="0">
                <a:solidFill>
                  <a:schemeClr val="bg1"/>
                </a:solidFill>
                <a:cs typeface="Arial" charset="0"/>
              </a:rPr>
              <a:t>b</a:t>
            </a:r>
          </a:p>
        </p:txBody>
      </p:sp>
      <p:pic>
        <p:nvPicPr>
          <p:cNvPr id="9224" name="Picture 6" descr="Ce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6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Rectangle 12"/>
          <p:cNvSpPr>
            <a:spLocks noChangeArrowheads="1"/>
          </p:cNvSpPr>
          <p:nvPr/>
        </p:nvSpPr>
        <p:spPr bwMode="auto">
          <a:xfrm>
            <a:off x="0" y="1066800"/>
            <a:ext cx="1295400" cy="449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27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7" name="Picture 1" descr="\\cern.ch\dfs\Users\l\losito\Public\EN-STI-LOGO\EN-STI-LOGO_small_mathieu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82212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4" descr="Ce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838200" y="0"/>
            <a:ext cx="7696200" cy="609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277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0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nkGothic Lt BT" pitchFamily="34" charset="0"/>
              </a:rPr>
              <a:t>Outline</a:t>
            </a:r>
          </a:p>
        </p:txBody>
      </p:sp>
      <p:pic>
        <p:nvPicPr>
          <p:cNvPr id="24" name="Picture 1" descr="\\cern.ch\dfs\Users\l\losito\Public\EN-STI-LOGO\EN-STI-LOGO_small_mathieu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5800" cy="611341"/>
          </a:xfrm>
          <a:prstGeom prst="rect">
            <a:avLst/>
          </a:prstGeom>
          <a:noFill/>
        </p:spPr>
      </p:pic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381000" y="9906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marL="285750" indent="-285750" eaLnBrk="1" hangingPunct="1"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Pct val="150000"/>
            </a:pPr>
            <a:endParaRPr lang="en-US" sz="22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285750" indent="-285750" eaLnBrk="1" hangingPunct="1"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Pct val="150000"/>
              <a:buFont typeface="Arial" charset="0"/>
              <a:buChar char="›"/>
            </a:pPr>
            <a:r>
              <a:rPr lang="en-US" sz="2200" dirty="0" smtClean="0">
                <a:cs typeface="Times New Roman" pitchFamily="18" charset="0"/>
              </a:rPr>
              <a:t>Actual beam time-structure</a:t>
            </a:r>
          </a:p>
          <a:p>
            <a:pPr marL="285750" indent="-285750" eaLnBrk="1" hangingPunct="1"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Pct val="150000"/>
              <a:buFont typeface="Arial" charset="0"/>
              <a:buChar char="›"/>
            </a:pPr>
            <a:r>
              <a:rPr lang="en-US" sz="2200" dirty="0" smtClean="0">
                <a:cs typeface="Times New Roman" pitchFamily="18" charset="0"/>
              </a:rPr>
              <a:t>Target unit configuration</a:t>
            </a:r>
          </a:p>
          <a:p>
            <a:pPr marL="285750" indent="-285750" eaLnBrk="1" hangingPunct="1"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Pct val="150000"/>
              <a:buFont typeface="Arial" charset="0"/>
              <a:buChar char="›"/>
            </a:pPr>
            <a:r>
              <a:rPr lang="en-US" sz="2200" dirty="0" smtClean="0">
                <a:cs typeface="Times New Roman" pitchFamily="18" charset="0"/>
              </a:rPr>
              <a:t>Material data: Graphite </a:t>
            </a:r>
            <a:r>
              <a:rPr lang="en-US" sz="2200" dirty="0">
                <a:cs typeface="Times New Roman" pitchFamily="18" charset="0"/>
              </a:rPr>
              <a:t>2020PT </a:t>
            </a:r>
            <a:endParaRPr lang="en-US" sz="2200" dirty="0" smtClean="0">
              <a:cs typeface="Times New Roman" pitchFamily="18" charset="0"/>
            </a:endParaRPr>
          </a:p>
          <a:p>
            <a:pPr marL="285750" indent="-285750" eaLnBrk="1" hangingPunct="1"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Pct val="150000"/>
              <a:buFont typeface="Arial" charset="0"/>
              <a:buChar char="›"/>
            </a:pPr>
            <a:r>
              <a:rPr lang="en-US" sz="2200" dirty="0" smtClean="0">
                <a:cs typeface="Times New Roman" pitchFamily="18" charset="0"/>
              </a:rPr>
              <a:t>Proposed beams (from E</a:t>
            </a:r>
            <a:r>
              <a:rPr lang="en-US" sz="2200" dirty="0">
                <a:cs typeface="Times New Roman" pitchFamily="18" charset="0"/>
              </a:rPr>
              <a:t>. Gschwendtner)</a:t>
            </a:r>
            <a:endParaRPr lang="en-US" sz="2200" dirty="0" smtClean="0">
              <a:cs typeface="Times New Roman" pitchFamily="18" charset="0"/>
            </a:endParaRPr>
          </a:p>
          <a:p>
            <a:pPr marL="285750" indent="-285750" eaLnBrk="1" hangingPunct="1"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Pct val="150000"/>
              <a:buFont typeface="Arial" charset="0"/>
              <a:buChar char="›"/>
            </a:pPr>
            <a:r>
              <a:rPr lang="en-US" sz="2200" dirty="0" smtClean="0">
                <a:cs typeface="Times New Roman" pitchFamily="18" charset="0"/>
              </a:rPr>
              <a:t>Some preliminary results</a:t>
            </a:r>
          </a:p>
          <a:p>
            <a:pPr marL="742950" lvl="1" indent="-285750" eaLnBrk="1" hangingPunct="1"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Pct val="150000"/>
              <a:buFont typeface="Arial" charset="0"/>
              <a:buChar char="›"/>
            </a:pPr>
            <a:r>
              <a:rPr lang="en-US" sz="2200" dirty="0">
                <a:cs typeface="Times New Roman" pitchFamily="18" charset="0"/>
              </a:rPr>
              <a:t>Instantaneous </a:t>
            </a:r>
            <a:r>
              <a:rPr lang="en-US" sz="2200" dirty="0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2200" dirty="0" smtClean="0">
                <a:cs typeface="Times New Roman" pitchFamily="18" charset="0"/>
              </a:rPr>
              <a:t>T</a:t>
            </a:r>
          </a:p>
          <a:p>
            <a:pPr marL="742950" lvl="1" indent="-285750" eaLnBrk="1" hangingPunct="1"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Pct val="150000"/>
              <a:buFont typeface="Arial" charset="0"/>
              <a:buChar char="›"/>
            </a:pPr>
            <a:r>
              <a:rPr lang="en-US" sz="2200" dirty="0" smtClean="0">
                <a:cs typeface="Times New Roman" pitchFamily="18" charset="0"/>
              </a:rPr>
              <a:t>Quasi-Static Stresses</a:t>
            </a:r>
          </a:p>
          <a:p>
            <a:pPr marL="742950" lvl="1" indent="-285750" eaLnBrk="1" hangingPunct="1"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Pct val="150000"/>
              <a:buFont typeface="Arial" charset="0"/>
              <a:buChar char="›"/>
            </a:pPr>
            <a:r>
              <a:rPr lang="en-US" sz="2200" dirty="0">
                <a:cs typeface="Times New Roman" pitchFamily="18" charset="0"/>
              </a:rPr>
              <a:t>Wave propagation and </a:t>
            </a:r>
            <a:r>
              <a:rPr lang="en-US" sz="2200" dirty="0" smtClean="0">
                <a:cs typeface="Times New Roman" pitchFamily="18" charset="0"/>
              </a:rPr>
              <a:t>target rod vibration </a:t>
            </a:r>
            <a:r>
              <a:rPr lang="en-US" sz="2200" dirty="0">
                <a:cs typeface="Times New Roman" pitchFamily="18" charset="0"/>
              </a:rPr>
              <a:t>modes</a:t>
            </a:r>
            <a:endParaRPr lang="en-US" sz="2200" dirty="0" smtClean="0">
              <a:cs typeface="Times New Roman" pitchFamily="18" charset="0"/>
            </a:endParaRPr>
          </a:p>
          <a:p>
            <a:pPr marL="285750" indent="-285750" eaLnBrk="1" hangingPunct="1"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Pct val="150000"/>
              <a:buFont typeface="Arial" charset="0"/>
              <a:buChar char="›"/>
            </a:pPr>
            <a:r>
              <a:rPr lang="en-US" sz="2200" dirty="0">
                <a:cs typeface="Times New Roman" pitchFamily="18" charset="0"/>
              </a:rPr>
              <a:t>Bunch/batch/pulse – does it matter?</a:t>
            </a:r>
            <a:endParaRPr lang="en-US" sz="2200" dirty="0" smtClean="0">
              <a:cs typeface="Times New Roman" pitchFamily="18" charset="0"/>
            </a:endParaRPr>
          </a:p>
          <a:p>
            <a:pPr marL="285750" indent="-285750" eaLnBrk="1" hangingPunct="1"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Pct val="150000"/>
              <a:buFont typeface="Arial" charset="0"/>
              <a:buChar char="›"/>
            </a:pPr>
            <a:r>
              <a:rPr lang="en-US" sz="2200" dirty="0" smtClean="0">
                <a:cs typeface="Times New Roman" pitchFamily="18" charset="0"/>
              </a:rPr>
              <a:t>Conclusions &amp; next steps</a:t>
            </a:r>
            <a:endParaRPr lang="en-US" sz="2200" dirty="0">
              <a:solidFill>
                <a:srgbClr val="FF0000"/>
              </a:solidFill>
              <a:cs typeface="Times New Roman" pitchFamily="18" charset="0"/>
            </a:endParaRPr>
          </a:p>
          <a:p>
            <a:pPr marL="1200150" lvl="2" indent="-285750" eaLnBrk="1" hangingPunct="1"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Pct val="150000"/>
              <a:buFont typeface="Arial" charset="0"/>
              <a:buChar char="›"/>
            </a:pPr>
            <a:endParaRPr lang="en-US" sz="2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3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14300" eaLnBrk="1" hangingPunct="1">
              <a:tabLst>
                <a:tab pos="4572000" algn="ctr"/>
                <a:tab pos="8858250" algn="r"/>
              </a:tabLst>
            </a:pPr>
            <a:r>
              <a:rPr lang="en-US" sz="1200" b="1" dirty="0">
                <a:solidFill>
                  <a:srgbClr val="003399"/>
                </a:solidFill>
              </a:rPr>
              <a:t>C. Maglioni	CNGS </a:t>
            </a:r>
            <a:r>
              <a:rPr lang="en-US" sz="1200" b="1" dirty="0" smtClean="0">
                <a:solidFill>
                  <a:srgbClr val="003399"/>
                </a:solidFill>
              </a:rPr>
              <a:t>Target - </a:t>
            </a:r>
            <a:fld id="{BE1B7692-FBFA-45A3-8214-5C8627CBF687}" type="datetime4">
              <a:rPr lang="en-US" sz="1200" b="1">
                <a:solidFill>
                  <a:srgbClr val="003399"/>
                </a:solidFill>
              </a:rPr>
              <a:pPr marL="114300" eaLnBrk="1" hangingPunct="1">
                <a:tabLst>
                  <a:tab pos="4572000" algn="ctr"/>
                  <a:tab pos="8858250" algn="r"/>
                </a:tabLst>
              </a:pPr>
              <a:t>October 18, 2011</a:t>
            </a:fld>
            <a:r>
              <a:rPr lang="en-US" sz="1200" b="1" dirty="0">
                <a:solidFill>
                  <a:srgbClr val="003399"/>
                </a:solidFill>
              </a:rPr>
              <a:t>	</a:t>
            </a:r>
            <a:fld id="{1954EFC1-5DC9-4682-AD6F-5C1FC198E04A}" type="slidenum">
              <a:rPr lang="en-US" sz="1200" b="1">
                <a:solidFill>
                  <a:schemeClr val="bg1"/>
                </a:solidFill>
              </a:rPr>
              <a:pPr marL="114300" eaLnBrk="1" hangingPunct="1">
                <a:tabLst>
                  <a:tab pos="4572000" algn="ctr"/>
                  <a:tab pos="8858250" algn="r"/>
                </a:tabLst>
              </a:pPr>
              <a:t>2</a:t>
            </a:fld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4" descr="Ce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838200" y="0"/>
            <a:ext cx="7696200" cy="609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277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0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nkGothic Lt BT" pitchFamily="34" charset="0"/>
              </a:rPr>
              <a:t>REMEMBER – </a:t>
            </a:r>
            <a:r>
              <a:rPr lang="en-US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nkGothic Lt BT" pitchFamily="34" charset="0"/>
              </a:rPr>
              <a:t>Actual </a:t>
            </a:r>
            <a:r>
              <a:rPr lang="en-US" sz="22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nkGothic Lt BT" pitchFamily="34" charset="0"/>
              </a:rPr>
              <a:t>Beam </a:t>
            </a:r>
            <a:r>
              <a:rPr lang="en-US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nkGothic Lt BT" pitchFamily="34" charset="0"/>
              </a:rPr>
              <a:t>Time-structure</a:t>
            </a:r>
          </a:p>
        </p:txBody>
      </p:sp>
      <p:pic>
        <p:nvPicPr>
          <p:cNvPr id="24" name="Picture 1" descr="\\cern.ch\dfs\Users\l\losito\Public\EN-STI-LOGO\EN-STI-LOGO_small_mathieu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5800" cy="611341"/>
          </a:xfrm>
          <a:prstGeom prst="rect">
            <a:avLst/>
          </a:prstGeom>
          <a:noFill/>
        </p:spPr>
      </p:pic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3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14300" eaLnBrk="1" hangingPunct="1">
              <a:tabLst>
                <a:tab pos="4572000" algn="ctr"/>
                <a:tab pos="8858250" algn="r"/>
              </a:tabLst>
            </a:pPr>
            <a:r>
              <a:rPr lang="en-US" sz="1200" b="1" dirty="0">
                <a:solidFill>
                  <a:srgbClr val="003399"/>
                </a:solidFill>
              </a:rPr>
              <a:t>C. Maglioni	CNGS </a:t>
            </a:r>
            <a:r>
              <a:rPr lang="en-US" sz="1200" b="1" dirty="0" smtClean="0">
                <a:solidFill>
                  <a:srgbClr val="003399"/>
                </a:solidFill>
              </a:rPr>
              <a:t>Target - </a:t>
            </a:r>
            <a:fld id="{BE1B7692-FBFA-45A3-8214-5C8627CBF687}" type="datetime4">
              <a:rPr lang="en-US" sz="1200" b="1">
                <a:solidFill>
                  <a:srgbClr val="003399"/>
                </a:solidFill>
              </a:rPr>
              <a:pPr marL="114300" eaLnBrk="1" hangingPunct="1">
                <a:tabLst>
                  <a:tab pos="4572000" algn="ctr"/>
                  <a:tab pos="8858250" algn="r"/>
                </a:tabLst>
              </a:pPr>
              <a:t>October 18, 2011</a:t>
            </a:fld>
            <a:r>
              <a:rPr lang="en-US" sz="1200" b="1" dirty="0">
                <a:solidFill>
                  <a:srgbClr val="003399"/>
                </a:solidFill>
              </a:rPr>
              <a:t>	</a:t>
            </a:r>
            <a:fld id="{1954EFC1-5DC9-4682-AD6F-5C1FC198E04A}" type="slidenum">
              <a:rPr lang="en-US" sz="1200" b="1">
                <a:solidFill>
                  <a:schemeClr val="bg1"/>
                </a:solidFill>
              </a:rPr>
              <a:pPr marL="114300" eaLnBrk="1" hangingPunct="1">
                <a:tabLst>
                  <a:tab pos="4572000" algn="ctr"/>
                  <a:tab pos="8858250" algn="r"/>
                </a:tabLst>
              </a:pPr>
              <a:t>3</a:t>
            </a:fld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838200" y="5736500"/>
            <a:ext cx="727280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 flipH="1" flipV="1">
            <a:off x="-62694" y="4836400"/>
            <a:ext cx="1800994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Left Bracket 50"/>
          <p:cNvSpPr/>
          <p:nvPr/>
        </p:nvSpPr>
        <p:spPr>
          <a:xfrm rot="5400000">
            <a:off x="478160" y="4872404"/>
            <a:ext cx="1440160" cy="288032"/>
          </a:xfrm>
          <a:prstGeom prst="leftBracket">
            <a:avLst/>
          </a:prstGeom>
          <a:gradFill flip="none" rotWithShape="1">
            <a:gsLst>
              <a:gs pos="0">
                <a:schemeClr val="bg1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0"/>
            <a:tileRect/>
          </a:gra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2" name="Left Bracket 51"/>
          <p:cNvSpPr/>
          <p:nvPr/>
        </p:nvSpPr>
        <p:spPr>
          <a:xfrm rot="5400000">
            <a:off x="1270248" y="4872404"/>
            <a:ext cx="1440160" cy="288032"/>
          </a:xfrm>
          <a:prstGeom prst="leftBracket">
            <a:avLst/>
          </a:prstGeom>
          <a:gradFill flip="none" rotWithShape="1">
            <a:gsLst>
              <a:gs pos="0">
                <a:schemeClr val="bg1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0"/>
            <a:tileRect/>
          </a:gra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766192" y="3288228"/>
            <a:ext cx="727280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 flipH="1" flipV="1">
            <a:off x="-134702" y="2388128"/>
            <a:ext cx="1800994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Left Bracket 54"/>
          <p:cNvSpPr/>
          <p:nvPr/>
        </p:nvSpPr>
        <p:spPr>
          <a:xfrm rot="5400000">
            <a:off x="298140" y="2532144"/>
            <a:ext cx="1440160" cy="72008"/>
          </a:xfrm>
          <a:prstGeom prst="lef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6" name="Left Bracket 55"/>
          <p:cNvSpPr/>
          <p:nvPr/>
        </p:nvSpPr>
        <p:spPr>
          <a:xfrm rot="5400000">
            <a:off x="2134344" y="4872404"/>
            <a:ext cx="1440160" cy="288032"/>
          </a:xfrm>
          <a:prstGeom prst="leftBracket">
            <a:avLst/>
          </a:prstGeom>
          <a:gradFill flip="none" rotWithShape="1">
            <a:gsLst>
              <a:gs pos="0">
                <a:schemeClr val="bg1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0"/>
            <a:tileRect/>
          </a:gra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8" name="Right Brace 57"/>
          <p:cNvSpPr/>
          <p:nvPr/>
        </p:nvSpPr>
        <p:spPr>
          <a:xfrm rot="5400000">
            <a:off x="1054224" y="3288228"/>
            <a:ext cx="216024" cy="360040"/>
          </a:xfrm>
          <a:prstGeom prst="rightBrace">
            <a:avLst>
              <a:gd name="adj1" fmla="val 20307"/>
              <a:gd name="adj2" fmla="val 50651"/>
            </a:avLst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0" name="Right Brace 59"/>
          <p:cNvSpPr/>
          <p:nvPr/>
        </p:nvSpPr>
        <p:spPr>
          <a:xfrm rot="16200000">
            <a:off x="4042556" y="731944"/>
            <a:ext cx="216024" cy="6192688"/>
          </a:xfrm>
          <a:prstGeom prst="rightBrace">
            <a:avLst>
              <a:gd name="adj1" fmla="val 20307"/>
              <a:gd name="adj2" fmla="val 20783"/>
            </a:avLst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62" name="Straight Connector 61"/>
          <p:cNvCxnSpPr>
            <a:stCxn id="58" idx="1"/>
            <a:endCxn id="60" idx="1"/>
          </p:cNvCxnSpPr>
          <p:nvPr/>
        </p:nvCxnSpPr>
        <p:spPr>
          <a:xfrm rot="16200000" flipH="1">
            <a:off x="1678563" y="3057589"/>
            <a:ext cx="144016" cy="118135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 flipH="1" flipV="1">
            <a:off x="838200" y="1632044"/>
            <a:ext cx="28803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 flipH="1" flipV="1">
            <a:off x="3502496" y="1632044"/>
            <a:ext cx="28803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82216" y="1632044"/>
            <a:ext cx="2664296" cy="1588"/>
          </a:xfrm>
          <a:prstGeom prst="straightConnector1">
            <a:avLst/>
          </a:prstGeom>
          <a:ln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6166792" y="1632044"/>
            <a:ext cx="28803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3646512" y="1632044"/>
            <a:ext cx="2664296" cy="1588"/>
          </a:xfrm>
          <a:prstGeom prst="straightConnector1">
            <a:avLst/>
          </a:prstGeom>
          <a:ln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 flipH="1" flipV="1">
            <a:off x="1162236" y="5988528"/>
            <a:ext cx="36004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 flipH="1" flipV="1">
            <a:off x="1990328" y="5952524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1342256" y="6096540"/>
            <a:ext cx="792088" cy="1588"/>
          </a:xfrm>
          <a:prstGeom prst="straightConnector1">
            <a:avLst/>
          </a:prstGeom>
          <a:ln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 flipH="1" flipV="1">
            <a:off x="766192" y="6096540"/>
            <a:ext cx="57606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1054224" y="6096540"/>
            <a:ext cx="288032" cy="1588"/>
          </a:xfrm>
          <a:prstGeom prst="straightConnector1">
            <a:avLst/>
          </a:prstGeom>
          <a:ln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0800000">
            <a:off x="334144" y="6096540"/>
            <a:ext cx="72008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142456" y="4296340"/>
            <a:ext cx="1429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bunch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≡</a:t>
            </a:r>
            <a:r>
              <a:rPr lang="en-US" dirty="0" smtClean="0"/>
              <a:t> 1E10 p+</a:t>
            </a:r>
            <a:endParaRPr lang="fr-CH" dirty="0"/>
          </a:p>
        </p:txBody>
      </p:sp>
      <p:cxnSp>
        <p:nvCxnSpPr>
          <p:cNvPr id="85" name="Straight Connector 84"/>
          <p:cNvCxnSpPr/>
          <p:nvPr/>
        </p:nvCxnSpPr>
        <p:spPr>
          <a:xfrm rot="10800000" flipV="1">
            <a:off x="2926432" y="4584372"/>
            <a:ext cx="288032" cy="21602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6814864" y="91196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 batches </a:t>
            </a:r>
            <a:r>
              <a:rPr lang="en-US" dirty="0" smtClean="0">
                <a:latin typeface="Times New Roman"/>
                <a:cs typeface="Times New Roman"/>
              </a:rPr>
              <a:t>≡</a:t>
            </a:r>
            <a:r>
              <a:rPr lang="en-US" dirty="0" smtClean="0"/>
              <a:t> 2*2100 bunches</a:t>
            </a:r>
            <a:endParaRPr lang="fr-CH" dirty="0"/>
          </a:p>
        </p:txBody>
      </p:sp>
      <p:cxnSp>
        <p:nvCxnSpPr>
          <p:cNvPr id="88" name="Straight Connector 87"/>
          <p:cNvCxnSpPr>
            <a:stCxn id="86" idx="1"/>
            <a:endCxn id="114" idx="1"/>
          </p:cNvCxnSpPr>
          <p:nvPr/>
        </p:nvCxnSpPr>
        <p:spPr>
          <a:xfrm rot="10800000" flipV="1">
            <a:off x="6493172" y="1235130"/>
            <a:ext cx="321692" cy="39691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1054224" y="127200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 cycle </a:t>
            </a:r>
            <a:r>
              <a:rPr lang="en-US" dirty="0" smtClean="0">
                <a:latin typeface="Times New Roman"/>
                <a:cs typeface="Times New Roman"/>
              </a:rPr>
              <a:t>≡</a:t>
            </a:r>
            <a:r>
              <a:rPr lang="en-US" dirty="0" smtClean="0"/>
              <a:t> 6s</a:t>
            </a:r>
            <a:endParaRPr lang="fr-CH" dirty="0"/>
          </a:p>
        </p:txBody>
      </p:sp>
      <p:sp>
        <p:nvSpPr>
          <p:cNvPr id="93" name="TextBox 92"/>
          <p:cNvSpPr txBox="1"/>
          <p:nvPr/>
        </p:nvSpPr>
        <p:spPr>
          <a:xfrm>
            <a:off x="190128" y="5808508"/>
            <a:ext cx="7920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ns</a:t>
            </a:r>
            <a:endParaRPr lang="fr-CH" dirty="0"/>
          </a:p>
        </p:txBody>
      </p:sp>
      <p:sp>
        <p:nvSpPr>
          <p:cNvPr id="95" name="TextBox 94"/>
          <p:cNvSpPr txBox="1"/>
          <p:nvPr/>
        </p:nvSpPr>
        <p:spPr>
          <a:xfrm>
            <a:off x="1486272" y="580850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5ns</a:t>
            </a:r>
            <a:endParaRPr lang="fr-CH" dirty="0"/>
          </a:p>
        </p:txBody>
      </p:sp>
      <p:sp>
        <p:nvSpPr>
          <p:cNvPr id="97" name="Left Bracket 96"/>
          <p:cNvSpPr/>
          <p:nvPr/>
        </p:nvSpPr>
        <p:spPr>
          <a:xfrm rot="5400000">
            <a:off x="586172" y="2532144"/>
            <a:ext cx="1440160" cy="72008"/>
          </a:xfrm>
          <a:prstGeom prst="lef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8" name="Left Bracket 97"/>
          <p:cNvSpPr/>
          <p:nvPr/>
        </p:nvSpPr>
        <p:spPr>
          <a:xfrm rot="5400000">
            <a:off x="2962436" y="2532144"/>
            <a:ext cx="1440160" cy="72008"/>
          </a:xfrm>
          <a:prstGeom prst="lef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9" name="Left Bracket 98"/>
          <p:cNvSpPr/>
          <p:nvPr/>
        </p:nvSpPr>
        <p:spPr>
          <a:xfrm rot="5400000">
            <a:off x="3250468" y="2532144"/>
            <a:ext cx="1440160" cy="72008"/>
          </a:xfrm>
          <a:prstGeom prst="lef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0" name="Left Bracket 99"/>
          <p:cNvSpPr/>
          <p:nvPr/>
        </p:nvSpPr>
        <p:spPr>
          <a:xfrm rot="5400000">
            <a:off x="5626732" y="2532144"/>
            <a:ext cx="1440160" cy="72008"/>
          </a:xfrm>
          <a:prstGeom prst="lef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2" name="Left Bracket 101"/>
          <p:cNvSpPr/>
          <p:nvPr/>
        </p:nvSpPr>
        <p:spPr>
          <a:xfrm rot="5400000">
            <a:off x="5914764" y="2532144"/>
            <a:ext cx="1440160" cy="72008"/>
          </a:xfrm>
          <a:prstGeom prst="lef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3" name="TextBox 102"/>
          <p:cNvSpPr txBox="1"/>
          <p:nvPr/>
        </p:nvSpPr>
        <p:spPr>
          <a:xfrm>
            <a:off x="2206352" y="5088428"/>
            <a:ext cx="792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…</a:t>
            </a:r>
            <a:endParaRPr lang="fr-CH" sz="3000" dirty="0"/>
          </a:p>
        </p:txBody>
      </p:sp>
      <p:cxnSp>
        <p:nvCxnSpPr>
          <p:cNvPr id="104" name="Straight Connector 103"/>
          <p:cNvCxnSpPr/>
          <p:nvPr/>
        </p:nvCxnSpPr>
        <p:spPr>
          <a:xfrm rot="5400000" flipH="1" flipV="1">
            <a:off x="2818420" y="5988528"/>
            <a:ext cx="36004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5400000" flipH="1" flipV="1">
            <a:off x="4798640" y="6096540"/>
            <a:ext cx="57606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1054224" y="6355600"/>
            <a:ext cx="4032448" cy="1588"/>
          </a:xfrm>
          <a:prstGeom prst="straightConnector1">
            <a:avLst/>
          </a:prstGeom>
          <a:ln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214464" y="602453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50ms</a:t>
            </a:r>
            <a:endParaRPr lang="fr-CH" dirty="0"/>
          </a:p>
        </p:txBody>
      </p:sp>
      <p:sp>
        <p:nvSpPr>
          <p:cNvPr id="108" name="Left Bracket 107"/>
          <p:cNvSpPr/>
          <p:nvPr/>
        </p:nvSpPr>
        <p:spPr>
          <a:xfrm rot="5400000">
            <a:off x="4510608" y="4872404"/>
            <a:ext cx="1440160" cy="288032"/>
          </a:xfrm>
          <a:prstGeom prst="leftBracket">
            <a:avLst/>
          </a:prstGeom>
          <a:gradFill flip="none" rotWithShape="1">
            <a:gsLst>
              <a:gs pos="0">
                <a:schemeClr val="bg1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0"/>
            <a:tileRect/>
          </a:gra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9" name="Left Bracket 108"/>
          <p:cNvSpPr/>
          <p:nvPr/>
        </p:nvSpPr>
        <p:spPr>
          <a:xfrm rot="5400000">
            <a:off x="5302696" y="4872404"/>
            <a:ext cx="1440160" cy="288032"/>
          </a:xfrm>
          <a:prstGeom prst="leftBracket">
            <a:avLst/>
          </a:prstGeom>
          <a:gradFill flip="none" rotWithShape="1">
            <a:gsLst>
              <a:gs pos="0">
                <a:schemeClr val="bg1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0"/>
            <a:tileRect/>
          </a:gra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0" name="Left Bracket 109"/>
          <p:cNvSpPr/>
          <p:nvPr/>
        </p:nvSpPr>
        <p:spPr>
          <a:xfrm rot="5400000">
            <a:off x="6166792" y="4872404"/>
            <a:ext cx="1440160" cy="288032"/>
          </a:xfrm>
          <a:prstGeom prst="leftBracket">
            <a:avLst/>
          </a:prstGeom>
          <a:gradFill flip="none" rotWithShape="1">
            <a:gsLst>
              <a:gs pos="0">
                <a:schemeClr val="bg1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0"/>
            <a:tileRect/>
          </a:gra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1" name="TextBox 110"/>
          <p:cNvSpPr txBox="1"/>
          <p:nvPr/>
        </p:nvSpPr>
        <p:spPr>
          <a:xfrm>
            <a:off x="6238800" y="5088428"/>
            <a:ext cx="792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…</a:t>
            </a:r>
            <a:endParaRPr lang="fr-CH" sz="3000" dirty="0"/>
          </a:p>
        </p:txBody>
      </p:sp>
      <p:sp>
        <p:nvSpPr>
          <p:cNvPr id="112" name="TextBox 111"/>
          <p:cNvSpPr txBox="1"/>
          <p:nvPr/>
        </p:nvSpPr>
        <p:spPr>
          <a:xfrm>
            <a:off x="2278360" y="580850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5ns</a:t>
            </a:r>
            <a:endParaRPr lang="fr-CH" dirty="0"/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2134344" y="6096540"/>
            <a:ext cx="864096" cy="1588"/>
          </a:xfrm>
          <a:prstGeom prst="straightConnector1">
            <a:avLst/>
          </a:prstGeom>
          <a:ln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ight Brace 113"/>
          <p:cNvSpPr/>
          <p:nvPr/>
        </p:nvSpPr>
        <p:spPr>
          <a:xfrm rot="16200000">
            <a:off x="6382816" y="1560036"/>
            <a:ext cx="216024" cy="360040"/>
          </a:xfrm>
          <a:prstGeom prst="rightBrace">
            <a:avLst>
              <a:gd name="adj1" fmla="val 20307"/>
              <a:gd name="adj2" fmla="val 50651"/>
            </a:avLst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4" descr="Ce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838200" y="0"/>
            <a:ext cx="7696200" cy="609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277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0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nkGothic Lt BT" pitchFamily="34" charset="0"/>
              </a:rPr>
              <a:t>REMEMBER – </a:t>
            </a:r>
            <a:r>
              <a:rPr lang="en-US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nkGothic Lt BT" pitchFamily="34" charset="0"/>
              </a:rPr>
              <a:t>Target Unit</a:t>
            </a:r>
          </a:p>
        </p:txBody>
      </p:sp>
      <p:pic>
        <p:nvPicPr>
          <p:cNvPr id="24" name="Picture 1" descr="\\cern.ch\dfs\Users\l\losito\Public\EN-STI-LOGO\EN-STI-LOGO_small_mathieu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5800" cy="611341"/>
          </a:xfrm>
          <a:prstGeom prst="rect">
            <a:avLst/>
          </a:prstGeom>
          <a:noFill/>
        </p:spPr>
      </p:pic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3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14300" eaLnBrk="1" hangingPunct="1">
              <a:tabLst>
                <a:tab pos="4572000" algn="ctr"/>
                <a:tab pos="8858250" algn="r"/>
              </a:tabLst>
            </a:pPr>
            <a:r>
              <a:rPr lang="en-US" sz="1200" b="1" dirty="0">
                <a:solidFill>
                  <a:srgbClr val="003399"/>
                </a:solidFill>
              </a:rPr>
              <a:t>C. Maglioni	CNGS </a:t>
            </a:r>
            <a:r>
              <a:rPr lang="en-US" sz="1200" b="1" dirty="0" smtClean="0">
                <a:solidFill>
                  <a:srgbClr val="003399"/>
                </a:solidFill>
              </a:rPr>
              <a:t>Target - </a:t>
            </a:r>
            <a:fld id="{BE1B7692-FBFA-45A3-8214-5C8627CBF687}" type="datetime4">
              <a:rPr lang="en-US" sz="1200" b="1">
                <a:solidFill>
                  <a:srgbClr val="003399"/>
                </a:solidFill>
              </a:rPr>
              <a:pPr marL="114300" eaLnBrk="1" hangingPunct="1">
                <a:tabLst>
                  <a:tab pos="4572000" algn="ctr"/>
                  <a:tab pos="8858250" algn="r"/>
                </a:tabLst>
              </a:pPr>
              <a:t>October 18, 2011</a:t>
            </a:fld>
            <a:r>
              <a:rPr lang="en-US" sz="1200" b="1" dirty="0">
                <a:solidFill>
                  <a:srgbClr val="003399"/>
                </a:solidFill>
              </a:rPr>
              <a:t>	</a:t>
            </a:r>
            <a:fld id="{1954EFC1-5DC9-4682-AD6F-5C1FC198E04A}" type="slidenum">
              <a:rPr lang="en-US" sz="1200" b="1">
                <a:solidFill>
                  <a:schemeClr val="bg1"/>
                </a:solidFill>
              </a:rPr>
              <a:pPr marL="114300" eaLnBrk="1" hangingPunct="1">
                <a:tabLst>
                  <a:tab pos="4572000" algn="ctr"/>
                  <a:tab pos="8858250" algn="r"/>
                </a:tabLst>
              </a:pPr>
              <a:t>4</a:t>
            </a:fld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7" name="Content Placeholder 2"/>
          <p:cNvSpPr>
            <a:spLocks noGrp="1"/>
          </p:cNvSpPr>
          <p:nvPr>
            <p:ph idx="1"/>
          </p:nvPr>
        </p:nvSpPr>
        <p:spPr>
          <a:xfrm>
            <a:off x="419100" y="1204291"/>
            <a:ext cx="8229600" cy="4525963"/>
          </a:xfrm>
        </p:spPr>
        <p:txBody>
          <a:bodyPr/>
          <a:lstStyle/>
          <a:p>
            <a:endParaRPr lang="fr-CH" dirty="0"/>
          </a:p>
        </p:txBody>
      </p:sp>
      <p:pic>
        <p:nvPicPr>
          <p:cNvPr id="59" name="Picture 1" descr="image001"/>
          <p:cNvPicPr>
            <a:picLocks noChangeAspect="1" noChangeArrowheads="1"/>
          </p:cNvPicPr>
          <p:nvPr/>
        </p:nvPicPr>
        <p:blipFill>
          <a:blip r:embed="rId5" cstate="print"/>
          <a:srcRect l="8542" t="5250" r="15645" b="10751"/>
          <a:stretch>
            <a:fillRect/>
          </a:stretch>
        </p:blipFill>
        <p:spPr bwMode="auto">
          <a:xfrm>
            <a:off x="1509564" y="1326540"/>
            <a:ext cx="7596336" cy="513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6" cstate="print"/>
          <a:srcRect l="15351" t="32280" r="18500" b="42405"/>
          <a:stretch>
            <a:fillRect/>
          </a:stretch>
        </p:blipFill>
        <p:spPr bwMode="auto">
          <a:xfrm>
            <a:off x="150108" y="838200"/>
            <a:ext cx="3707904" cy="88687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127000" dist="38100" dir="2700000" sx="105000" sy="105000" algn="tl" rotWithShape="0">
              <a:prstClr val="black">
                <a:alpha val="40000"/>
              </a:prstClr>
            </a:outerShdw>
          </a:effectLst>
        </p:spPr>
      </p:pic>
      <p:sp>
        <p:nvSpPr>
          <p:cNvPr id="68" name="Rectangle 67"/>
          <p:cNvSpPr/>
          <p:nvPr/>
        </p:nvSpPr>
        <p:spPr>
          <a:xfrm>
            <a:off x="2301652" y="3177107"/>
            <a:ext cx="432048" cy="14401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69" name="Straight Connector 68"/>
          <p:cNvCxnSpPr>
            <a:stCxn id="68" idx="0"/>
            <a:endCxn id="61" idx="2"/>
          </p:cNvCxnSpPr>
          <p:nvPr/>
        </p:nvCxnSpPr>
        <p:spPr>
          <a:xfrm flipH="1" flipV="1">
            <a:off x="2004060" y="1725072"/>
            <a:ext cx="513616" cy="145203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50108" y="3397003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</a:rPr>
              <a:t>SPS 400GeV beam</a:t>
            </a:r>
            <a:endParaRPr lang="fr-CH" b="1" dirty="0">
              <a:solidFill>
                <a:srgbClr val="003399"/>
              </a:solidFill>
            </a:endParaRPr>
          </a:p>
        </p:txBody>
      </p:sp>
      <p:sp>
        <p:nvSpPr>
          <p:cNvPr id="74" name="Right Arrow 73"/>
          <p:cNvSpPr/>
          <p:nvPr/>
        </p:nvSpPr>
        <p:spPr bwMode="auto">
          <a:xfrm>
            <a:off x="241548" y="3034955"/>
            <a:ext cx="1699260" cy="419100"/>
          </a:xfrm>
          <a:prstGeom prst="rightArrow">
            <a:avLst/>
          </a:prstGeom>
          <a:gradFill flip="none" rotWithShape="1">
            <a:gsLst>
              <a:gs pos="0">
                <a:srgbClr val="003399"/>
              </a:gs>
              <a:gs pos="92000">
                <a:schemeClr val="accent1">
                  <a:shade val="67500"/>
                  <a:satMod val="115000"/>
                  <a:alpha val="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5875" cap="flat" cmpd="sng" algn="ctr">
            <a:solidFill>
              <a:srgbClr val="002776"/>
            </a:solidFill>
            <a:prstDash val="solid"/>
            <a:round/>
            <a:headEnd type="oval" w="sm" len="sm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938" t="36249" r="37937" b="11451"/>
          <a:stretch/>
        </p:blipFill>
        <p:spPr bwMode="auto">
          <a:xfrm>
            <a:off x="5181600" y="4099891"/>
            <a:ext cx="3694607" cy="23622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127000" dist="38100" dir="2700000" sx="105000" sy="105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718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4" descr="Ce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838200" y="0"/>
            <a:ext cx="7696200" cy="609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277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0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nkGothic Lt BT" pitchFamily="34" charset="0"/>
              </a:rPr>
              <a:t>REMEMBER – </a:t>
            </a:r>
            <a:r>
              <a:rPr lang="en-US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nkGothic Lt BT" pitchFamily="34" charset="0"/>
              </a:rPr>
              <a:t>Graphite 2020PT material data</a:t>
            </a:r>
          </a:p>
        </p:txBody>
      </p:sp>
      <p:pic>
        <p:nvPicPr>
          <p:cNvPr id="24" name="Picture 1" descr="\\cern.ch\dfs\Users\l\losito\Public\EN-STI-LOGO\EN-STI-LOGO_small_mathieu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5800" cy="611341"/>
          </a:xfrm>
          <a:prstGeom prst="rect">
            <a:avLst/>
          </a:prstGeom>
          <a:noFill/>
        </p:spPr>
      </p:pic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3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14300" eaLnBrk="1" hangingPunct="1">
              <a:tabLst>
                <a:tab pos="4572000" algn="ctr"/>
                <a:tab pos="8858250" algn="r"/>
              </a:tabLst>
            </a:pPr>
            <a:r>
              <a:rPr lang="en-US" sz="1200" b="1" dirty="0">
                <a:solidFill>
                  <a:srgbClr val="003399"/>
                </a:solidFill>
              </a:rPr>
              <a:t>C. Maglioni	CNGS </a:t>
            </a:r>
            <a:r>
              <a:rPr lang="en-US" sz="1200" b="1" dirty="0" smtClean="0">
                <a:solidFill>
                  <a:srgbClr val="003399"/>
                </a:solidFill>
              </a:rPr>
              <a:t>Target - </a:t>
            </a:r>
            <a:fld id="{BE1B7692-FBFA-45A3-8214-5C8627CBF687}" type="datetime4">
              <a:rPr lang="en-US" sz="1200" b="1">
                <a:solidFill>
                  <a:srgbClr val="003399"/>
                </a:solidFill>
              </a:rPr>
              <a:pPr marL="114300" eaLnBrk="1" hangingPunct="1">
                <a:tabLst>
                  <a:tab pos="4572000" algn="ctr"/>
                  <a:tab pos="8858250" algn="r"/>
                </a:tabLst>
              </a:pPr>
              <a:t>October 18, 2011</a:t>
            </a:fld>
            <a:r>
              <a:rPr lang="en-US" sz="1200" b="1" dirty="0">
                <a:solidFill>
                  <a:srgbClr val="003399"/>
                </a:solidFill>
              </a:rPr>
              <a:t>	</a:t>
            </a:r>
            <a:fld id="{1954EFC1-5DC9-4682-AD6F-5C1FC198E04A}" type="slidenum">
              <a:rPr lang="en-US" sz="1200" b="1">
                <a:solidFill>
                  <a:schemeClr val="bg1"/>
                </a:solidFill>
              </a:rPr>
              <a:pPr marL="114300" eaLnBrk="1" hangingPunct="1">
                <a:tabLst>
                  <a:tab pos="4572000" algn="ctr"/>
                  <a:tab pos="8858250" algn="r"/>
                </a:tabLst>
              </a:pPr>
              <a:t>5</a:t>
            </a:fld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4686300" y="76200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algn="r" eaLnBrk="1" hangingPunct="1"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Pct val="150000"/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Courtesy of L. </a:t>
            </a:r>
            <a:r>
              <a:rPr lang="en-US" dirty="0" err="1" smtClean="0">
                <a:solidFill>
                  <a:srgbClr val="000000"/>
                </a:solidFill>
                <a:cs typeface="Times New Roman" pitchFamily="18" charset="0"/>
              </a:rPr>
              <a:t>Massidda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, CRS4, Italy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9687" t="40301" r="12000" b="13999"/>
          <a:stretch/>
        </p:blipFill>
        <p:spPr bwMode="auto">
          <a:xfrm>
            <a:off x="4472940" y="2133600"/>
            <a:ext cx="4671060" cy="348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3503" t="40301" r="56310" b="13999"/>
          <a:stretch/>
        </p:blipFill>
        <p:spPr bwMode="auto">
          <a:xfrm>
            <a:off x="327660" y="2133600"/>
            <a:ext cx="3680460" cy="348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5867400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Pct val="150000"/>
              <a:buFont typeface="Arial" charset="0"/>
              <a:buChar char="›"/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Wingdings" pitchFamily="2" charset="2"/>
              </a:rPr>
              <a:t>REMEMBER: the target was designed to work at ~1000°C steady temperature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6858000" y="2438400"/>
            <a:ext cx="0" cy="274320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 cstate="print"/>
          <a:srcRect l="15351" t="32280" r="18500" b="42405"/>
          <a:stretch>
            <a:fillRect/>
          </a:stretch>
        </p:blipFill>
        <p:spPr bwMode="auto">
          <a:xfrm>
            <a:off x="150108" y="838200"/>
            <a:ext cx="3707904" cy="88687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127000" dist="38100" dir="2700000" sx="105000" sy="105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043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4" descr="Ce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838200" y="0"/>
            <a:ext cx="7696200" cy="609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277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0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nkGothic Lt BT" pitchFamily="34" charset="0"/>
              </a:rPr>
              <a:t>Proposed Beams (E. Gschwendtner)</a:t>
            </a:r>
          </a:p>
        </p:txBody>
      </p:sp>
      <p:pic>
        <p:nvPicPr>
          <p:cNvPr id="24" name="Picture 1" descr="\\cern.ch\dfs\Users\l\losito\Public\EN-STI-LOGO\EN-STI-LOGO_small_mathieu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5800" cy="611341"/>
          </a:xfrm>
          <a:prstGeom prst="rect">
            <a:avLst/>
          </a:prstGeom>
          <a:noFill/>
        </p:spPr>
      </p:pic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152400" y="4191000"/>
            <a:ext cx="8763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Pct val="150000"/>
            </a:pPr>
            <a:r>
              <a:rPr lang="en-US" u="sng" dirty="0" smtClean="0">
                <a:solidFill>
                  <a:srgbClr val="000000"/>
                </a:solidFill>
                <a:cs typeface="Times New Roman" pitchFamily="18" charset="0"/>
              </a:rPr>
              <a:t>In respect to the actual beam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, in all cases : </a:t>
            </a:r>
          </a:p>
          <a:p>
            <a:pPr marL="285750" indent="-285750" eaLnBrk="1" hangingPunct="1"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Pct val="150000"/>
              <a:buFont typeface="Arial" charset="0"/>
              <a:buChar char="›"/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bunch intensity </a:t>
            </a: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is higher</a:t>
            </a:r>
          </a:p>
          <a:p>
            <a:pPr marL="285750" indent="-285750" eaLnBrk="1" hangingPunct="1"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Pct val="150000"/>
              <a:buFont typeface="Arial" charset="0"/>
              <a:buChar char="›"/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(n bunch)*(n batches)</a:t>
            </a:r>
            <a:r>
              <a:rPr lang="en-US" b="1" dirty="0">
                <a:solidFill>
                  <a:srgbClr val="00B050"/>
                </a:solidFill>
                <a:cs typeface="Times New Roman" pitchFamily="18" charset="0"/>
              </a:rPr>
              <a:t> is lower </a:t>
            </a:r>
            <a:endParaRPr lang="en-US" b="1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 marL="285750" indent="-285750" eaLnBrk="1" hangingPunct="1"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Pct val="150000"/>
              <a:buFont typeface="Arial" charset="0"/>
              <a:buChar char="›"/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cycle length is longer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u="sng" dirty="0" smtClean="0">
                <a:solidFill>
                  <a:srgbClr val="000000"/>
                </a:solidFill>
                <a:cs typeface="Times New Roman" pitchFamily="18" charset="0"/>
                <a:sym typeface="Wingdings" pitchFamily="2" charset="2"/>
              </a:rPr>
              <a:t>worse or better ??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Wingdings" pitchFamily="2" charset="2"/>
              </a:rPr>
              <a:t> </a:t>
            </a:r>
          </a:p>
          <a:p>
            <a:pPr marL="285750" indent="-285750" eaLnBrk="1" hangingPunct="1"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Pct val="150000"/>
              <a:buFont typeface="Arial" charset="0"/>
              <a:buChar char="›"/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Proton flux </a:t>
            </a:r>
            <a:r>
              <a:rPr lang="en-US" b="1" dirty="0" smtClean="0">
                <a:solidFill>
                  <a:srgbClr val="00B050"/>
                </a:solidFill>
                <a:cs typeface="Times New Roman" pitchFamily="18" charset="0"/>
              </a:rPr>
              <a:t>is lower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(better for graphite radiation resistance)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3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14300" eaLnBrk="1" hangingPunct="1">
              <a:tabLst>
                <a:tab pos="4572000" algn="ctr"/>
                <a:tab pos="8858250" algn="r"/>
              </a:tabLst>
            </a:pPr>
            <a:r>
              <a:rPr lang="en-US" sz="1200" b="1" dirty="0">
                <a:solidFill>
                  <a:srgbClr val="003399"/>
                </a:solidFill>
              </a:rPr>
              <a:t>C. Maglioni	CNGS </a:t>
            </a:r>
            <a:r>
              <a:rPr lang="en-US" sz="1200" b="1" dirty="0" smtClean="0">
                <a:solidFill>
                  <a:srgbClr val="003399"/>
                </a:solidFill>
              </a:rPr>
              <a:t>Target - </a:t>
            </a:r>
            <a:fld id="{BE1B7692-FBFA-45A3-8214-5C8627CBF687}" type="datetime4">
              <a:rPr lang="en-US" sz="1200" b="1">
                <a:solidFill>
                  <a:srgbClr val="003399"/>
                </a:solidFill>
              </a:rPr>
              <a:pPr marL="114300" eaLnBrk="1" hangingPunct="1">
                <a:tabLst>
                  <a:tab pos="4572000" algn="ctr"/>
                  <a:tab pos="8858250" algn="r"/>
                </a:tabLst>
              </a:pPr>
              <a:t>October 18, 2011</a:t>
            </a:fld>
            <a:r>
              <a:rPr lang="en-US" sz="1200" b="1" dirty="0">
                <a:solidFill>
                  <a:srgbClr val="003399"/>
                </a:solidFill>
              </a:rPr>
              <a:t>	</a:t>
            </a:r>
            <a:fld id="{1954EFC1-5DC9-4682-AD6F-5C1FC198E04A}" type="slidenum">
              <a:rPr lang="en-US" sz="1200" b="1">
                <a:solidFill>
                  <a:schemeClr val="bg1"/>
                </a:solidFill>
              </a:rPr>
              <a:pPr marL="114300" eaLnBrk="1" hangingPunct="1">
                <a:tabLst>
                  <a:tab pos="4572000" algn="ctr"/>
                  <a:tab pos="8858250" algn="r"/>
                </a:tabLst>
              </a:pPr>
              <a:t>6</a:t>
            </a:fld>
            <a:endParaRPr lang="en-US" sz="1200" b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2420" y="990600"/>
            <a:ext cx="8223283" cy="3124200"/>
            <a:chOff x="312420" y="990600"/>
            <a:chExt cx="8223283" cy="3124200"/>
          </a:xfrm>
        </p:grpSpPr>
        <p:pic>
          <p:nvPicPr>
            <p:cNvPr id="3686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25312" t="35665" r="21771" b="32168"/>
            <a:stretch/>
          </p:blipFill>
          <p:spPr bwMode="auto">
            <a:xfrm>
              <a:off x="312420" y="990600"/>
              <a:ext cx="8223283" cy="312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524000" y="3907898"/>
              <a:ext cx="685800" cy="153888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5.0 ns</a:t>
              </a:r>
              <a:endParaRPr lang="en-GB" sz="1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4" descr="Ce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838200" y="0"/>
            <a:ext cx="7696200" cy="609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277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0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31242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nkGothic Lt BT" pitchFamily="34" charset="0"/>
              </a:rPr>
              <a:t>Some preliminary results</a:t>
            </a:r>
          </a:p>
        </p:txBody>
      </p:sp>
      <p:pic>
        <p:nvPicPr>
          <p:cNvPr id="24" name="Picture 1" descr="\\cern.ch\dfs\Users\l\losito\Public\EN-STI-LOGO\EN-STI-LOGO_small_mathieu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5800" cy="611341"/>
          </a:xfrm>
          <a:prstGeom prst="rect">
            <a:avLst/>
          </a:prstGeom>
          <a:noFill/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3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14300" eaLnBrk="1" hangingPunct="1">
              <a:tabLst>
                <a:tab pos="4572000" algn="ctr"/>
                <a:tab pos="8858250" algn="r"/>
              </a:tabLst>
            </a:pPr>
            <a:r>
              <a:rPr lang="en-US" sz="1200" b="1" dirty="0">
                <a:solidFill>
                  <a:srgbClr val="003399"/>
                </a:solidFill>
              </a:rPr>
              <a:t>C. Maglioni	CNGS </a:t>
            </a:r>
            <a:r>
              <a:rPr lang="en-US" sz="1200" b="1" dirty="0" smtClean="0">
                <a:solidFill>
                  <a:srgbClr val="003399"/>
                </a:solidFill>
              </a:rPr>
              <a:t>Target - </a:t>
            </a:r>
            <a:fld id="{BE1B7692-FBFA-45A3-8214-5C8627CBF687}" type="datetime4">
              <a:rPr lang="en-US" sz="1200" b="1">
                <a:solidFill>
                  <a:srgbClr val="003399"/>
                </a:solidFill>
              </a:rPr>
              <a:pPr marL="114300" eaLnBrk="1" hangingPunct="1">
                <a:tabLst>
                  <a:tab pos="4572000" algn="ctr"/>
                  <a:tab pos="8858250" algn="r"/>
                </a:tabLst>
              </a:pPr>
              <a:t>October 18, 2011</a:t>
            </a:fld>
            <a:r>
              <a:rPr lang="en-US" sz="1200" b="1" dirty="0">
                <a:solidFill>
                  <a:srgbClr val="003399"/>
                </a:solidFill>
              </a:rPr>
              <a:t>	</a:t>
            </a:r>
            <a:fld id="{1954EFC1-5DC9-4682-AD6F-5C1FC198E04A}" type="slidenum">
              <a:rPr lang="en-US" sz="1200" b="1">
                <a:solidFill>
                  <a:schemeClr val="bg1"/>
                </a:solidFill>
              </a:rPr>
              <a:pPr marL="114300" eaLnBrk="1" hangingPunct="1">
                <a:tabLst>
                  <a:tab pos="4572000" algn="ctr"/>
                  <a:tab pos="8858250" algn="r"/>
                </a:tabLst>
              </a:pPr>
              <a:t>7</a:t>
            </a:fld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05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4" descr="Cer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838200" y="0"/>
            <a:ext cx="7696200" cy="609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277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0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nkGothic Lt BT" pitchFamily="34" charset="0"/>
              </a:rPr>
              <a:t>I</a:t>
            </a:r>
            <a:r>
              <a:rPr lang="en-US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nkGothic Lt BT" pitchFamily="34" charset="0"/>
              </a:rPr>
              <a:t>nstantaneous </a:t>
            </a:r>
            <a:r>
              <a:rPr lang="en-US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D</a:t>
            </a:r>
            <a:r>
              <a:rPr lang="en-US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nkGothic Lt BT" pitchFamily="34" charset="0"/>
              </a:rPr>
              <a:t>T &amp; Quasi-Static </a:t>
            </a:r>
            <a:r>
              <a:rPr lang="en-US" sz="22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nkGothic Lt BT" pitchFamily="34" charset="0"/>
              </a:rPr>
              <a:t>S</a:t>
            </a:r>
            <a:r>
              <a:rPr lang="en-US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nkGothic Lt BT" pitchFamily="34" charset="0"/>
              </a:rPr>
              <a:t>tresses</a:t>
            </a:r>
          </a:p>
        </p:txBody>
      </p:sp>
      <p:pic>
        <p:nvPicPr>
          <p:cNvPr id="24" name="Picture 1" descr="\\cern.ch\dfs\Users\l\losito\Public\EN-STI-LOGO\EN-STI-LOGO_small_mathieu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85800" cy="611341"/>
          </a:xfrm>
          <a:prstGeom prst="rect">
            <a:avLst/>
          </a:prstGeom>
          <a:noFill/>
        </p:spPr>
      </p:pic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152400" y="3596640"/>
            <a:ext cx="8763000" cy="280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Pct val="150000"/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In all cases (ASSUMPTIONS): </a:t>
            </a:r>
          </a:p>
          <a:p>
            <a:pPr marL="285750" indent="-285750" eaLnBrk="1" hangingPunct="1"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Pct val="150000"/>
              <a:buFont typeface="Arial" charset="0"/>
              <a:buChar char="›"/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bunch spacing is short enough to prevent any thermal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diffusion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Wingdings" pitchFamily="2" charset="2"/>
              </a:rPr>
              <a:t> bunching is “condensed”</a:t>
            </a:r>
          </a:p>
          <a:p>
            <a:pPr marL="285750" indent="-285750" eaLnBrk="1" hangingPunct="1"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Pct val="150000"/>
              <a:buFont typeface="Arial" charset="0"/>
              <a:buChar char="›"/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minimum batch spacing is 225ns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Wingdings" pitchFamily="2" charset="2"/>
              </a:rPr>
              <a:t> batching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Wingdings" pitchFamily="2" charset="2"/>
              </a:rPr>
              <a:t>can also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Wingdings" pitchFamily="2" charset="2"/>
              </a:rPr>
              <a:t>be “condensed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Wingdings" pitchFamily="2" charset="2"/>
              </a:rPr>
              <a:t>”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Pct val="150000"/>
            </a:pPr>
            <a:endParaRPr lang="en-US" sz="3200" dirty="0" smtClean="0">
              <a:solidFill>
                <a:srgbClr val="000000"/>
              </a:solidFill>
              <a:cs typeface="Times New Roman" pitchFamily="18" charset="0"/>
              <a:sym typeface="Wingdings" pitchFamily="2" charset="2"/>
            </a:endParaRPr>
          </a:p>
          <a:p>
            <a:pPr marL="285750" indent="-285750" eaLnBrk="1" hangingPunct="1"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Pct val="150000"/>
              <a:buFont typeface="Arial" charset="0"/>
              <a:buChar char="›"/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The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beam is centered on the target rod (</a:t>
            </a:r>
            <a:r>
              <a:rPr lang="en-US" b="1" u="sng" dirty="0">
                <a:solidFill>
                  <a:srgbClr val="C00000"/>
                </a:solidFill>
                <a:cs typeface="Times New Roman" pitchFamily="18" charset="0"/>
              </a:rPr>
              <a:t>no off-axis beam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) </a:t>
            </a:r>
          </a:p>
          <a:p>
            <a:pPr marL="285750" indent="-285750" eaLnBrk="1" hangingPunct="1"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Pct val="150000"/>
              <a:buFont typeface="Arial" charset="0"/>
              <a:buChar char="›"/>
            </a:pPr>
            <a:r>
              <a:rPr lang="en-US" u="sng" dirty="0">
                <a:solidFill>
                  <a:srgbClr val="000000"/>
                </a:solidFill>
                <a:cs typeface="Times New Roman" pitchFamily="18" charset="0"/>
              </a:rPr>
              <a:t>Beam sizes are the same as for the actual beam </a:t>
            </a:r>
            <a:r>
              <a:rPr lang="en-US" b="1" u="sng" dirty="0">
                <a:solidFill>
                  <a:srgbClr val="C00000"/>
                </a:solidFill>
                <a:cs typeface="Times New Roman" pitchFamily="18" charset="0"/>
              </a:rPr>
              <a:t>0.53 x </a:t>
            </a:r>
            <a:r>
              <a:rPr lang="en-US" b="1" u="sng" dirty="0" smtClean="0">
                <a:solidFill>
                  <a:srgbClr val="C00000"/>
                </a:solidFill>
                <a:cs typeface="Times New Roman" pitchFamily="18" charset="0"/>
              </a:rPr>
              <a:t>0.53 mm</a:t>
            </a:r>
            <a:r>
              <a:rPr lang="en-US" b="1" u="sng" baseline="30000" dirty="0" smtClean="0">
                <a:solidFill>
                  <a:srgbClr val="C00000"/>
                </a:solidFill>
                <a:cs typeface="Times New Roman" pitchFamily="18" charset="0"/>
              </a:rPr>
              <a:t>2</a:t>
            </a:r>
            <a:endParaRPr lang="en-US" b="1" u="sng" baseline="300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3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14300" eaLnBrk="1" hangingPunct="1">
              <a:tabLst>
                <a:tab pos="4572000" algn="ctr"/>
                <a:tab pos="8858250" algn="r"/>
              </a:tabLst>
            </a:pPr>
            <a:r>
              <a:rPr lang="en-US" sz="1200" b="1" dirty="0">
                <a:solidFill>
                  <a:srgbClr val="003399"/>
                </a:solidFill>
              </a:rPr>
              <a:t>C. Maglioni	CNGS </a:t>
            </a:r>
            <a:r>
              <a:rPr lang="en-US" sz="1200" b="1" dirty="0" smtClean="0">
                <a:solidFill>
                  <a:srgbClr val="003399"/>
                </a:solidFill>
              </a:rPr>
              <a:t>Target - </a:t>
            </a:r>
            <a:fld id="{BE1B7692-FBFA-45A3-8214-5C8627CBF687}" type="datetime4">
              <a:rPr lang="en-US" sz="1200" b="1">
                <a:solidFill>
                  <a:srgbClr val="003399"/>
                </a:solidFill>
              </a:rPr>
              <a:pPr marL="114300" eaLnBrk="1" hangingPunct="1">
                <a:tabLst>
                  <a:tab pos="4572000" algn="ctr"/>
                  <a:tab pos="8858250" algn="r"/>
                </a:tabLst>
              </a:pPr>
              <a:t>October 18, 2011</a:t>
            </a:fld>
            <a:r>
              <a:rPr lang="en-US" sz="1200" b="1" dirty="0">
                <a:solidFill>
                  <a:srgbClr val="003399"/>
                </a:solidFill>
              </a:rPr>
              <a:t>	</a:t>
            </a:r>
            <a:fld id="{1954EFC1-5DC9-4682-AD6F-5C1FC198E04A}" type="slidenum">
              <a:rPr lang="en-US" sz="1200" b="1">
                <a:solidFill>
                  <a:schemeClr val="bg1"/>
                </a:solidFill>
              </a:rPr>
              <a:pPr marL="114300" eaLnBrk="1" hangingPunct="1">
                <a:tabLst>
                  <a:tab pos="4572000" algn="ctr"/>
                  <a:tab pos="8858250" algn="r"/>
                </a:tabLst>
              </a:pPr>
              <a:t>8</a:t>
            </a:fld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9562" t="32000" r="12499" b="28200"/>
          <a:stretch/>
        </p:blipFill>
        <p:spPr bwMode="auto">
          <a:xfrm>
            <a:off x="10127" y="685800"/>
            <a:ext cx="9144019" cy="291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423124" y="4968240"/>
            <a:ext cx="527307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003399"/>
              </a:buClr>
              <a:buSzPct val="150000"/>
            </a:pPr>
            <a:r>
              <a:rPr lang="en-US" u="sng" dirty="0" smtClean="0">
                <a:solidFill>
                  <a:srgbClr val="000000"/>
                </a:solidFill>
                <a:cs typeface="Times New Roman" pitchFamily="18" charset="0"/>
              </a:rPr>
              <a:t>Beam is “pulsed”, pulse = </a:t>
            </a:r>
            <a:r>
              <a:rPr lang="en-US" sz="2200" b="1" u="sng" dirty="0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S</a:t>
            </a:r>
            <a:r>
              <a:rPr lang="en-US" u="sng" dirty="0" smtClean="0">
                <a:solidFill>
                  <a:srgbClr val="000000"/>
                </a:solidFill>
                <a:cs typeface="Times New Roman" pitchFamily="18" charset="0"/>
              </a:rPr>
              <a:t> batches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(see later)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" name="Right Arrow 1"/>
          <p:cNvSpPr/>
          <p:nvPr/>
        </p:nvSpPr>
        <p:spPr bwMode="auto">
          <a:xfrm>
            <a:off x="1727188" y="5120640"/>
            <a:ext cx="533400" cy="419100"/>
          </a:xfrm>
          <a:prstGeom prst="rightArrow">
            <a:avLst/>
          </a:prstGeom>
          <a:gradFill flip="none" rotWithShape="1">
            <a:gsLst>
              <a:gs pos="0">
                <a:srgbClr val="003399"/>
              </a:gs>
              <a:gs pos="92000">
                <a:schemeClr val="accent1">
                  <a:shade val="67500"/>
                  <a:satMod val="115000"/>
                  <a:alpha val="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5875" cap="flat" cmpd="sng" algn="ctr">
            <a:solidFill>
              <a:srgbClr val="002776"/>
            </a:solidFill>
            <a:prstDash val="solid"/>
            <a:round/>
            <a:headEnd type="oval" w="sm" len="sm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2605459"/>
              </p:ext>
            </p:extLst>
          </p:nvPr>
        </p:nvGraphicFramePr>
        <p:xfrm>
          <a:off x="4495800" y="3374650"/>
          <a:ext cx="762000" cy="427730"/>
        </p:xfrm>
        <a:graphic>
          <a:graphicData uri="http://schemas.openxmlformats.org/presentationml/2006/ole">
            <p:oleObj spid="_x0000_s37907" name="Equation" r:id="rId7" imgW="838200" imgH="4699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015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4" descr="Ce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838200" y="0"/>
            <a:ext cx="7696200" cy="609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277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0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nkGothic Lt BT" pitchFamily="34" charset="0"/>
              </a:rPr>
              <a:t>Case 1) </a:t>
            </a:r>
            <a:r>
              <a:rPr lang="en-US" sz="22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nkGothic Lt BT" pitchFamily="34" charset="0"/>
              </a:rPr>
              <a:t>Beam </a:t>
            </a:r>
            <a:r>
              <a:rPr lang="en-US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nkGothic Lt BT" pitchFamily="34" charset="0"/>
              </a:rPr>
              <a:t>Time-structure</a:t>
            </a:r>
          </a:p>
        </p:txBody>
      </p:sp>
      <p:pic>
        <p:nvPicPr>
          <p:cNvPr id="24" name="Picture 1" descr="\\cern.ch\dfs\Users\l\losito\Public\EN-STI-LOGO\EN-STI-LOGO_small_mathieu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5800" cy="611341"/>
          </a:xfrm>
          <a:prstGeom prst="rect">
            <a:avLst/>
          </a:prstGeom>
          <a:noFill/>
        </p:spPr>
      </p:pic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3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14300" eaLnBrk="1" hangingPunct="1">
              <a:tabLst>
                <a:tab pos="4572000" algn="ctr"/>
                <a:tab pos="8858250" algn="r"/>
              </a:tabLst>
            </a:pPr>
            <a:r>
              <a:rPr lang="en-US" sz="1200" b="1" dirty="0">
                <a:solidFill>
                  <a:srgbClr val="003399"/>
                </a:solidFill>
              </a:rPr>
              <a:t>C. Maglioni	CNGS </a:t>
            </a:r>
            <a:r>
              <a:rPr lang="en-US" sz="1200" b="1" dirty="0" smtClean="0">
                <a:solidFill>
                  <a:srgbClr val="003399"/>
                </a:solidFill>
              </a:rPr>
              <a:t>Target - </a:t>
            </a:r>
            <a:fld id="{BE1B7692-FBFA-45A3-8214-5C8627CBF687}" type="datetime4">
              <a:rPr lang="en-US" sz="1200" b="1">
                <a:solidFill>
                  <a:srgbClr val="003399"/>
                </a:solidFill>
              </a:rPr>
              <a:pPr marL="114300" eaLnBrk="1" hangingPunct="1">
                <a:tabLst>
                  <a:tab pos="4572000" algn="ctr"/>
                  <a:tab pos="8858250" algn="r"/>
                </a:tabLst>
              </a:pPr>
              <a:t>October 18, 2011</a:t>
            </a:fld>
            <a:r>
              <a:rPr lang="en-US" sz="1200" b="1" dirty="0">
                <a:solidFill>
                  <a:srgbClr val="003399"/>
                </a:solidFill>
              </a:rPr>
              <a:t>	</a:t>
            </a:r>
            <a:fld id="{1954EFC1-5DC9-4682-AD6F-5C1FC198E04A}" type="slidenum">
              <a:rPr lang="en-US" sz="1200" b="1">
                <a:solidFill>
                  <a:schemeClr val="bg1"/>
                </a:solidFill>
              </a:rPr>
              <a:pPr marL="114300" eaLnBrk="1" hangingPunct="1">
                <a:tabLst>
                  <a:tab pos="4572000" algn="ctr"/>
                  <a:tab pos="8858250" algn="r"/>
                </a:tabLst>
              </a:pPr>
              <a:t>9</a:t>
            </a:fld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826790" y="5785028"/>
            <a:ext cx="727280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 flipH="1" flipV="1">
            <a:off x="-74104" y="4884928"/>
            <a:ext cx="1800994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Left Bracket 60"/>
          <p:cNvSpPr/>
          <p:nvPr/>
        </p:nvSpPr>
        <p:spPr>
          <a:xfrm rot="5400000">
            <a:off x="466750" y="4920932"/>
            <a:ext cx="1440160" cy="288032"/>
          </a:xfrm>
          <a:prstGeom prst="leftBracket">
            <a:avLst/>
          </a:prstGeom>
          <a:gradFill flip="none" rotWithShape="1">
            <a:gsLst>
              <a:gs pos="0">
                <a:schemeClr val="bg1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0"/>
            <a:tileRect/>
          </a:gra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8" name="Left Bracket 67"/>
          <p:cNvSpPr/>
          <p:nvPr/>
        </p:nvSpPr>
        <p:spPr>
          <a:xfrm rot="5400000">
            <a:off x="1474862" y="4920932"/>
            <a:ext cx="1440160" cy="288032"/>
          </a:xfrm>
          <a:prstGeom prst="leftBracket">
            <a:avLst/>
          </a:prstGeom>
          <a:gradFill flip="none" rotWithShape="1">
            <a:gsLst>
              <a:gs pos="0">
                <a:schemeClr val="bg1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0"/>
            <a:tileRect/>
          </a:gra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754782" y="3336756"/>
            <a:ext cx="727280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 flipH="1" flipV="1">
            <a:off x="-146112" y="2436656"/>
            <a:ext cx="1800994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Left Bracket 72"/>
          <p:cNvSpPr/>
          <p:nvPr/>
        </p:nvSpPr>
        <p:spPr>
          <a:xfrm rot="5400000">
            <a:off x="2482974" y="4920932"/>
            <a:ext cx="1440160" cy="288032"/>
          </a:xfrm>
          <a:prstGeom prst="leftBracket">
            <a:avLst/>
          </a:prstGeom>
          <a:gradFill flip="none" rotWithShape="1">
            <a:gsLst>
              <a:gs pos="0">
                <a:schemeClr val="bg1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0"/>
            <a:tileRect/>
          </a:gra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4" name="Left Bracket 73"/>
          <p:cNvSpPr/>
          <p:nvPr/>
        </p:nvSpPr>
        <p:spPr>
          <a:xfrm rot="5400000">
            <a:off x="3491086" y="4920932"/>
            <a:ext cx="1440160" cy="288032"/>
          </a:xfrm>
          <a:prstGeom prst="leftBracket">
            <a:avLst/>
          </a:prstGeom>
          <a:gradFill flip="none" rotWithShape="1">
            <a:gsLst>
              <a:gs pos="0">
                <a:schemeClr val="bg1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0"/>
            <a:tileRect/>
          </a:gra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5" name="Right Brace 74"/>
          <p:cNvSpPr/>
          <p:nvPr/>
        </p:nvSpPr>
        <p:spPr>
          <a:xfrm rot="5400000">
            <a:off x="1042814" y="3336756"/>
            <a:ext cx="216024" cy="360040"/>
          </a:xfrm>
          <a:prstGeom prst="rightBrace">
            <a:avLst>
              <a:gd name="adj1" fmla="val 20307"/>
              <a:gd name="adj2" fmla="val 50651"/>
            </a:avLst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0" name="Right Brace 79"/>
          <p:cNvSpPr/>
          <p:nvPr/>
        </p:nvSpPr>
        <p:spPr>
          <a:xfrm rot="16200000">
            <a:off x="2590986" y="2364648"/>
            <a:ext cx="216024" cy="3312368"/>
          </a:xfrm>
          <a:prstGeom prst="rightBrace">
            <a:avLst>
              <a:gd name="adj1" fmla="val 20307"/>
              <a:gd name="adj2" fmla="val 20783"/>
            </a:avLst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82" name="Straight Connector 81"/>
          <p:cNvCxnSpPr>
            <a:stCxn id="75" idx="1"/>
            <a:endCxn id="80" idx="1"/>
          </p:cNvCxnSpPr>
          <p:nvPr/>
        </p:nvCxnSpPr>
        <p:spPr>
          <a:xfrm rot="16200000" flipH="1">
            <a:off x="1295836" y="3477434"/>
            <a:ext cx="288032" cy="5827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 flipH="1" flipV="1">
            <a:off x="826790" y="1680572"/>
            <a:ext cx="28803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5400000" flipH="1" flipV="1">
            <a:off x="3491086" y="1680572"/>
            <a:ext cx="28803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970806" y="1680572"/>
            <a:ext cx="2664296" cy="1588"/>
          </a:xfrm>
          <a:prstGeom prst="straightConnector1">
            <a:avLst/>
          </a:prstGeom>
          <a:ln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 flipH="1" flipV="1">
            <a:off x="6155382" y="1680572"/>
            <a:ext cx="28803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3635102" y="1680572"/>
            <a:ext cx="2664296" cy="1588"/>
          </a:xfrm>
          <a:prstGeom prst="straightConnector1">
            <a:avLst/>
          </a:prstGeom>
          <a:ln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5400000" flipH="1" flipV="1">
            <a:off x="1150826" y="6037056"/>
            <a:ext cx="36004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 flipH="1" flipV="1">
            <a:off x="2194942" y="6001052"/>
            <a:ext cx="28803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1330846" y="6145068"/>
            <a:ext cx="1008112" cy="1588"/>
          </a:xfrm>
          <a:prstGeom prst="straightConnector1">
            <a:avLst/>
          </a:prstGeom>
          <a:ln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 flipH="1" flipV="1">
            <a:off x="3203054" y="6001052"/>
            <a:ext cx="28803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2338958" y="6145068"/>
            <a:ext cx="1008112" cy="1588"/>
          </a:xfrm>
          <a:prstGeom prst="straightConnector1">
            <a:avLst/>
          </a:prstGeom>
          <a:ln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 flipH="1" flipV="1">
            <a:off x="4211166" y="6001052"/>
            <a:ext cx="28803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3347070" y="6145068"/>
            <a:ext cx="1008112" cy="1588"/>
          </a:xfrm>
          <a:prstGeom prst="straightConnector1">
            <a:avLst/>
          </a:prstGeom>
          <a:ln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5400000" flipH="1" flipV="1">
            <a:off x="862794" y="6037056"/>
            <a:ext cx="36004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1042814" y="6145068"/>
            <a:ext cx="288032" cy="1588"/>
          </a:xfrm>
          <a:prstGeom prst="straightConnector1">
            <a:avLst/>
          </a:prstGeom>
          <a:ln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10800000">
            <a:off x="322734" y="6145068"/>
            <a:ext cx="72008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4571206" y="434486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1 bunch </a:t>
            </a:r>
            <a:r>
              <a:rPr lang="en-US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≡</a:t>
            </a:r>
            <a:r>
              <a:rPr lang="en-US" b="1" dirty="0" smtClean="0">
                <a:solidFill>
                  <a:srgbClr val="C00000"/>
                </a:solidFill>
              </a:rPr>
              <a:t> 2.5E11 p+</a:t>
            </a:r>
            <a:endParaRPr lang="fr-CH" b="1" dirty="0">
              <a:solidFill>
                <a:srgbClr val="C00000"/>
              </a:solidFill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 rot="10800000" flipV="1">
            <a:off x="4211166" y="4632900"/>
            <a:ext cx="432048" cy="28803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6803454" y="1392540"/>
            <a:ext cx="2188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1 batch </a:t>
            </a:r>
            <a:r>
              <a:rPr lang="en-US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≡</a:t>
            </a:r>
            <a:r>
              <a:rPr lang="en-US" b="1" dirty="0" smtClean="0">
                <a:solidFill>
                  <a:srgbClr val="00B050"/>
                </a:solidFill>
              </a:rPr>
              <a:t> 1*4 bunches = 1pulse</a:t>
            </a:r>
            <a:endParaRPr lang="fr-CH" b="1" dirty="0">
              <a:solidFill>
                <a:srgbClr val="00B050"/>
              </a:solidFill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 rot="10800000" flipV="1">
            <a:off x="6443414" y="1680572"/>
            <a:ext cx="432048" cy="28803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1042814" y="13205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 cycle </a:t>
            </a:r>
            <a:r>
              <a:rPr lang="en-US" dirty="0" smtClean="0">
                <a:latin typeface="Times New Roman"/>
                <a:cs typeface="Times New Roman"/>
              </a:rPr>
              <a:t>≡</a:t>
            </a:r>
            <a:r>
              <a:rPr lang="en-US" dirty="0" smtClean="0"/>
              <a:t> 7.2s</a:t>
            </a:r>
            <a:endParaRPr lang="fr-CH" dirty="0"/>
          </a:p>
        </p:txBody>
      </p:sp>
      <p:sp>
        <p:nvSpPr>
          <p:cNvPr id="126" name="TextBox 125"/>
          <p:cNvSpPr txBox="1"/>
          <p:nvPr/>
        </p:nvSpPr>
        <p:spPr>
          <a:xfrm>
            <a:off x="178718" y="58570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1.5ns</a:t>
            </a:r>
            <a:endParaRPr lang="fr-CH" dirty="0"/>
          </a:p>
        </p:txBody>
      </p:sp>
      <p:sp>
        <p:nvSpPr>
          <p:cNvPr id="129" name="TextBox 128"/>
          <p:cNvSpPr txBox="1"/>
          <p:nvPr/>
        </p:nvSpPr>
        <p:spPr>
          <a:xfrm>
            <a:off x="3491086" y="58570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500ns</a:t>
            </a:r>
            <a:endParaRPr lang="fr-CH" dirty="0"/>
          </a:p>
        </p:txBody>
      </p:sp>
      <p:sp>
        <p:nvSpPr>
          <p:cNvPr id="130" name="Left Bracket 129"/>
          <p:cNvSpPr/>
          <p:nvPr/>
        </p:nvSpPr>
        <p:spPr>
          <a:xfrm rot="5400000">
            <a:off x="286730" y="2580672"/>
            <a:ext cx="1440160" cy="72008"/>
          </a:xfrm>
          <a:prstGeom prst="lef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1" name="Left Bracket 130"/>
          <p:cNvSpPr/>
          <p:nvPr/>
        </p:nvSpPr>
        <p:spPr>
          <a:xfrm rot="5400000">
            <a:off x="2951026" y="2580672"/>
            <a:ext cx="1440160" cy="72008"/>
          </a:xfrm>
          <a:prstGeom prst="lef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2" name="Left Bracket 131"/>
          <p:cNvSpPr/>
          <p:nvPr/>
        </p:nvSpPr>
        <p:spPr>
          <a:xfrm rot="5400000">
            <a:off x="5615322" y="2580672"/>
            <a:ext cx="1440160" cy="72008"/>
          </a:xfrm>
          <a:prstGeom prst="lef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3" name="TextBox 132"/>
          <p:cNvSpPr txBox="1"/>
          <p:nvPr/>
        </p:nvSpPr>
        <p:spPr>
          <a:xfrm>
            <a:off x="2410966" y="58570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500ns</a:t>
            </a:r>
            <a:endParaRPr lang="fr-CH" dirty="0"/>
          </a:p>
        </p:txBody>
      </p:sp>
      <p:sp>
        <p:nvSpPr>
          <p:cNvPr id="134" name="TextBox 133"/>
          <p:cNvSpPr txBox="1"/>
          <p:nvPr/>
        </p:nvSpPr>
        <p:spPr>
          <a:xfrm>
            <a:off x="1402854" y="58619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500ns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37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rgbClr val="FF0000"/>
          </a:solidFill>
          <a:prstDash val="solid"/>
          <a:round/>
          <a:headEnd type="oval" w="sm" len="sm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15875" cap="flat" cmpd="sng" algn="ctr">
          <a:solidFill>
            <a:schemeClr val="bg2"/>
          </a:solidFill>
          <a:prstDash val="solid"/>
          <a:round/>
          <a:headEnd type="oval" w="sm" len="sm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78138</TotalTime>
  <Words>885</Words>
  <Application>Microsoft Macintosh PowerPoint</Application>
  <PresentationFormat>On-screen Show (4:3)</PresentationFormat>
  <Paragraphs>181</Paragraphs>
  <Slides>14</Slides>
  <Notes>13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Default Design</vt:lpstr>
      <vt:lpstr>Equation</vt:lpstr>
      <vt:lpstr>CNGS Target with LHC-bunched beams – preliminary</vt:lpstr>
      <vt:lpstr>Outline</vt:lpstr>
      <vt:lpstr>REMEMBER – Actual Beam Time-structure</vt:lpstr>
      <vt:lpstr>REMEMBER – Target Unit</vt:lpstr>
      <vt:lpstr>REMEMBER – Graphite 2020PT material data</vt:lpstr>
      <vt:lpstr>Proposed Beams (E. Gschwendtner)</vt:lpstr>
      <vt:lpstr>Some preliminary results</vt:lpstr>
      <vt:lpstr>Instantaneous DT &amp; Quasi-Static Stresses</vt:lpstr>
      <vt:lpstr>Case 1) Beam Time-structure</vt:lpstr>
      <vt:lpstr>Instantaneous DT</vt:lpstr>
      <vt:lpstr>Wave propagation and vibration modes</vt:lpstr>
      <vt:lpstr>Bunch/batch/pulse – does it matter?</vt:lpstr>
      <vt:lpstr>Conclusions</vt:lpstr>
      <vt:lpstr>Thank You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Cesare Maglioni</dc:creator>
  <cp:lastModifiedBy>Edda Gschwendtner</cp:lastModifiedBy>
  <cp:revision>1348</cp:revision>
  <cp:lastPrinted>1601-01-01T00:00:00Z</cp:lastPrinted>
  <dcterms:created xsi:type="dcterms:W3CDTF">2011-10-18T08:32:36Z</dcterms:created>
  <dcterms:modified xsi:type="dcterms:W3CDTF">2011-10-18T11:43:30Z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