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5" r:id="rId2"/>
    <p:sldId id="335" r:id="rId3"/>
    <p:sldId id="330" r:id="rId4"/>
    <p:sldId id="336" r:id="rId5"/>
    <p:sldId id="331" r:id="rId6"/>
    <p:sldId id="332" r:id="rId7"/>
    <p:sldId id="333" r:id="rId8"/>
    <p:sldId id="337" r:id="rId9"/>
    <p:sldId id="338" r:id="rId10"/>
    <p:sldId id="339" r:id="rId11"/>
    <p:sldId id="340" r:id="rId12"/>
    <p:sldId id="341" r:id="rId13"/>
    <p:sldId id="34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243" autoAdjust="0"/>
    <p:restoredTop sz="94660"/>
  </p:normalViewPr>
  <p:slideViewPr>
    <p:cSldViewPr>
      <p:cViewPr varScale="1">
        <p:scale>
          <a:sx n="113" d="100"/>
          <a:sy n="113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9F89ED0-EC88-4576-8F32-35043569E486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581C5E3-9219-4A3A-9871-6E835BDF847D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82943-57F2-4E01-919D-C1F5077B45C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1" descr="\\cern.ch\dfs\Users\l\losito\Public\EN-STI-LOGO\EN-STI-LOGO_small_mathieu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242" y="0"/>
            <a:ext cx="102577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9C671-C6F0-4640-98DE-D4FF5098A0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2A673-EFF6-49BA-B51E-A902BB58E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7F08E-004F-44F3-A385-D462D6CB12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1" descr="\\cern.ch\dfs\Users\l\losito\Public\EN-STI-LOGO\EN-STI-LOGO_small_mathieu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242" y="0"/>
            <a:ext cx="102577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BA362-7949-4324-B1FB-2FE238D52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AE0FD-F15D-4273-93BC-70C8D002EC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77C9-38AF-4A4D-8C81-BF044BCEE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62D35-DD87-485A-B659-8DB56474D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D608E-A639-45A7-935E-8503B2BC42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9A607-5CD4-47A3-A87F-B26751D675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68F98-9799-4CE9-B697-6E1DFD163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0AB657F-A545-4405-991D-F943F4FEA64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logoinfn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8742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NGSLOGO2-5X3X3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0850" y="0"/>
            <a:ext cx="1073150" cy="898525"/>
          </a:xfrm>
          <a:prstGeom prst="rect">
            <a:avLst/>
          </a:prstGeom>
          <a:noFill/>
        </p:spPr>
      </p:pic>
      <p:pic>
        <p:nvPicPr>
          <p:cNvPr id="10" name="Picture 1" descr="\\cern.ch\dfs\Users\l\losito\Public\EN-STI-LOGO\EN-STI-LOGO_small_mathieu.gif"/>
          <p:cNvPicPr>
            <a:picLocks noChangeAspect="1" noChangeArrowheads="1" noCrop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38242" y="0"/>
            <a:ext cx="1025770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wmf"/><Relationship Id="rId3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r>
              <a:rPr lang="en-US" sz="2800" dirty="0" smtClean="0"/>
              <a:t>Fluxes and timing in the CNGS </a:t>
            </a:r>
            <a:r>
              <a:rPr lang="en-US" sz="2800" dirty="0" err="1" smtClean="0"/>
              <a:t>muon</a:t>
            </a:r>
            <a:r>
              <a:rPr lang="en-US" sz="2800" dirty="0" smtClean="0"/>
              <a:t> pits</a:t>
            </a:r>
            <a:br>
              <a:rPr lang="en-US" sz="2800" dirty="0" smtClean="0"/>
            </a:br>
            <a:r>
              <a:rPr lang="en-US" sz="2800" dirty="0" smtClean="0"/>
              <a:t>A. Ferrari</a:t>
            </a:r>
            <a:br>
              <a:rPr lang="en-US" sz="2800" dirty="0" smtClean="0"/>
            </a:br>
            <a:r>
              <a:rPr lang="en-US" sz="2800" dirty="0" smtClean="0"/>
              <a:t>P. Sala</a:t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5943600" cy="1219200"/>
          </a:xfrm>
        </p:spPr>
        <p:txBody>
          <a:bodyPr/>
          <a:lstStyle/>
          <a:p>
            <a:r>
              <a:rPr lang="en-US" sz="2800" dirty="0" smtClean="0"/>
              <a:t>Pit 1 (</a:t>
            </a:r>
            <a:r>
              <a:rPr lang="en-US" sz="2800" dirty="0" err="1" smtClean="0"/>
              <a:t>det</a:t>
            </a:r>
            <a:r>
              <a:rPr lang="en-US" sz="2800" dirty="0" smtClean="0"/>
              <a:t> 2): energy dep. </a:t>
            </a:r>
            <a:r>
              <a:rPr lang="en-US" sz="2800" dirty="0" err="1" smtClean="0"/>
              <a:t>vs</a:t>
            </a:r>
            <a:r>
              <a:rPr lang="en-US" sz="2800" dirty="0" smtClean="0"/>
              <a:t> time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391400" cy="5173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2895600"/>
            <a:ext cx="228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Full range :5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smtClean="0">
                <a:latin typeface="+mj-lt"/>
                <a:cs typeface="Times New Roman"/>
              </a:rPr>
              <a:t> s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209800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Extended time interval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869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5943600" cy="1219200"/>
          </a:xfrm>
        </p:spPr>
        <p:txBody>
          <a:bodyPr/>
          <a:lstStyle/>
          <a:p>
            <a:r>
              <a:rPr lang="en-US" sz="2800" dirty="0" smtClean="0"/>
              <a:t>Pit </a:t>
            </a:r>
            <a:r>
              <a:rPr lang="en-US" sz="2800" dirty="0"/>
              <a:t>2</a:t>
            </a:r>
            <a:r>
              <a:rPr lang="en-US" sz="2800" dirty="0" smtClean="0"/>
              <a:t> (</a:t>
            </a:r>
            <a:r>
              <a:rPr lang="en-US" sz="2800" dirty="0" err="1" smtClean="0"/>
              <a:t>det</a:t>
            </a:r>
            <a:r>
              <a:rPr lang="en-US" sz="2800" dirty="0" smtClean="0"/>
              <a:t> 1): energy dep. </a:t>
            </a:r>
            <a:r>
              <a:rPr lang="en-US" sz="2800" dirty="0" err="1" smtClean="0"/>
              <a:t>vs</a:t>
            </a:r>
            <a:r>
              <a:rPr lang="en-US" sz="2800" dirty="0" smtClean="0"/>
              <a:t> time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239000" cy="506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895600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range : 250 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2209800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Log-y scale!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561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5943600" cy="1219200"/>
          </a:xfrm>
        </p:spPr>
        <p:txBody>
          <a:bodyPr/>
          <a:lstStyle/>
          <a:p>
            <a:r>
              <a:rPr lang="en-US" sz="2800" dirty="0" smtClean="0"/>
              <a:t>Pit </a:t>
            </a:r>
            <a:r>
              <a:rPr lang="en-US" sz="2800" dirty="0"/>
              <a:t>2</a:t>
            </a:r>
            <a:r>
              <a:rPr lang="en-US" sz="2800" dirty="0" smtClean="0"/>
              <a:t> (</a:t>
            </a:r>
            <a:r>
              <a:rPr lang="en-US" sz="2800" dirty="0" err="1" smtClean="0"/>
              <a:t>det</a:t>
            </a:r>
            <a:r>
              <a:rPr lang="en-US" sz="2800" dirty="0" smtClean="0"/>
              <a:t> 2): energy dep. </a:t>
            </a:r>
            <a:r>
              <a:rPr lang="en-US" sz="2800" dirty="0" err="1" smtClean="0"/>
              <a:t>vs</a:t>
            </a:r>
            <a:r>
              <a:rPr lang="en-US" sz="2800" dirty="0" smtClean="0"/>
              <a:t> time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326086" cy="5128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2895600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range : 250 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209800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Log-y scale!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6361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5943600" cy="1219200"/>
          </a:xfrm>
        </p:spPr>
        <p:txBody>
          <a:bodyPr/>
          <a:lstStyle/>
          <a:p>
            <a:r>
              <a:rPr lang="en-US" sz="2800" dirty="0" smtClean="0"/>
              <a:t>Pit 1: </a:t>
            </a:r>
            <a:r>
              <a:rPr lang="en-US" sz="2800" dirty="0" err="1" smtClean="0"/>
              <a:t>det</a:t>
            </a:r>
            <a:r>
              <a:rPr lang="en-US" sz="2800" dirty="0" smtClean="0"/>
              <a:t> 1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det</a:t>
            </a:r>
            <a:r>
              <a:rPr lang="en-US" sz="2800" dirty="0" smtClean="0"/>
              <a:t> 2</a:t>
            </a:r>
            <a:endParaRPr lang="en-US" sz="2800" dirty="0"/>
          </a:p>
        </p:txBody>
      </p:sp>
      <p:grpSp>
        <p:nvGrpSpPr>
          <p:cNvPr id="3" name="Group 5"/>
          <p:cNvGrpSpPr/>
          <p:nvPr/>
        </p:nvGrpSpPr>
        <p:grpSpPr>
          <a:xfrm>
            <a:off x="975360" y="1143000"/>
            <a:ext cx="8016240" cy="4864608"/>
            <a:chOff x="975360" y="1143000"/>
            <a:chExt cx="8016240" cy="48646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tretch>
              <a:fillRect/>
            </a:stretch>
          </p:blipFill>
          <p:spPr>
            <a:xfrm>
              <a:off x="975360" y="1143000"/>
              <a:ext cx="6949440" cy="48646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tretch>
              <a:fillRect/>
            </a:stretch>
          </p:blipFill>
          <p:spPr>
            <a:xfrm>
              <a:off x="2042160" y="1143000"/>
              <a:ext cx="6949440" cy="486460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971800" y="6172200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Each x-axis division is 5 ns long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090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pic>
        <p:nvPicPr>
          <p:cNvPr id="4" name="Content Placeholder 3" descr="pi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057400"/>
            <a:ext cx="509979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943600" y="1143000"/>
            <a:ext cx="320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Here: pit1. (pit2 is the same) .  Approximated layout of detectors:</a:t>
            </a:r>
          </a:p>
          <a:p>
            <a:r>
              <a:rPr lang="en-US" dirty="0" smtClean="0"/>
              <a:t>( the timing results are not affected by 2</a:t>
            </a:r>
            <a:r>
              <a:rPr lang="en-US" baseline="30000" dirty="0" smtClean="0"/>
              <a:t>nd</a:t>
            </a:r>
            <a:r>
              <a:rPr lang="en-US" dirty="0" smtClean="0"/>
              <a:t> order details) </a:t>
            </a:r>
          </a:p>
          <a:p>
            <a:endParaRPr lang="en-US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/>
              <a:t> supports: 3 mm Al plates, in front and behind diamonds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/>
              <a:t>Detectors: 100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smtClean="0">
                <a:latin typeface="Times New Roman"/>
                <a:cs typeface="Times New Roman"/>
              </a:rPr>
              <a:t>m  </a:t>
            </a:r>
            <a:r>
              <a:rPr lang="en-US" smtClean="0">
                <a:latin typeface="+mj-lt"/>
                <a:cs typeface="Times New Roman"/>
              </a:rPr>
              <a:t>C  density </a:t>
            </a:r>
            <a:r>
              <a:rPr lang="en-US" dirty="0" smtClean="0">
                <a:latin typeface="+mj-lt"/>
                <a:cs typeface="Times New Roman"/>
              </a:rPr>
              <a:t>3.52</a:t>
            </a:r>
          </a:p>
          <a:p>
            <a:pPr marL="176213" indent="-176213">
              <a:buFont typeface="Arial" pitchFamily="34" charset="0"/>
              <a:buChar char="•"/>
            </a:pPr>
            <a:endParaRPr lang="en-US" dirty="0" smtClean="0">
              <a:latin typeface="+mj-lt"/>
              <a:cs typeface="Times New Roman"/>
            </a:endParaRPr>
          </a:p>
          <a:p>
            <a:pPr marL="176213" indent="-176213"/>
            <a:r>
              <a:rPr lang="en-US" dirty="0" smtClean="0">
                <a:latin typeface="+mj-lt"/>
                <a:cs typeface="Times New Roman"/>
              </a:rPr>
              <a:t>Two positions :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Times New Roman"/>
              </a:rPr>
              <a:t> Detector1 at 10 cm from the pit entrance wall,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Times New Roman"/>
              </a:rPr>
              <a:t>Detector2 just before the BLMs</a:t>
            </a:r>
          </a:p>
          <a:p>
            <a:pPr marL="176213" indent="-176213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114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Beam dump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191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 of pit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52400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Concrete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219200" y="1828800"/>
            <a:ext cx="762000" cy="6858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981200" y="1219200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 1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667000" y="1524000"/>
            <a:ext cx="0" cy="12954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124200" y="160020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 2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657600" y="1981200"/>
            <a:ext cx="838200" cy="12192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495800" y="106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BLMs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4800600" y="1447800"/>
            <a:ext cx="76200" cy="21336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514600" y="6172200"/>
            <a:ext cx="914400" cy="914400"/>
          </a:xfrm>
          <a:prstGeom prst="straightConnector1">
            <a:avLst/>
          </a:prstGeom>
          <a:noFill/>
          <a:ln w="12700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514600" y="6019800"/>
            <a:ext cx="2971800" cy="1"/>
          </a:xfrm>
          <a:prstGeom prst="straightConnector1">
            <a:avLst/>
          </a:prstGeom>
          <a:noFill/>
          <a:ln w="12700" cap="flat" cmpd="sng" algn="ctr">
            <a:solidFill>
              <a:srgbClr val="CC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572666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0" y="4419600"/>
            <a:ext cx="685800" cy="0"/>
          </a:xfrm>
          <a:prstGeom prst="straightConnector1">
            <a:avLst/>
          </a:pr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0" y="403860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beam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2590800" y="5638800"/>
            <a:ext cx="1905000" cy="0"/>
          </a:xfrm>
          <a:prstGeom prst="straightConnector1">
            <a:avLst/>
          </a:prstGeom>
          <a:noFill/>
          <a:ln w="12700" cap="flat" cmpd="sng" algn="ctr">
            <a:solidFill>
              <a:srgbClr val="CC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3276600" y="525780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325 cm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 in 1</a:t>
            </a:r>
            <a:r>
              <a:rPr lang="en-US" baseline="30000" dirty="0" smtClean="0"/>
              <a:t>st</a:t>
            </a:r>
            <a:r>
              <a:rPr lang="en-US" dirty="0" smtClean="0"/>
              <a:t> pit</a:t>
            </a:r>
            <a:endParaRPr lang="en-US" dirty="0"/>
          </a:p>
        </p:txBody>
      </p:sp>
      <p:pic>
        <p:nvPicPr>
          <p:cNvPr id="7" name="Content Placeholder 6" descr="spectra_track_pit1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6858000" cy="4800600"/>
          </a:xfrm>
        </p:spPr>
      </p:pic>
      <p:sp>
        <p:nvSpPr>
          <p:cNvPr id="8" name="TextBox 7"/>
          <p:cNvSpPr txBox="1"/>
          <p:nvPr/>
        </p:nvSpPr>
        <p:spPr>
          <a:xfrm>
            <a:off x="1219200" y="914400"/>
            <a:ext cx="5896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Lethargy spectra  of </a:t>
            </a:r>
            <a:r>
              <a:rPr lang="en-US" dirty="0" err="1" smtClean="0"/>
              <a:t>muons</a:t>
            </a:r>
            <a:r>
              <a:rPr lang="en-US" dirty="0" smtClean="0"/>
              <a:t> and background particles</a:t>
            </a:r>
          </a:p>
          <a:p>
            <a:r>
              <a:rPr lang="en-US" dirty="0" smtClean="0"/>
              <a:t>Dominant </a:t>
            </a:r>
            <a:r>
              <a:rPr lang="en-US" dirty="0" err="1" smtClean="0"/>
              <a:t>bg</a:t>
            </a:r>
            <a:r>
              <a:rPr lang="en-US" dirty="0" smtClean="0"/>
              <a:t>: electrons and photons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 in pit 2</a:t>
            </a:r>
            <a:endParaRPr lang="en-US" dirty="0"/>
          </a:p>
        </p:txBody>
      </p:sp>
      <p:pic>
        <p:nvPicPr>
          <p:cNvPr id="4" name="Content Placeholder 3" descr="spectra_track_pit2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00198"/>
            <a:ext cx="68580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1524000" y="914400"/>
            <a:ext cx="6216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 2, same structure. </a:t>
            </a:r>
            <a:r>
              <a:rPr lang="en-US" dirty="0" err="1" smtClean="0"/>
              <a:t>Backgr</a:t>
            </a:r>
            <a:r>
              <a:rPr lang="en-US" dirty="0" smtClean="0"/>
              <a:t>. Is regenerated by </a:t>
            </a:r>
            <a:r>
              <a:rPr lang="en-US" dirty="0" err="1" smtClean="0"/>
              <a:t>muons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( hadrons and neutrons via photonuclear reactions)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MUONS spatial distributions</a:t>
            </a:r>
            <a:endParaRPr lang="en-US" dirty="0"/>
          </a:p>
        </p:txBody>
      </p:sp>
      <p:pic>
        <p:nvPicPr>
          <p:cNvPr id="6" name="Content Placeholder 5" descr="color_mu_pit1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797" t="12422" r="2899" b="6832"/>
          <a:stretch>
            <a:fillRect/>
          </a:stretch>
        </p:blipFill>
        <p:spPr>
          <a:xfrm>
            <a:off x="304800" y="1143000"/>
            <a:ext cx="4800600" cy="2971800"/>
          </a:xfrm>
        </p:spPr>
      </p:pic>
      <p:pic>
        <p:nvPicPr>
          <p:cNvPr id="7" name="Picture 6" descr="color_mu_pit2.eps"/>
          <p:cNvPicPr>
            <a:picLocks noChangeAspect="1"/>
          </p:cNvPicPr>
          <p:nvPr/>
        </p:nvPicPr>
        <p:blipFill>
          <a:blip r:embed="rId3" cstate="print"/>
          <a:srcRect l="8695" t="10973" b="6211"/>
          <a:stretch>
            <a:fillRect/>
          </a:stretch>
        </p:blipFill>
        <p:spPr>
          <a:xfrm>
            <a:off x="4343400" y="3581400"/>
            <a:ext cx="48006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23622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525780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pit2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spatial distr.</a:t>
            </a:r>
            <a:endParaRPr lang="en-US" dirty="0"/>
          </a:p>
        </p:txBody>
      </p:sp>
      <p:pic>
        <p:nvPicPr>
          <p:cNvPr id="5" name="Picture 4" descr="color_e_pit2.eps"/>
          <p:cNvPicPr>
            <a:picLocks noChangeAspect="1"/>
          </p:cNvPicPr>
          <p:nvPr/>
        </p:nvPicPr>
        <p:blipFill>
          <a:blip r:embed="rId2" cstate="print"/>
          <a:srcRect l="7247" t="10352" b="6211"/>
          <a:stretch>
            <a:fillRect/>
          </a:stretch>
        </p:blipFill>
        <p:spPr>
          <a:xfrm>
            <a:off x="4572000" y="3558540"/>
            <a:ext cx="4876800" cy="3070860"/>
          </a:xfrm>
          <a:prstGeom prst="rect">
            <a:avLst/>
          </a:prstGeom>
        </p:spPr>
      </p:pic>
      <p:pic>
        <p:nvPicPr>
          <p:cNvPr id="7" name="Content Placeholder 6" descr="color_e_pit1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797" t="10352" r="4348" b="8903"/>
          <a:stretch>
            <a:fillRect/>
          </a:stretch>
        </p:blipFill>
        <p:spPr>
          <a:xfrm>
            <a:off x="228600" y="990600"/>
            <a:ext cx="4724400" cy="2971800"/>
          </a:xfrm>
        </p:spPr>
      </p:pic>
      <p:sp>
        <p:nvSpPr>
          <p:cNvPr id="9" name="TextBox 8"/>
          <p:cNvSpPr txBox="1"/>
          <p:nvPr/>
        </p:nvSpPr>
        <p:spPr>
          <a:xfrm>
            <a:off x="5715000" y="23622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525780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pit2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5715000" cy="990600"/>
          </a:xfrm>
        </p:spPr>
        <p:txBody>
          <a:bodyPr/>
          <a:lstStyle/>
          <a:p>
            <a:r>
              <a:rPr lang="en-US" dirty="0" smtClean="0"/>
              <a:t>Photon spatial distribution</a:t>
            </a:r>
            <a:endParaRPr lang="en-US" dirty="0"/>
          </a:p>
        </p:txBody>
      </p:sp>
      <p:pic>
        <p:nvPicPr>
          <p:cNvPr id="4" name="Picture 3" descr="color_g_pit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177540"/>
            <a:ext cx="5257800" cy="3680460"/>
          </a:xfrm>
          <a:prstGeom prst="rect">
            <a:avLst/>
          </a:prstGeom>
        </p:spPr>
      </p:pic>
      <p:pic>
        <p:nvPicPr>
          <p:cNvPr id="7" name="Picture 6" descr="color_g_pit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5257800" cy="3680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23622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525780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pit2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5943600" cy="1219200"/>
          </a:xfrm>
        </p:spPr>
        <p:txBody>
          <a:bodyPr/>
          <a:lstStyle/>
          <a:p>
            <a:r>
              <a:rPr lang="en-US" sz="2800" dirty="0" smtClean="0"/>
              <a:t>Pit 1 (</a:t>
            </a:r>
            <a:r>
              <a:rPr lang="en-US" sz="2800" dirty="0" err="1" smtClean="0"/>
              <a:t>det</a:t>
            </a:r>
            <a:r>
              <a:rPr lang="en-US" sz="2800" dirty="0" smtClean="0"/>
              <a:t> 1): energy dep. </a:t>
            </a:r>
            <a:r>
              <a:rPr lang="en-US" sz="2800" dirty="0" err="1" smtClean="0"/>
              <a:t>vs</a:t>
            </a:r>
            <a:r>
              <a:rPr lang="en-US" sz="2800" dirty="0" smtClean="0"/>
              <a:t> time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391400" cy="5173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2895600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range : 250 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248400"/>
            <a:ext cx="785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of small secondary peaks consistent with reflections  in the pit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2209800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Log-y scale!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9875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5943600" cy="1219200"/>
          </a:xfrm>
        </p:spPr>
        <p:txBody>
          <a:bodyPr/>
          <a:lstStyle/>
          <a:p>
            <a:r>
              <a:rPr lang="en-US" sz="2800" dirty="0" smtClean="0"/>
              <a:t>Pit 1 (</a:t>
            </a:r>
            <a:r>
              <a:rPr lang="en-US" sz="2800" dirty="0" err="1" smtClean="0"/>
              <a:t>det</a:t>
            </a:r>
            <a:r>
              <a:rPr lang="en-US" sz="2800" dirty="0" smtClean="0"/>
              <a:t> 2): energy dep. </a:t>
            </a:r>
            <a:r>
              <a:rPr lang="en-US" sz="2800" dirty="0" err="1" smtClean="0"/>
              <a:t>vs</a:t>
            </a:r>
            <a:r>
              <a:rPr lang="en-US" sz="2800" dirty="0" smtClean="0"/>
              <a:t> time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467600" cy="5227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2895600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range : 250 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2209800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Log-y scale!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359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295</Words>
  <Application>Microsoft Macintosh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Fluxes and timing in the CNGS muon pits A. Ferrari P. Sala </vt:lpstr>
      <vt:lpstr>Geometry</vt:lpstr>
      <vt:lpstr>Spectra in 1st pit</vt:lpstr>
      <vt:lpstr>Spectra in pit 2</vt:lpstr>
      <vt:lpstr>MUONS spatial distributions</vt:lpstr>
      <vt:lpstr>Electron spatial distr.</vt:lpstr>
      <vt:lpstr>Photon spatial distribution</vt:lpstr>
      <vt:lpstr>Pit 1 (det 1): energy dep. vs time</vt:lpstr>
      <vt:lpstr>Pit 1 (det 2): energy dep. vs time</vt:lpstr>
      <vt:lpstr>Pit 1 (det 2): energy dep. vs time</vt:lpstr>
      <vt:lpstr>Pit 2 (det 1): energy dep. vs time</vt:lpstr>
      <vt:lpstr>Pit 2 (det 2): energy dep. vs time</vt:lpstr>
      <vt:lpstr>Pit 1: det 1 vs det 2</vt:lpstr>
    </vt:vector>
  </TitlesOfParts>
  <Company>University of Houston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Paola</dc:creator>
  <cp:lastModifiedBy>Edda Gschwendtner</cp:lastModifiedBy>
  <cp:revision>34</cp:revision>
  <dcterms:created xsi:type="dcterms:W3CDTF">2011-10-18T21:30:26Z</dcterms:created>
  <dcterms:modified xsi:type="dcterms:W3CDTF">2011-10-18T21:30:48Z</dcterms:modified>
</cp:coreProperties>
</file>